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9.xml" ContentType="application/vnd.openxmlformats-officedocument.presentationml.tags+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1.xml" ContentType="application/vnd.openxmlformats-officedocument.presentationml.tags+xml"/>
  <Override PartName="/ppt/notesSlides/notesSlide21.xml" ContentType="application/vnd.openxmlformats-officedocument.presentationml.notesSlide+xml"/>
  <Override PartName="/ppt/tags/tag3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6.xml" ContentType="application/vnd.openxmlformats-officedocument.presentationml.notesSlide+xml"/>
  <Override PartName="/ppt/tags/tag39.xml" ContentType="application/vnd.openxmlformats-officedocument.presentationml.tags+xml"/>
  <Override PartName="/ppt/notesSlides/notesSlide2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8.xml" ContentType="application/vnd.openxmlformats-officedocument.presentationml.notesSlide+xml"/>
  <Override PartName="/ppt/tags/tag42.xml" ContentType="application/vnd.openxmlformats-officedocument.presentationml.tags+xml"/>
  <Override PartName="/ppt/notesSlides/notesSlide29.xml" ContentType="application/vnd.openxmlformats-officedocument.presentationml.notesSlide+xml"/>
  <Override PartName="/ppt/tags/tag43.xml" ContentType="application/vnd.openxmlformats-officedocument.presentationml.tags+xml"/>
  <Override PartName="/ppt/notesSlides/notesSlide30.xml" ContentType="application/vnd.openxmlformats-officedocument.presentationml.notesSlide+xml"/>
  <Override PartName="/ppt/tags/tag44.xml" ContentType="application/vnd.openxmlformats-officedocument.presentationml.tags+xml"/>
  <Override PartName="/ppt/notesSlides/notesSlide31.xml" ContentType="application/vnd.openxmlformats-officedocument.presentationml.notesSlide+xml"/>
  <Override PartName="/ppt/tags/tag45.xml" ContentType="application/vnd.openxmlformats-officedocument.presentationml.tags+xml"/>
  <Override PartName="/ppt/notesSlides/notesSlide32.xml" ContentType="application/vnd.openxmlformats-officedocument.presentationml.notesSlide+xml"/>
  <Override PartName="/ppt/tags/tag46.xml" ContentType="application/vnd.openxmlformats-officedocument.presentationml.tags+xml"/>
  <Override PartName="/ppt/notesSlides/notesSlide3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50.xml" ContentType="application/vnd.openxmlformats-officedocument.presentationml.tags+xml"/>
  <Override PartName="/ppt/notesSlides/notesSlide3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38.xml" ContentType="application/vnd.openxmlformats-officedocument.presentationml.notesSlide+xml"/>
  <Override PartName="/ppt/tags/tag63.xml" ContentType="application/vnd.openxmlformats-officedocument.presentationml.tags+xml"/>
  <Override PartName="/ppt/notesSlides/notesSlide39.xml" ContentType="application/vnd.openxmlformats-officedocument.presentationml.notesSlide+xml"/>
  <Override PartName="/ppt/tags/tag64.xml" ContentType="application/vnd.openxmlformats-officedocument.presentationml.tags+xml"/>
  <Override PartName="/ppt/notesSlides/notesSlide40.xml" ContentType="application/vnd.openxmlformats-officedocument.presentationml.notesSlide+xml"/>
  <Override PartName="/ppt/tags/tag65.xml" ContentType="application/vnd.openxmlformats-officedocument.presentationml.tags+xml"/>
  <Override PartName="/ppt/notesSlides/notesSlide41.xml" ContentType="application/vnd.openxmlformats-officedocument.presentationml.notesSlide+xml"/>
  <Override PartName="/ppt/tags/tag66.xml" ContentType="application/vnd.openxmlformats-officedocument.presentationml.tags+xml"/>
  <Override PartName="/ppt/notesSlides/notesSlide42.xml" ContentType="application/vnd.openxmlformats-officedocument.presentationml.notesSlide+xml"/>
  <Override PartName="/ppt/tags/tag67.xml" ContentType="application/vnd.openxmlformats-officedocument.presentationml.tags+xml"/>
  <Override PartName="/ppt/notesSlides/notesSlide43.xml" ContentType="application/vnd.openxmlformats-officedocument.presentationml.notesSlide+xml"/>
  <Override PartName="/ppt/tags/tag68.xml" ContentType="application/vnd.openxmlformats-officedocument.presentationml.tags+xml"/>
  <Override PartName="/ppt/notesSlides/notesSlide44.xml" ContentType="application/vnd.openxmlformats-officedocument.presentationml.notesSlide+xml"/>
  <Override PartName="/ppt/tags/tag69.xml" ContentType="application/vnd.openxmlformats-officedocument.presentationml.tags+xml"/>
  <Override PartName="/ppt/notesSlides/notesSlide45.xml" ContentType="application/vnd.openxmlformats-officedocument.presentationml.notesSlide+xml"/>
  <Override PartName="/ppt/tags/tag70.xml" ContentType="application/vnd.openxmlformats-officedocument.presentationml.tags+xml"/>
  <Override PartName="/ppt/notesSlides/notesSlide46.xml" ContentType="application/vnd.openxmlformats-officedocument.presentationml.notesSlide+xml"/>
  <Override PartName="/ppt/tags/tag71.xml" ContentType="application/vnd.openxmlformats-officedocument.presentationml.tags+xml"/>
  <Override PartName="/ppt/notesSlides/notesSlide47.xml" ContentType="application/vnd.openxmlformats-officedocument.presentationml.notesSlide+xml"/>
  <Override PartName="/ppt/tags/tag72.xml" ContentType="application/vnd.openxmlformats-officedocument.presentationml.tags+xml"/>
  <Override PartName="/ppt/notesSlides/notesSlide48.xml" ContentType="application/vnd.openxmlformats-officedocument.presentationml.notesSlide+xml"/>
  <Override PartName="/ppt/tags/tag73.xml" ContentType="application/vnd.openxmlformats-officedocument.presentationml.tags+xml"/>
  <Override PartName="/ppt/notesSlides/notesSlide49.xml" ContentType="application/vnd.openxmlformats-officedocument.presentationml.notesSlide+xml"/>
  <Override PartName="/ppt/tags/tag74.xml" ContentType="application/vnd.openxmlformats-officedocument.presentationml.tags+xml"/>
  <Override PartName="/ppt/notesSlides/notesSlide50.xml" ContentType="application/vnd.openxmlformats-officedocument.presentationml.notesSlide+xml"/>
  <Override PartName="/ppt/tags/tag75.xml" ContentType="application/vnd.openxmlformats-officedocument.presentationml.tags+xml"/>
  <Override PartName="/ppt/notesSlides/notesSlide51.xml" ContentType="application/vnd.openxmlformats-officedocument.presentationml.notesSlide+xml"/>
  <Override PartName="/ppt/tags/tag76.xml" ContentType="application/vnd.openxmlformats-officedocument.presentationml.tags+xml"/>
  <Override PartName="/ppt/notesSlides/notesSlide52.xml" ContentType="application/vnd.openxmlformats-officedocument.presentationml.notesSlide+xml"/>
  <Override PartName="/ppt/tags/tag77.xml" ContentType="application/vnd.openxmlformats-officedocument.presentationml.tags+xml"/>
  <Override PartName="/ppt/notesSlides/notesSlide5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54.xml" ContentType="application/vnd.openxmlformats-officedocument.presentationml.notesSlide+xml"/>
  <Override PartName="/ppt/tags/tag8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81.xml" ContentType="application/vnd.openxmlformats-officedocument.presentationml.tags+xml"/>
  <Override PartName="/ppt/notesSlides/notesSlide5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82.xml" ContentType="application/vnd.openxmlformats-officedocument.presentationml.tags+xml"/>
  <Override PartName="/ppt/notesSlides/notesSlide5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59.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60.xml" ContentType="application/vnd.openxmlformats-officedocument.presentationml.notesSlide+xml"/>
  <Override PartName="/ppt/tags/tag91.xml" ContentType="application/vnd.openxmlformats-officedocument.presentationml.tags+xml"/>
  <Override PartName="/ppt/notesSlides/notesSlide61.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6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64.xml" ContentType="application/vnd.openxmlformats-officedocument.presentationml.notesSlide+xml"/>
  <Override PartName="/ppt/tags/tag105.xml" ContentType="application/vnd.openxmlformats-officedocument.presentationml.tags+xml"/>
  <Override PartName="/ppt/notesSlides/notesSlide65.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66.xml" ContentType="application/vnd.openxmlformats-officedocument.presentationml.notesSlide+xml"/>
  <Override PartName="/ppt/tags/tag109.xml" ContentType="application/vnd.openxmlformats-officedocument.presentationml.tags+xml"/>
  <Override PartName="/ppt/notesSlides/notesSlide67.xml" ContentType="application/vnd.openxmlformats-officedocument.presentationml.notesSlide+xml"/>
  <Override PartName="/ppt/tags/tag110.xml" ContentType="application/vnd.openxmlformats-officedocument.presentationml.tags+xml"/>
  <Override PartName="/ppt/notesSlides/notesSlide68.xml" ContentType="application/vnd.openxmlformats-officedocument.presentationml.notesSlide+xml"/>
  <Override PartName="/ppt/tags/tag111.xml" ContentType="application/vnd.openxmlformats-officedocument.presentationml.tags+xml"/>
  <Override PartName="/ppt/notesSlides/notesSlide69.xml" ContentType="application/vnd.openxmlformats-officedocument.presentationml.notesSlide+xml"/>
  <Override PartName="/ppt/tags/tag112.xml" ContentType="application/vnd.openxmlformats-officedocument.presentationml.tags+xml"/>
  <Override PartName="/ppt/notesSlides/notesSlide70.xml" ContentType="application/vnd.openxmlformats-officedocument.presentationml.notesSlide+xml"/>
  <Override PartName="/ppt/tags/tag113.xml" ContentType="application/vnd.openxmlformats-officedocument.presentationml.tags+xml"/>
  <Override PartName="/ppt/notesSlides/notesSlide71.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6" r:id="rId2"/>
    <p:sldId id="259" r:id="rId3"/>
    <p:sldId id="802" r:id="rId4"/>
    <p:sldId id="838" r:id="rId5"/>
    <p:sldId id="428" r:id="rId6"/>
    <p:sldId id="429" r:id="rId7"/>
    <p:sldId id="1037" r:id="rId8"/>
    <p:sldId id="1034" r:id="rId9"/>
    <p:sldId id="847" r:id="rId10"/>
    <p:sldId id="949" r:id="rId11"/>
    <p:sldId id="1029" r:id="rId12"/>
    <p:sldId id="1032" r:id="rId13"/>
    <p:sldId id="431" r:id="rId14"/>
    <p:sldId id="432" r:id="rId15"/>
    <p:sldId id="793" r:id="rId16"/>
    <p:sldId id="794" r:id="rId17"/>
    <p:sldId id="795" r:id="rId18"/>
    <p:sldId id="843" r:id="rId19"/>
    <p:sldId id="844" r:id="rId20"/>
    <p:sldId id="845" r:id="rId21"/>
    <p:sldId id="1033" r:id="rId22"/>
    <p:sldId id="780" r:id="rId23"/>
    <p:sldId id="786" r:id="rId24"/>
    <p:sldId id="788" r:id="rId25"/>
    <p:sldId id="925" r:id="rId26"/>
    <p:sldId id="1030" r:id="rId27"/>
    <p:sldId id="1031" r:id="rId28"/>
    <p:sldId id="1062" r:id="rId29"/>
    <p:sldId id="1045" r:id="rId30"/>
    <p:sldId id="1082" r:id="rId31"/>
    <p:sldId id="1083" r:id="rId32"/>
    <p:sldId id="1084" r:id="rId33"/>
    <p:sldId id="1085" r:id="rId34"/>
    <p:sldId id="839" r:id="rId35"/>
    <p:sldId id="927" r:id="rId36"/>
    <p:sldId id="948" r:id="rId37"/>
    <p:sldId id="929" r:id="rId38"/>
    <p:sldId id="934" r:id="rId39"/>
    <p:sldId id="935" r:id="rId40"/>
    <p:sldId id="945" r:id="rId41"/>
    <p:sldId id="946" r:id="rId42"/>
    <p:sldId id="947" r:id="rId43"/>
    <p:sldId id="930" r:id="rId44"/>
    <p:sldId id="840" r:id="rId45"/>
    <p:sldId id="936" r:id="rId46"/>
    <p:sldId id="992" r:id="rId47"/>
    <p:sldId id="993" r:id="rId48"/>
    <p:sldId id="991" r:id="rId49"/>
    <p:sldId id="931" r:id="rId50"/>
    <p:sldId id="994" r:id="rId51"/>
    <p:sldId id="998" r:id="rId52"/>
    <p:sldId id="1020" r:id="rId53"/>
    <p:sldId id="937" r:id="rId54"/>
    <p:sldId id="1056" r:id="rId55"/>
    <p:sldId id="1058" r:id="rId56"/>
    <p:sldId id="1057" r:id="rId57"/>
    <p:sldId id="1019" r:id="rId58"/>
    <p:sldId id="1022" r:id="rId59"/>
    <p:sldId id="1017" r:id="rId60"/>
    <p:sldId id="1023" r:id="rId61"/>
    <p:sldId id="1018" r:id="rId62"/>
    <p:sldId id="1021" r:id="rId63"/>
    <p:sldId id="933" r:id="rId64"/>
    <p:sldId id="932" r:id="rId65"/>
    <p:sldId id="1026" r:id="rId66"/>
    <p:sldId id="1027" r:id="rId67"/>
    <p:sldId id="842" r:id="rId68"/>
    <p:sldId id="891" r:id="rId69"/>
    <p:sldId id="1012" r:id="rId70"/>
    <p:sldId id="1013" r:id="rId71"/>
    <p:sldId id="921" r:id="rId72"/>
    <p:sldId id="940" r:id="rId73"/>
    <p:sldId id="941" r:id="rId74"/>
    <p:sldId id="942" r:id="rId75"/>
    <p:sldId id="943" r:id="rId76"/>
    <p:sldId id="1006" r:id="rId77"/>
    <p:sldId id="1011" r:id="rId78"/>
    <p:sldId id="1009" r:id="rId79"/>
    <p:sldId id="1010" r:id="rId80"/>
    <p:sldId id="1055" r:id="rId81"/>
    <p:sldId id="1054" r:id="rId82"/>
    <p:sldId id="1053" r:id="rId83"/>
    <p:sldId id="1001" r:id="rId84"/>
    <p:sldId id="1035" r:id="rId85"/>
    <p:sldId id="293" r:id="rId86"/>
    <p:sldId id="294" r:id="rId87"/>
    <p:sldId id="296" r:id="rId88"/>
    <p:sldId id="799" r:id="rId89"/>
    <p:sldId id="1002" r:id="rId90"/>
    <p:sldId id="1003" r:id="rId91"/>
    <p:sldId id="419" r:id="rId92"/>
    <p:sldId id="437" r:id="rId93"/>
    <p:sldId id="436" r:id="rId94"/>
    <p:sldId id="435" r:id="rId95"/>
    <p:sldId id="434" r:id="rId96"/>
    <p:sldId id="433" r:id="rId97"/>
    <p:sldId id="1004" r:id="rId98"/>
    <p:sldId id="440" r:id="rId99"/>
    <p:sldId id="420" r:id="rId100"/>
    <p:sldId id="439" r:id="rId101"/>
    <p:sldId id="833" r:id="rId102"/>
    <p:sldId id="989" r:id="rId103"/>
    <p:sldId id="918" r:id="rId104"/>
    <p:sldId id="990" r:id="rId105"/>
    <p:sldId id="445" r:id="rId106"/>
    <p:sldId id="446" r:id="rId107"/>
    <p:sldId id="448" r:id="rId108"/>
    <p:sldId id="425" r:id="rId109"/>
    <p:sldId id="643" r:id="rId110"/>
    <p:sldId id="644" r:id="rId111"/>
    <p:sldId id="645" r:id="rId112"/>
    <p:sldId id="426" r:id="rId113"/>
    <p:sldId id="449" r:id="rId114"/>
    <p:sldId id="1052" r:id="rId115"/>
    <p:sldId id="421" r:id="rId116"/>
    <p:sldId id="452" r:id="rId117"/>
    <p:sldId id="642" r:id="rId118"/>
    <p:sldId id="1036" r:id="rId119"/>
    <p:sldId id="1048" r:id="rId120"/>
    <p:sldId id="1049" r:id="rId121"/>
    <p:sldId id="1050" r:id="rId122"/>
    <p:sldId id="1044" r:id="rId123"/>
    <p:sldId id="1041" r:id="rId124"/>
    <p:sldId id="1042" r:id="rId125"/>
    <p:sldId id="1038" r:id="rId126"/>
    <p:sldId id="1043" r:id="rId127"/>
    <p:sldId id="1040" r:id="rId128"/>
  </p:sldIdLst>
  <p:sldSz cx="12192000" cy="6858000"/>
  <p:notesSz cx="6858000" cy="9144000"/>
  <p:custDataLst>
    <p:tags r:id="rId130"/>
  </p:custDataLst>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78864D-7850-EF23-F118-928D7FAADB3D}" name="Maja Blažan | AZOP" initials="MB" userId="S::maja.blazan@azop.hr::bc312ec1-1ded-479c-9a6e-33bcc318c050" providerId="AD"/>
  <p188:author id="{F9ECB96B-D10B-C2CD-341D-2DBCB3DC1EA0}" name="Nikolina Petričević | AZOP" initials="NP" userId="S::nikolina.petricevic@azop.hr::e530b874-0810-48aa-85a1-22974ce78606" providerId="AD"/>
  <p188:author id="{DBE16FE3-5FF0-98FB-49A9-7CDCC7C40D08}" name="Iva Katic| AZOP" initials="IK" userId="S::iva.katic@azop.hr::073b954e-5c67-4ef0-b778-ac0ad1363b7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50686" autoAdjust="0"/>
  </p:normalViewPr>
  <p:slideViewPr>
    <p:cSldViewPr snapToGrid="0">
      <p:cViewPr varScale="1">
        <p:scale>
          <a:sx n="32" d="100"/>
          <a:sy n="32" d="100"/>
        </p:scale>
        <p:origin x="1476" y="16"/>
      </p:cViewPr>
      <p:guideLst/>
    </p:cSldViewPr>
  </p:slideViewPr>
  <p:notesTextViewPr>
    <p:cViewPr>
      <p:scale>
        <a:sx n="150" d="100"/>
        <a:sy n="150" d="100"/>
      </p:scale>
      <p:origin x="0" y="0"/>
    </p:cViewPr>
  </p:notesTextViewPr>
  <p:notesViewPr>
    <p:cSldViewPr snapToGrid="0">
      <p:cViewPr varScale="1">
        <p:scale>
          <a:sx n="121" d="100"/>
          <a:sy n="121" d="100"/>
        </p:scale>
        <p:origin x="5022" y="11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gs" Target="tags/tag1.xml"/><Relationship Id="rId135" Type="http://schemas.microsoft.com/office/2018/10/relationships/authors" Target="author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F1C9A-052B-45BC-A19C-5D43B7547751}"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hr-HR"/>
        </a:p>
      </dgm:t>
    </dgm:pt>
    <dgm:pt modelId="{D140BC4E-40AB-4C77-BABD-B3A13EF07711}">
      <dgm:prSet phldrT="[Text]" custT="1"/>
      <dgm:spPr>
        <a:solidFill>
          <a:srgbClr val="FF0000"/>
        </a:solidFill>
      </dgm:spPr>
      <dgm:t>
        <a:bodyPr/>
        <a:lstStyle/>
        <a:p>
          <a:r>
            <a:rPr lang="hr-HR" sz="1800" b="1" dirty="0"/>
            <a:t>Voditelj obrade</a:t>
          </a:r>
        </a:p>
      </dgm:t>
    </dgm:pt>
    <dgm:pt modelId="{FBDAAE3A-D22D-45D1-8375-616D57FCE4C5}" type="parTrans" cxnId="{9CA0283E-3357-4EE3-B3D8-43A78B130D97}">
      <dgm:prSet/>
      <dgm:spPr/>
      <dgm:t>
        <a:bodyPr/>
        <a:lstStyle/>
        <a:p>
          <a:endParaRPr lang="hr-HR"/>
        </a:p>
      </dgm:t>
    </dgm:pt>
    <dgm:pt modelId="{6C193FB8-757F-4E86-BD7A-6832632A07B3}" type="sibTrans" cxnId="{9CA0283E-3357-4EE3-B3D8-43A78B130D97}">
      <dgm:prSet/>
      <dgm:spPr/>
      <dgm:t>
        <a:bodyPr/>
        <a:lstStyle/>
        <a:p>
          <a:endParaRPr lang="hr-HR"/>
        </a:p>
      </dgm:t>
    </dgm:pt>
    <dgm:pt modelId="{0EB13A22-B1FB-40CC-A65D-0177B60C3327}">
      <dgm:prSet phldrT="[Text]" custT="1"/>
      <dgm:spPr/>
      <dgm:t>
        <a:bodyPr/>
        <a:lstStyle/>
        <a:p>
          <a:r>
            <a:rPr lang="hr-HR" sz="1400" b="1" dirty="0"/>
            <a:t>Određuje način obrade</a:t>
          </a:r>
        </a:p>
      </dgm:t>
    </dgm:pt>
    <dgm:pt modelId="{F3A77138-6271-4474-9678-A9D580B2AB52}" type="parTrans" cxnId="{4FAC3059-38A0-45BA-A731-EDBCC0DD5403}">
      <dgm:prSet/>
      <dgm:spPr/>
      <dgm:t>
        <a:bodyPr/>
        <a:lstStyle/>
        <a:p>
          <a:endParaRPr lang="hr-HR"/>
        </a:p>
      </dgm:t>
    </dgm:pt>
    <dgm:pt modelId="{5030E841-84EB-4581-B00C-79B472718D9B}" type="sibTrans" cxnId="{4FAC3059-38A0-45BA-A731-EDBCC0DD5403}">
      <dgm:prSet/>
      <dgm:spPr/>
      <dgm:t>
        <a:bodyPr/>
        <a:lstStyle/>
        <a:p>
          <a:endParaRPr lang="hr-HR"/>
        </a:p>
      </dgm:t>
    </dgm:pt>
    <dgm:pt modelId="{FF2729A4-F6DD-49D5-981D-5A41F0382941}">
      <dgm:prSet phldrT="[Text]" custT="1"/>
      <dgm:spPr/>
      <dgm:t>
        <a:bodyPr/>
        <a:lstStyle/>
        <a:p>
          <a:r>
            <a:rPr lang="hr-HR" sz="1400" b="1" dirty="0"/>
            <a:t>Određuje svrhu obrade</a:t>
          </a:r>
        </a:p>
      </dgm:t>
    </dgm:pt>
    <dgm:pt modelId="{02206CFF-998E-46F0-BE7C-DF3D69E3D248}" type="parTrans" cxnId="{F6B09267-F910-407D-8524-97D392DEEF5E}">
      <dgm:prSet/>
      <dgm:spPr/>
      <dgm:t>
        <a:bodyPr/>
        <a:lstStyle/>
        <a:p>
          <a:endParaRPr lang="hr-HR"/>
        </a:p>
      </dgm:t>
    </dgm:pt>
    <dgm:pt modelId="{31403F53-CEBB-4B55-80DC-7F4FD82CAE93}" type="sibTrans" cxnId="{F6B09267-F910-407D-8524-97D392DEEF5E}">
      <dgm:prSet/>
      <dgm:spPr/>
      <dgm:t>
        <a:bodyPr/>
        <a:lstStyle/>
        <a:p>
          <a:endParaRPr lang="hr-HR"/>
        </a:p>
      </dgm:t>
    </dgm:pt>
    <dgm:pt modelId="{280A9CF9-6174-4A75-AB31-DEE3A89BEA53}">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hr-HR" sz="1400" b="1" dirty="0"/>
            <a:t>Načelo ograničenja svrhe</a:t>
          </a:r>
        </a:p>
        <a:p>
          <a:pPr marL="0" lvl="0" defTabSz="2889250">
            <a:lnSpc>
              <a:spcPct val="90000"/>
            </a:lnSpc>
            <a:spcBef>
              <a:spcPct val="0"/>
            </a:spcBef>
            <a:spcAft>
              <a:spcPct val="35000"/>
            </a:spcAft>
            <a:buNone/>
          </a:pPr>
          <a:endParaRPr lang="hr-HR" sz="1100" dirty="0"/>
        </a:p>
      </dgm:t>
    </dgm:pt>
    <dgm:pt modelId="{A3DD3C61-1655-46F5-BE15-BD2C2A112724}" type="parTrans" cxnId="{435EC6C7-B75A-4EA7-B1FC-0C982D78B213}">
      <dgm:prSet/>
      <dgm:spPr/>
      <dgm:t>
        <a:bodyPr/>
        <a:lstStyle/>
        <a:p>
          <a:endParaRPr lang="hr-HR"/>
        </a:p>
      </dgm:t>
    </dgm:pt>
    <dgm:pt modelId="{4768A920-9070-4CD5-8E5B-1246B1BC6C5E}" type="sibTrans" cxnId="{435EC6C7-B75A-4EA7-B1FC-0C982D78B213}">
      <dgm:prSet/>
      <dgm:spPr/>
      <dgm:t>
        <a:bodyPr/>
        <a:lstStyle/>
        <a:p>
          <a:endParaRPr lang="hr-HR"/>
        </a:p>
      </dgm:t>
    </dgm:pt>
    <dgm:pt modelId="{DEB78300-44F9-4A24-BB9F-227D913FE3B5}">
      <dgm:prSet phldrT="[Text]"/>
      <dgm:spPr/>
      <dgm:t>
        <a:bodyPr/>
        <a:lstStyle/>
        <a:p>
          <a:r>
            <a:rPr lang="hr-HR" b="1" dirty="0"/>
            <a:t>Načelo povjerljivosti i cjelovitosti</a:t>
          </a:r>
        </a:p>
      </dgm:t>
    </dgm:pt>
    <dgm:pt modelId="{6383CB4D-BC5E-4A85-BB52-9F360A2C67AC}" type="parTrans" cxnId="{9781E221-9906-4ED0-8D42-9929520869A1}">
      <dgm:prSet/>
      <dgm:spPr/>
      <dgm:t>
        <a:bodyPr/>
        <a:lstStyle/>
        <a:p>
          <a:endParaRPr lang="hr-HR"/>
        </a:p>
      </dgm:t>
    </dgm:pt>
    <dgm:pt modelId="{E9AFA3DB-A434-4DC7-B2B4-1D88D21231DA}" type="sibTrans" cxnId="{9781E221-9906-4ED0-8D42-9929520869A1}">
      <dgm:prSet/>
      <dgm:spPr/>
      <dgm:t>
        <a:bodyPr/>
        <a:lstStyle/>
        <a:p>
          <a:endParaRPr lang="hr-HR"/>
        </a:p>
      </dgm:t>
    </dgm:pt>
    <dgm:pt modelId="{21090551-A9ED-48CC-883D-806ABE7908EC}">
      <dgm:prSet phldrT="[Text]"/>
      <dgm:spPr/>
      <dgm:t>
        <a:bodyPr/>
        <a:lstStyle/>
        <a:p>
          <a:r>
            <a:rPr lang="hr-HR" b="1" dirty="0"/>
            <a:t>Načelo ograničenja pohrane</a:t>
          </a:r>
        </a:p>
      </dgm:t>
    </dgm:pt>
    <dgm:pt modelId="{A1DB6AF7-C481-4BDF-A782-3CE5728BA958}" type="parTrans" cxnId="{F4BD6C36-DAA3-4ECF-A4B5-167C1B86683C}">
      <dgm:prSet/>
      <dgm:spPr/>
      <dgm:t>
        <a:bodyPr/>
        <a:lstStyle/>
        <a:p>
          <a:endParaRPr lang="hr-HR"/>
        </a:p>
      </dgm:t>
    </dgm:pt>
    <dgm:pt modelId="{B26D1848-37F1-4463-B761-B3E0815ADD00}" type="sibTrans" cxnId="{F4BD6C36-DAA3-4ECF-A4B5-167C1B86683C}">
      <dgm:prSet/>
      <dgm:spPr/>
      <dgm:t>
        <a:bodyPr/>
        <a:lstStyle/>
        <a:p>
          <a:endParaRPr lang="hr-HR"/>
        </a:p>
      </dgm:t>
    </dgm:pt>
    <dgm:pt modelId="{98DB26D8-5324-4B52-9301-B88AFC24F96B}">
      <dgm:prSet phldrT="[Text]"/>
      <dgm:spPr>
        <a:solidFill>
          <a:srgbClr val="FF0000"/>
        </a:solidFill>
      </dgm:spPr>
      <dgm:t>
        <a:bodyPr/>
        <a:lstStyle/>
        <a:p>
          <a:r>
            <a:rPr lang="hr-HR" b="1" dirty="0"/>
            <a:t>Načelo pouzdanosti</a:t>
          </a:r>
        </a:p>
      </dgm:t>
    </dgm:pt>
    <dgm:pt modelId="{78F1B215-F3E9-4DA4-A857-BF34B36E13BA}" type="parTrans" cxnId="{42C47574-11D6-431A-A6DC-2FEE147662D7}">
      <dgm:prSet/>
      <dgm:spPr/>
      <dgm:t>
        <a:bodyPr/>
        <a:lstStyle/>
        <a:p>
          <a:endParaRPr lang="hr-HR"/>
        </a:p>
      </dgm:t>
    </dgm:pt>
    <dgm:pt modelId="{C9460996-0FDD-47ED-B27F-D277E5560479}" type="sibTrans" cxnId="{42C47574-11D6-431A-A6DC-2FEE147662D7}">
      <dgm:prSet/>
      <dgm:spPr/>
      <dgm:t>
        <a:bodyPr/>
        <a:lstStyle/>
        <a:p>
          <a:endParaRPr lang="hr-HR"/>
        </a:p>
      </dgm:t>
    </dgm:pt>
    <dgm:pt modelId="{09E71CE2-5C1F-46CA-BD8C-3D851D73565A}">
      <dgm:prSet/>
      <dgm:spPr/>
    </dgm:pt>
    <dgm:pt modelId="{C37D8CE2-1C9B-4ADF-9D12-4E232F3187EB}" type="parTrans" cxnId="{4FAEDAE8-4148-441C-A6ED-30B4A9056312}">
      <dgm:prSet/>
      <dgm:spPr/>
      <dgm:t>
        <a:bodyPr/>
        <a:lstStyle/>
        <a:p>
          <a:endParaRPr lang="hr-HR"/>
        </a:p>
      </dgm:t>
    </dgm:pt>
    <dgm:pt modelId="{1E8EC87D-CCFC-4311-B9DB-95FBC468361E}" type="sibTrans" cxnId="{4FAEDAE8-4148-441C-A6ED-30B4A9056312}">
      <dgm:prSet/>
      <dgm:spPr/>
      <dgm:t>
        <a:bodyPr/>
        <a:lstStyle/>
        <a:p>
          <a:endParaRPr lang="hr-HR"/>
        </a:p>
      </dgm:t>
    </dgm:pt>
    <dgm:pt modelId="{03FB0D22-AAF3-4429-92D9-441B7F166578}">
      <dgm:prSet/>
      <dgm:spPr/>
    </dgm:pt>
    <dgm:pt modelId="{F01E2138-BC6A-4B86-9407-FD307A52C684}" type="parTrans" cxnId="{7C01B730-8EF5-4779-8E24-3E1D12D9DAD9}">
      <dgm:prSet/>
      <dgm:spPr/>
      <dgm:t>
        <a:bodyPr/>
        <a:lstStyle/>
        <a:p>
          <a:endParaRPr lang="hr-HR"/>
        </a:p>
      </dgm:t>
    </dgm:pt>
    <dgm:pt modelId="{7B88B58A-F6ED-46D8-AE65-E9901E8E47A9}" type="sibTrans" cxnId="{7C01B730-8EF5-4779-8E24-3E1D12D9DAD9}">
      <dgm:prSet/>
      <dgm:spPr/>
      <dgm:t>
        <a:bodyPr/>
        <a:lstStyle/>
        <a:p>
          <a:endParaRPr lang="hr-HR"/>
        </a:p>
      </dgm:t>
    </dgm:pt>
    <dgm:pt modelId="{51041B39-32E7-4B66-B6A9-B19202381550}" type="pres">
      <dgm:prSet presAssocID="{057F1C9A-052B-45BC-A19C-5D43B7547751}" presName="Name0" presStyleCnt="0">
        <dgm:presLayoutVars>
          <dgm:chMax val="1"/>
          <dgm:chPref val="1"/>
          <dgm:dir/>
          <dgm:animOne val="branch"/>
          <dgm:animLvl val="lvl"/>
        </dgm:presLayoutVars>
      </dgm:prSet>
      <dgm:spPr/>
    </dgm:pt>
    <dgm:pt modelId="{A9A4838A-7518-481A-91CE-927D7924FD67}" type="pres">
      <dgm:prSet presAssocID="{D140BC4E-40AB-4C77-BABD-B3A13EF07711}" presName="Parent" presStyleLbl="node0" presStyleIdx="0" presStyleCnt="1">
        <dgm:presLayoutVars>
          <dgm:chMax val="6"/>
          <dgm:chPref val="6"/>
        </dgm:presLayoutVars>
      </dgm:prSet>
      <dgm:spPr/>
    </dgm:pt>
    <dgm:pt modelId="{362E1E99-9F4C-4EE1-9EF3-AD6C403F46A9}" type="pres">
      <dgm:prSet presAssocID="{0EB13A22-B1FB-40CC-A65D-0177B60C3327}" presName="Accent1" presStyleCnt="0"/>
      <dgm:spPr/>
    </dgm:pt>
    <dgm:pt modelId="{2590853F-9713-4D13-8F8B-2F5C9CAA8862}" type="pres">
      <dgm:prSet presAssocID="{0EB13A22-B1FB-40CC-A65D-0177B60C3327}" presName="Accent" presStyleLbl="bgShp" presStyleIdx="0" presStyleCnt="6"/>
      <dgm:spPr/>
    </dgm:pt>
    <dgm:pt modelId="{1142F440-46EC-46FE-98E6-D72D3247872C}" type="pres">
      <dgm:prSet presAssocID="{0EB13A22-B1FB-40CC-A65D-0177B60C3327}" presName="Child1" presStyleLbl="node1" presStyleIdx="0" presStyleCnt="6">
        <dgm:presLayoutVars>
          <dgm:chMax val="0"/>
          <dgm:chPref val="0"/>
          <dgm:bulletEnabled val="1"/>
        </dgm:presLayoutVars>
      </dgm:prSet>
      <dgm:spPr/>
    </dgm:pt>
    <dgm:pt modelId="{66859E1C-F899-4795-9440-A0D5F873F441}" type="pres">
      <dgm:prSet presAssocID="{FF2729A4-F6DD-49D5-981D-5A41F0382941}" presName="Accent2" presStyleCnt="0"/>
      <dgm:spPr/>
    </dgm:pt>
    <dgm:pt modelId="{FE3E0888-4D20-40EB-B4D0-51B2333B8B7B}" type="pres">
      <dgm:prSet presAssocID="{FF2729A4-F6DD-49D5-981D-5A41F0382941}" presName="Accent" presStyleLbl="bgShp" presStyleIdx="1" presStyleCnt="6"/>
      <dgm:spPr/>
    </dgm:pt>
    <dgm:pt modelId="{2091785C-D6F2-48AF-9EB2-24253B28D947}" type="pres">
      <dgm:prSet presAssocID="{FF2729A4-F6DD-49D5-981D-5A41F0382941}" presName="Child2" presStyleLbl="node1" presStyleIdx="1" presStyleCnt="6">
        <dgm:presLayoutVars>
          <dgm:chMax val="0"/>
          <dgm:chPref val="0"/>
          <dgm:bulletEnabled val="1"/>
        </dgm:presLayoutVars>
      </dgm:prSet>
      <dgm:spPr/>
    </dgm:pt>
    <dgm:pt modelId="{3E85F896-828D-477E-A0EB-812FB6804901}" type="pres">
      <dgm:prSet presAssocID="{280A9CF9-6174-4A75-AB31-DEE3A89BEA53}" presName="Accent3" presStyleCnt="0"/>
      <dgm:spPr/>
    </dgm:pt>
    <dgm:pt modelId="{012F8A28-077B-4701-94D4-36080858284D}" type="pres">
      <dgm:prSet presAssocID="{280A9CF9-6174-4A75-AB31-DEE3A89BEA53}" presName="Accent" presStyleLbl="bgShp" presStyleIdx="2" presStyleCnt="6"/>
      <dgm:spPr/>
    </dgm:pt>
    <dgm:pt modelId="{B8EE66E3-8184-4440-B8BD-3EA9689EB4CF}" type="pres">
      <dgm:prSet presAssocID="{280A9CF9-6174-4A75-AB31-DEE3A89BEA53}" presName="Child3" presStyleLbl="node1" presStyleIdx="2" presStyleCnt="6">
        <dgm:presLayoutVars>
          <dgm:chMax val="0"/>
          <dgm:chPref val="0"/>
          <dgm:bulletEnabled val="1"/>
        </dgm:presLayoutVars>
      </dgm:prSet>
      <dgm:spPr/>
    </dgm:pt>
    <dgm:pt modelId="{567A6BC0-75C6-4ADA-8EE4-D2D876BFA52A}" type="pres">
      <dgm:prSet presAssocID="{DEB78300-44F9-4A24-BB9F-227D913FE3B5}" presName="Accent4" presStyleCnt="0"/>
      <dgm:spPr/>
    </dgm:pt>
    <dgm:pt modelId="{2578147A-7175-45F0-BE37-423DC58F13FD}" type="pres">
      <dgm:prSet presAssocID="{DEB78300-44F9-4A24-BB9F-227D913FE3B5}" presName="Accent" presStyleLbl="bgShp" presStyleIdx="3" presStyleCnt="6"/>
      <dgm:spPr/>
    </dgm:pt>
    <dgm:pt modelId="{6E3E7DC9-F461-4219-95B4-3FC05BA32611}" type="pres">
      <dgm:prSet presAssocID="{DEB78300-44F9-4A24-BB9F-227D913FE3B5}" presName="Child4" presStyleLbl="node1" presStyleIdx="3" presStyleCnt="6">
        <dgm:presLayoutVars>
          <dgm:chMax val="0"/>
          <dgm:chPref val="0"/>
          <dgm:bulletEnabled val="1"/>
        </dgm:presLayoutVars>
      </dgm:prSet>
      <dgm:spPr/>
    </dgm:pt>
    <dgm:pt modelId="{982EB7CA-EF08-4EF0-8626-FBA9C5F48359}" type="pres">
      <dgm:prSet presAssocID="{21090551-A9ED-48CC-883D-806ABE7908EC}" presName="Accent5" presStyleCnt="0"/>
      <dgm:spPr/>
    </dgm:pt>
    <dgm:pt modelId="{87E75B78-50B1-424A-84BD-A485CC99458E}" type="pres">
      <dgm:prSet presAssocID="{21090551-A9ED-48CC-883D-806ABE7908EC}" presName="Accent" presStyleLbl="bgShp" presStyleIdx="4" presStyleCnt="6"/>
      <dgm:spPr/>
    </dgm:pt>
    <dgm:pt modelId="{D9C2EB90-93D1-48CE-9CFA-35BDE684C1F3}" type="pres">
      <dgm:prSet presAssocID="{21090551-A9ED-48CC-883D-806ABE7908EC}" presName="Child5" presStyleLbl="node1" presStyleIdx="4" presStyleCnt="6">
        <dgm:presLayoutVars>
          <dgm:chMax val="0"/>
          <dgm:chPref val="0"/>
          <dgm:bulletEnabled val="1"/>
        </dgm:presLayoutVars>
      </dgm:prSet>
      <dgm:spPr/>
    </dgm:pt>
    <dgm:pt modelId="{9BA3B7B1-16DD-48E6-BABC-DBA4BB810938}" type="pres">
      <dgm:prSet presAssocID="{98DB26D8-5324-4B52-9301-B88AFC24F96B}" presName="Accent6" presStyleCnt="0"/>
      <dgm:spPr/>
    </dgm:pt>
    <dgm:pt modelId="{19578746-9175-433E-89AE-6216C873FBEB}" type="pres">
      <dgm:prSet presAssocID="{98DB26D8-5324-4B52-9301-B88AFC24F96B}" presName="Accent" presStyleLbl="bgShp" presStyleIdx="5" presStyleCnt="6"/>
      <dgm:spPr/>
    </dgm:pt>
    <dgm:pt modelId="{D4B93275-AC36-4A18-BC5D-9A8DF3FFDA1E}" type="pres">
      <dgm:prSet presAssocID="{98DB26D8-5324-4B52-9301-B88AFC24F96B}" presName="Child6" presStyleLbl="node1" presStyleIdx="5" presStyleCnt="6">
        <dgm:presLayoutVars>
          <dgm:chMax val="0"/>
          <dgm:chPref val="0"/>
          <dgm:bulletEnabled val="1"/>
        </dgm:presLayoutVars>
      </dgm:prSet>
      <dgm:spPr/>
    </dgm:pt>
  </dgm:ptLst>
  <dgm:cxnLst>
    <dgm:cxn modelId="{9781E221-9906-4ED0-8D42-9929520869A1}" srcId="{D140BC4E-40AB-4C77-BABD-B3A13EF07711}" destId="{DEB78300-44F9-4A24-BB9F-227D913FE3B5}" srcOrd="3" destOrd="0" parTransId="{6383CB4D-BC5E-4A85-BB52-9F360A2C67AC}" sibTransId="{E9AFA3DB-A434-4DC7-B2B4-1D88D21231DA}"/>
    <dgm:cxn modelId="{7C01B730-8EF5-4779-8E24-3E1D12D9DAD9}" srcId="{D140BC4E-40AB-4C77-BABD-B3A13EF07711}" destId="{03FB0D22-AAF3-4429-92D9-441B7F166578}" srcOrd="6" destOrd="0" parTransId="{F01E2138-BC6A-4B86-9407-FD307A52C684}" sibTransId="{7B88B58A-F6ED-46D8-AE65-E9901E8E47A9}"/>
    <dgm:cxn modelId="{CE155C32-87E6-47C7-890C-E201211E44E3}" type="presOf" srcId="{D140BC4E-40AB-4C77-BABD-B3A13EF07711}" destId="{A9A4838A-7518-481A-91CE-927D7924FD67}" srcOrd="0" destOrd="0" presId="urn:microsoft.com/office/officeart/2011/layout/HexagonRadial"/>
    <dgm:cxn modelId="{F4BD6C36-DAA3-4ECF-A4B5-167C1B86683C}" srcId="{D140BC4E-40AB-4C77-BABD-B3A13EF07711}" destId="{21090551-A9ED-48CC-883D-806ABE7908EC}" srcOrd="4" destOrd="0" parTransId="{A1DB6AF7-C481-4BDF-A782-3CE5728BA958}" sibTransId="{B26D1848-37F1-4463-B761-B3E0815ADD00}"/>
    <dgm:cxn modelId="{9CA0283E-3357-4EE3-B3D8-43A78B130D97}" srcId="{057F1C9A-052B-45BC-A19C-5D43B7547751}" destId="{D140BC4E-40AB-4C77-BABD-B3A13EF07711}" srcOrd="0" destOrd="0" parTransId="{FBDAAE3A-D22D-45D1-8375-616D57FCE4C5}" sibTransId="{6C193FB8-757F-4E86-BD7A-6832632A07B3}"/>
    <dgm:cxn modelId="{962D7B67-8B10-43AC-AE91-A2DDE0FA8EC2}" type="presOf" srcId="{21090551-A9ED-48CC-883D-806ABE7908EC}" destId="{D9C2EB90-93D1-48CE-9CFA-35BDE684C1F3}" srcOrd="0" destOrd="0" presId="urn:microsoft.com/office/officeart/2011/layout/HexagonRadial"/>
    <dgm:cxn modelId="{F6B09267-F910-407D-8524-97D392DEEF5E}" srcId="{D140BC4E-40AB-4C77-BABD-B3A13EF07711}" destId="{FF2729A4-F6DD-49D5-981D-5A41F0382941}" srcOrd="1" destOrd="0" parTransId="{02206CFF-998E-46F0-BE7C-DF3D69E3D248}" sibTransId="{31403F53-CEBB-4B55-80DC-7F4FD82CAE93}"/>
    <dgm:cxn modelId="{7CE34170-F2D3-410F-AF0C-FDC0AC8C1D54}" type="presOf" srcId="{FF2729A4-F6DD-49D5-981D-5A41F0382941}" destId="{2091785C-D6F2-48AF-9EB2-24253B28D947}" srcOrd="0" destOrd="0" presId="urn:microsoft.com/office/officeart/2011/layout/HexagonRadial"/>
    <dgm:cxn modelId="{42C47574-11D6-431A-A6DC-2FEE147662D7}" srcId="{D140BC4E-40AB-4C77-BABD-B3A13EF07711}" destId="{98DB26D8-5324-4B52-9301-B88AFC24F96B}" srcOrd="5" destOrd="0" parTransId="{78F1B215-F3E9-4DA4-A857-BF34B36E13BA}" sibTransId="{C9460996-0FDD-47ED-B27F-D277E5560479}"/>
    <dgm:cxn modelId="{4FAC3059-38A0-45BA-A731-EDBCC0DD5403}" srcId="{D140BC4E-40AB-4C77-BABD-B3A13EF07711}" destId="{0EB13A22-B1FB-40CC-A65D-0177B60C3327}" srcOrd="0" destOrd="0" parTransId="{F3A77138-6271-4474-9678-A9D580B2AB52}" sibTransId="{5030E841-84EB-4581-B00C-79B472718D9B}"/>
    <dgm:cxn modelId="{2EFE1F80-5F3F-4757-BCE1-25FC03B224AD}" type="presOf" srcId="{DEB78300-44F9-4A24-BB9F-227D913FE3B5}" destId="{6E3E7DC9-F461-4219-95B4-3FC05BA32611}" srcOrd="0" destOrd="0" presId="urn:microsoft.com/office/officeart/2011/layout/HexagonRadial"/>
    <dgm:cxn modelId="{F8F9DAAB-6F99-46F3-9D25-7DED3096466A}" type="presOf" srcId="{280A9CF9-6174-4A75-AB31-DEE3A89BEA53}" destId="{B8EE66E3-8184-4440-B8BD-3EA9689EB4CF}" srcOrd="0" destOrd="0" presId="urn:microsoft.com/office/officeart/2011/layout/HexagonRadial"/>
    <dgm:cxn modelId="{435EC6C7-B75A-4EA7-B1FC-0C982D78B213}" srcId="{D140BC4E-40AB-4C77-BABD-B3A13EF07711}" destId="{280A9CF9-6174-4A75-AB31-DEE3A89BEA53}" srcOrd="2" destOrd="0" parTransId="{A3DD3C61-1655-46F5-BE15-BD2C2A112724}" sibTransId="{4768A920-9070-4CD5-8E5B-1246B1BC6C5E}"/>
    <dgm:cxn modelId="{07EECED3-5454-43C5-8D91-90C404562E71}" type="presOf" srcId="{0EB13A22-B1FB-40CC-A65D-0177B60C3327}" destId="{1142F440-46EC-46FE-98E6-D72D3247872C}" srcOrd="0" destOrd="0" presId="urn:microsoft.com/office/officeart/2011/layout/HexagonRadial"/>
    <dgm:cxn modelId="{AA2D79D5-1C33-413F-A5DC-8EC7A415C5A4}" type="presOf" srcId="{98DB26D8-5324-4B52-9301-B88AFC24F96B}" destId="{D4B93275-AC36-4A18-BC5D-9A8DF3FFDA1E}" srcOrd="0" destOrd="0" presId="urn:microsoft.com/office/officeart/2011/layout/HexagonRadial"/>
    <dgm:cxn modelId="{1DA3ECDA-08E6-45B0-9966-3B7ACC3F9411}" type="presOf" srcId="{057F1C9A-052B-45BC-A19C-5D43B7547751}" destId="{51041B39-32E7-4B66-B6A9-B19202381550}" srcOrd="0" destOrd="0" presId="urn:microsoft.com/office/officeart/2011/layout/HexagonRadial"/>
    <dgm:cxn modelId="{4FAEDAE8-4148-441C-A6ED-30B4A9056312}" srcId="{D140BC4E-40AB-4C77-BABD-B3A13EF07711}" destId="{09E71CE2-5C1F-46CA-BD8C-3D851D73565A}" srcOrd="7" destOrd="0" parTransId="{C37D8CE2-1C9B-4ADF-9D12-4E232F3187EB}" sibTransId="{1E8EC87D-CCFC-4311-B9DB-95FBC468361E}"/>
    <dgm:cxn modelId="{AA4F1CB3-8682-483E-8206-E9FF1BDBCA72}" type="presParOf" srcId="{51041B39-32E7-4B66-B6A9-B19202381550}" destId="{A9A4838A-7518-481A-91CE-927D7924FD67}" srcOrd="0" destOrd="0" presId="urn:microsoft.com/office/officeart/2011/layout/HexagonRadial"/>
    <dgm:cxn modelId="{2C8308C4-271F-4F14-AF01-E51386F60B0B}" type="presParOf" srcId="{51041B39-32E7-4B66-B6A9-B19202381550}" destId="{362E1E99-9F4C-4EE1-9EF3-AD6C403F46A9}" srcOrd="1" destOrd="0" presId="urn:microsoft.com/office/officeart/2011/layout/HexagonRadial"/>
    <dgm:cxn modelId="{E9926977-8182-4F33-ACCF-9938156A2974}" type="presParOf" srcId="{362E1E99-9F4C-4EE1-9EF3-AD6C403F46A9}" destId="{2590853F-9713-4D13-8F8B-2F5C9CAA8862}" srcOrd="0" destOrd="0" presId="urn:microsoft.com/office/officeart/2011/layout/HexagonRadial"/>
    <dgm:cxn modelId="{27AC4AA5-DD87-4F4C-A718-D51C0C2D043B}" type="presParOf" srcId="{51041B39-32E7-4B66-B6A9-B19202381550}" destId="{1142F440-46EC-46FE-98E6-D72D3247872C}" srcOrd="2" destOrd="0" presId="urn:microsoft.com/office/officeart/2011/layout/HexagonRadial"/>
    <dgm:cxn modelId="{AC9E1F1A-5B8D-451F-9C68-0C24B0049F46}" type="presParOf" srcId="{51041B39-32E7-4B66-B6A9-B19202381550}" destId="{66859E1C-F899-4795-9440-A0D5F873F441}" srcOrd="3" destOrd="0" presId="urn:microsoft.com/office/officeart/2011/layout/HexagonRadial"/>
    <dgm:cxn modelId="{1BA0A4EC-25FC-40B1-BFB8-46F3F7D6BCB0}" type="presParOf" srcId="{66859E1C-F899-4795-9440-A0D5F873F441}" destId="{FE3E0888-4D20-40EB-B4D0-51B2333B8B7B}" srcOrd="0" destOrd="0" presId="urn:microsoft.com/office/officeart/2011/layout/HexagonRadial"/>
    <dgm:cxn modelId="{BD6AA340-C465-4593-B020-AC7606100A92}" type="presParOf" srcId="{51041B39-32E7-4B66-B6A9-B19202381550}" destId="{2091785C-D6F2-48AF-9EB2-24253B28D947}" srcOrd="4" destOrd="0" presId="urn:microsoft.com/office/officeart/2011/layout/HexagonRadial"/>
    <dgm:cxn modelId="{43ED8CD9-AB57-458A-9685-5F244B4BEDFE}" type="presParOf" srcId="{51041B39-32E7-4B66-B6A9-B19202381550}" destId="{3E85F896-828D-477E-A0EB-812FB6804901}" srcOrd="5" destOrd="0" presId="urn:microsoft.com/office/officeart/2011/layout/HexagonRadial"/>
    <dgm:cxn modelId="{9E576F15-F9E4-4395-9AA4-259C2D8342AF}" type="presParOf" srcId="{3E85F896-828D-477E-A0EB-812FB6804901}" destId="{012F8A28-077B-4701-94D4-36080858284D}" srcOrd="0" destOrd="0" presId="urn:microsoft.com/office/officeart/2011/layout/HexagonRadial"/>
    <dgm:cxn modelId="{7C3BC8F7-5193-45E2-B07B-ED5BA214E275}" type="presParOf" srcId="{51041B39-32E7-4B66-B6A9-B19202381550}" destId="{B8EE66E3-8184-4440-B8BD-3EA9689EB4CF}" srcOrd="6" destOrd="0" presId="urn:microsoft.com/office/officeart/2011/layout/HexagonRadial"/>
    <dgm:cxn modelId="{5A39E8C0-C990-4196-B14A-E1403A5FD1CA}" type="presParOf" srcId="{51041B39-32E7-4B66-B6A9-B19202381550}" destId="{567A6BC0-75C6-4ADA-8EE4-D2D876BFA52A}" srcOrd="7" destOrd="0" presId="urn:microsoft.com/office/officeart/2011/layout/HexagonRadial"/>
    <dgm:cxn modelId="{11BB7053-FA7F-4D5A-8C97-915E1664C9EE}" type="presParOf" srcId="{567A6BC0-75C6-4ADA-8EE4-D2D876BFA52A}" destId="{2578147A-7175-45F0-BE37-423DC58F13FD}" srcOrd="0" destOrd="0" presId="urn:microsoft.com/office/officeart/2011/layout/HexagonRadial"/>
    <dgm:cxn modelId="{41988052-9EC7-44BE-9027-3B70382FFF65}" type="presParOf" srcId="{51041B39-32E7-4B66-B6A9-B19202381550}" destId="{6E3E7DC9-F461-4219-95B4-3FC05BA32611}" srcOrd="8" destOrd="0" presId="urn:microsoft.com/office/officeart/2011/layout/HexagonRadial"/>
    <dgm:cxn modelId="{5E63C14A-D0D9-44AC-87C5-426A60662A75}" type="presParOf" srcId="{51041B39-32E7-4B66-B6A9-B19202381550}" destId="{982EB7CA-EF08-4EF0-8626-FBA9C5F48359}" srcOrd="9" destOrd="0" presId="urn:microsoft.com/office/officeart/2011/layout/HexagonRadial"/>
    <dgm:cxn modelId="{1B4D7875-EA35-45DB-9F17-841C6FA75E59}" type="presParOf" srcId="{982EB7CA-EF08-4EF0-8626-FBA9C5F48359}" destId="{87E75B78-50B1-424A-84BD-A485CC99458E}" srcOrd="0" destOrd="0" presId="urn:microsoft.com/office/officeart/2011/layout/HexagonRadial"/>
    <dgm:cxn modelId="{28DB0673-E055-45A6-9403-3A5384BABEA1}" type="presParOf" srcId="{51041B39-32E7-4B66-B6A9-B19202381550}" destId="{D9C2EB90-93D1-48CE-9CFA-35BDE684C1F3}" srcOrd="10" destOrd="0" presId="urn:microsoft.com/office/officeart/2011/layout/HexagonRadial"/>
    <dgm:cxn modelId="{634950DD-EA38-446C-BADC-F1B89BEAC67E}" type="presParOf" srcId="{51041B39-32E7-4B66-B6A9-B19202381550}" destId="{9BA3B7B1-16DD-48E6-BABC-DBA4BB810938}" srcOrd="11" destOrd="0" presId="urn:microsoft.com/office/officeart/2011/layout/HexagonRadial"/>
    <dgm:cxn modelId="{9D8C6140-0F0A-445E-86E4-B5D8AD9ACC58}" type="presParOf" srcId="{9BA3B7B1-16DD-48E6-BABC-DBA4BB810938}" destId="{19578746-9175-433E-89AE-6216C873FBEB}" srcOrd="0" destOrd="0" presId="urn:microsoft.com/office/officeart/2011/layout/HexagonRadial"/>
    <dgm:cxn modelId="{DDD66D1D-206C-4DC9-8E7A-885853C18926}" type="presParOf" srcId="{51041B39-32E7-4B66-B6A9-B19202381550}" destId="{D4B93275-AC36-4A18-BC5D-9A8DF3FFDA1E}"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18D389-A75B-4A06-BE5F-60C1F3ACD414}" type="doc">
      <dgm:prSet loTypeId="urn:microsoft.com/office/officeart/2008/layout/RadialCluster" loCatId="relationship" qsTypeId="urn:microsoft.com/office/officeart/2005/8/quickstyle/simple1" qsCatId="simple" csTypeId="urn:microsoft.com/office/officeart/2005/8/colors/accent1_2" csCatId="accent1" phldr="1"/>
      <dgm:spPr/>
      <dgm:t>
        <a:bodyPr/>
        <a:lstStyle/>
        <a:p>
          <a:endParaRPr lang="hr-HR"/>
        </a:p>
      </dgm:t>
    </dgm:pt>
    <dgm:pt modelId="{7858F204-0E61-4256-81D2-5DC450A2CF3A}">
      <dgm:prSet phldrT="[Text]"/>
      <dgm:spPr>
        <a:solidFill>
          <a:srgbClr val="FFC000"/>
        </a:solidFill>
      </dgm:spPr>
      <dgm:t>
        <a:bodyPr/>
        <a:lstStyle/>
        <a:p>
          <a:r>
            <a:rPr lang="hr-HR" dirty="0"/>
            <a:t>Postupak odabira izvršitelja</a:t>
          </a:r>
        </a:p>
      </dgm:t>
    </dgm:pt>
    <dgm:pt modelId="{D72E9244-A3A3-41B6-AAF5-51567BDDE09B}" type="parTrans" cxnId="{C6240443-1435-4579-8F3A-822B74FBCB61}">
      <dgm:prSet/>
      <dgm:spPr/>
      <dgm:t>
        <a:bodyPr/>
        <a:lstStyle/>
        <a:p>
          <a:endParaRPr lang="hr-HR"/>
        </a:p>
      </dgm:t>
    </dgm:pt>
    <dgm:pt modelId="{1225EE7F-62C8-4EC7-AD36-465634208F7F}" type="sibTrans" cxnId="{C6240443-1435-4579-8F3A-822B74FBCB61}">
      <dgm:prSet/>
      <dgm:spPr/>
      <dgm:t>
        <a:bodyPr/>
        <a:lstStyle/>
        <a:p>
          <a:endParaRPr lang="hr-HR"/>
        </a:p>
      </dgm:t>
    </dgm:pt>
    <dgm:pt modelId="{B6411611-DFA5-4068-AD1A-747490315ECA}">
      <dgm:prSet phldrT="[Text]"/>
      <dgm:spPr>
        <a:solidFill>
          <a:srgbClr val="0070C0"/>
        </a:solidFill>
      </dgm:spPr>
      <dgm:t>
        <a:bodyPr/>
        <a:lstStyle/>
        <a:p>
          <a:r>
            <a:rPr lang="hr-HR" dirty="0"/>
            <a:t>Voditelj obrade</a:t>
          </a:r>
        </a:p>
      </dgm:t>
    </dgm:pt>
    <dgm:pt modelId="{808FF07C-DC98-422E-90B1-3A1A40BFE823}" type="parTrans" cxnId="{CA55F2E2-0C3B-41B7-99C3-74260B51CE6E}">
      <dgm:prSet/>
      <dgm:spPr/>
      <dgm:t>
        <a:bodyPr/>
        <a:lstStyle/>
        <a:p>
          <a:endParaRPr lang="hr-HR"/>
        </a:p>
      </dgm:t>
    </dgm:pt>
    <dgm:pt modelId="{4176F09D-616A-4F0C-B656-2FD32E433786}" type="sibTrans" cxnId="{CA55F2E2-0C3B-41B7-99C3-74260B51CE6E}">
      <dgm:prSet/>
      <dgm:spPr/>
      <dgm:t>
        <a:bodyPr/>
        <a:lstStyle/>
        <a:p>
          <a:endParaRPr lang="hr-HR"/>
        </a:p>
      </dgm:t>
    </dgm:pt>
    <dgm:pt modelId="{A11BF834-CAE1-4FB9-ADE6-D32497DAE902}">
      <dgm:prSet phldrT="[Text]"/>
      <dgm:spPr>
        <a:solidFill>
          <a:srgbClr val="00B050"/>
        </a:solidFill>
      </dgm:spPr>
      <dgm:t>
        <a:bodyPr/>
        <a:lstStyle/>
        <a:p>
          <a:r>
            <a:rPr lang="hr-HR" dirty="0"/>
            <a:t>Izvršitelj</a:t>
          </a:r>
        </a:p>
      </dgm:t>
    </dgm:pt>
    <dgm:pt modelId="{D1D2AD29-ACE0-460F-AB38-BEE1D62DFAD2}" type="parTrans" cxnId="{4FB69C7B-CE02-4907-9F1C-2ED7CD42DE9D}">
      <dgm:prSet/>
      <dgm:spPr/>
      <dgm:t>
        <a:bodyPr/>
        <a:lstStyle/>
        <a:p>
          <a:endParaRPr lang="hr-HR"/>
        </a:p>
      </dgm:t>
    </dgm:pt>
    <dgm:pt modelId="{1EA12B82-DD29-4517-87B3-66405587C84C}" type="sibTrans" cxnId="{4FB69C7B-CE02-4907-9F1C-2ED7CD42DE9D}">
      <dgm:prSet/>
      <dgm:spPr/>
      <dgm:t>
        <a:bodyPr/>
        <a:lstStyle/>
        <a:p>
          <a:endParaRPr lang="hr-HR"/>
        </a:p>
      </dgm:t>
    </dgm:pt>
    <dgm:pt modelId="{84AEAC38-7D04-4186-AFCD-7FC7359E9110}">
      <dgm:prSet phldrT="[Text]"/>
      <dgm:spPr>
        <a:solidFill>
          <a:srgbClr val="FF0000"/>
        </a:solidFill>
      </dgm:spPr>
      <dgm:t>
        <a:bodyPr/>
        <a:lstStyle/>
        <a:p>
          <a:r>
            <a:rPr lang="hr-HR" dirty="0"/>
            <a:t>Izvršitelj</a:t>
          </a:r>
        </a:p>
      </dgm:t>
    </dgm:pt>
    <dgm:pt modelId="{B207540B-1385-496B-AA99-699FE7CA9AD2}" type="parTrans" cxnId="{C9A495D5-F3DF-4DD0-92B1-FE8080755707}">
      <dgm:prSet/>
      <dgm:spPr/>
      <dgm:t>
        <a:bodyPr/>
        <a:lstStyle/>
        <a:p>
          <a:endParaRPr lang="hr-HR"/>
        </a:p>
      </dgm:t>
    </dgm:pt>
    <dgm:pt modelId="{1D67FA5B-3350-45B3-A715-F6237093385C}" type="sibTrans" cxnId="{C9A495D5-F3DF-4DD0-92B1-FE8080755707}">
      <dgm:prSet/>
      <dgm:spPr/>
      <dgm:t>
        <a:bodyPr/>
        <a:lstStyle/>
        <a:p>
          <a:endParaRPr lang="hr-HR"/>
        </a:p>
      </dgm:t>
    </dgm:pt>
    <dgm:pt modelId="{DB37D4AA-22BB-4BC2-97A7-16CDE73C7BD3}" type="pres">
      <dgm:prSet presAssocID="{E218D389-A75B-4A06-BE5F-60C1F3ACD414}" presName="Name0" presStyleCnt="0">
        <dgm:presLayoutVars>
          <dgm:chMax val="1"/>
          <dgm:chPref val="1"/>
          <dgm:dir/>
          <dgm:animOne val="branch"/>
          <dgm:animLvl val="lvl"/>
        </dgm:presLayoutVars>
      </dgm:prSet>
      <dgm:spPr/>
    </dgm:pt>
    <dgm:pt modelId="{838CAE8F-905C-4751-B4D7-4116F023A57C}" type="pres">
      <dgm:prSet presAssocID="{7858F204-0E61-4256-81D2-5DC450A2CF3A}" presName="singleCycle" presStyleCnt="0"/>
      <dgm:spPr/>
    </dgm:pt>
    <dgm:pt modelId="{AD914324-C997-4BCA-881B-2A1A8524DAD3}" type="pres">
      <dgm:prSet presAssocID="{7858F204-0E61-4256-81D2-5DC450A2CF3A}" presName="singleCenter" presStyleLbl="node1" presStyleIdx="0" presStyleCnt="4" custScaleX="66756" custScaleY="64947" custLinFactNeighborX="-303" custLinFactNeighborY="-11497">
        <dgm:presLayoutVars>
          <dgm:chMax val="7"/>
          <dgm:chPref val="7"/>
        </dgm:presLayoutVars>
      </dgm:prSet>
      <dgm:spPr/>
    </dgm:pt>
    <dgm:pt modelId="{70591E06-9CAA-49CD-ACAF-4D23D84721DB}" type="pres">
      <dgm:prSet presAssocID="{808FF07C-DC98-422E-90B1-3A1A40BFE823}" presName="Name56" presStyleLbl="parChTrans1D2" presStyleIdx="0" presStyleCnt="3"/>
      <dgm:spPr/>
    </dgm:pt>
    <dgm:pt modelId="{66FC35B3-9604-410B-AEA4-89D49F8542B2}" type="pres">
      <dgm:prSet presAssocID="{B6411611-DFA5-4068-AD1A-747490315ECA}" presName="text0" presStyleLbl="node1" presStyleIdx="1" presStyleCnt="4">
        <dgm:presLayoutVars>
          <dgm:bulletEnabled val="1"/>
        </dgm:presLayoutVars>
      </dgm:prSet>
      <dgm:spPr/>
    </dgm:pt>
    <dgm:pt modelId="{38DEAC3D-BB27-4038-A054-F573F02FED75}" type="pres">
      <dgm:prSet presAssocID="{D1D2AD29-ACE0-460F-AB38-BEE1D62DFAD2}" presName="Name56" presStyleLbl="parChTrans1D2" presStyleIdx="1" presStyleCnt="3"/>
      <dgm:spPr/>
    </dgm:pt>
    <dgm:pt modelId="{699C384B-29DA-441B-999D-7118DC6B14D8}" type="pres">
      <dgm:prSet presAssocID="{A11BF834-CAE1-4FB9-ADE6-D32497DAE902}" presName="text0" presStyleLbl="node1" presStyleIdx="2" presStyleCnt="4" custRadScaleRad="66330" custRadScaleInc="21956">
        <dgm:presLayoutVars>
          <dgm:bulletEnabled val="1"/>
        </dgm:presLayoutVars>
      </dgm:prSet>
      <dgm:spPr/>
    </dgm:pt>
    <dgm:pt modelId="{8F3BD726-2F9D-49D6-A414-D447806DA43C}" type="pres">
      <dgm:prSet presAssocID="{B207540B-1385-496B-AA99-699FE7CA9AD2}" presName="Name56" presStyleLbl="parChTrans1D2" presStyleIdx="2" presStyleCnt="3"/>
      <dgm:spPr/>
    </dgm:pt>
    <dgm:pt modelId="{4BCA6A26-B269-4017-8801-D0A79FE36CB8}" type="pres">
      <dgm:prSet presAssocID="{84AEAC38-7D04-4186-AFCD-7FC7359E9110}" presName="text0" presStyleLbl="node1" presStyleIdx="3" presStyleCnt="4" custRadScaleRad="64856" custRadScaleInc="-24254">
        <dgm:presLayoutVars>
          <dgm:bulletEnabled val="1"/>
        </dgm:presLayoutVars>
      </dgm:prSet>
      <dgm:spPr/>
    </dgm:pt>
  </dgm:ptLst>
  <dgm:cxnLst>
    <dgm:cxn modelId="{DE53240E-3CDD-4391-B1D1-EA8A19567725}" type="presOf" srcId="{84AEAC38-7D04-4186-AFCD-7FC7359E9110}" destId="{4BCA6A26-B269-4017-8801-D0A79FE36CB8}" srcOrd="0" destOrd="0" presId="urn:microsoft.com/office/officeart/2008/layout/RadialCluster"/>
    <dgm:cxn modelId="{444E822A-8E8F-447E-BBB9-49D85A430C1E}" type="presOf" srcId="{D1D2AD29-ACE0-460F-AB38-BEE1D62DFAD2}" destId="{38DEAC3D-BB27-4038-A054-F573F02FED75}" srcOrd="0" destOrd="0" presId="urn:microsoft.com/office/officeart/2008/layout/RadialCluster"/>
    <dgm:cxn modelId="{C6240443-1435-4579-8F3A-822B74FBCB61}" srcId="{E218D389-A75B-4A06-BE5F-60C1F3ACD414}" destId="{7858F204-0E61-4256-81D2-5DC450A2CF3A}" srcOrd="0" destOrd="0" parTransId="{D72E9244-A3A3-41B6-AAF5-51567BDDE09B}" sibTransId="{1225EE7F-62C8-4EC7-AD36-465634208F7F}"/>
    <dgm:cxn modelId="{DCC81A51-418A-4594-ACE0-CA4ACD9A3ECA}" type="presOf" srcId="{7858F204-0E61-4256-81D2-5DC450A2CF3A}" destId="{AD914324-C997-4BCA-881B-2A1A8524DAD3}" srcOrd="0" destOrd="0" presId="urn:microsoft.com/office/officeart/2008/layout/RadialCluster"/>
    <dgm:cxn modelId="{B0DDC272-924E-46D0-AFE5-50F69F885905}" type="presOf" srcId="{B6411611-DFA5-4068-AD1A-747490315ECA}" destId="{66FC35B3-9604-410B-AEA4-89D49F8542B2}" srcOrd="0" destOrd="0" presId="urn:microsoft.com/office/officeart/2008/layout/RadialCluster"/>
    <dgm:cxn modelId="{5D607656-693A-4DD9-9986-E6B16F5642FD}" type="presOf" srcId="{B207540B-1385-496B-AA99-699FE7CA9AD2}" destId="{8F3BD726-2F9D-49D6-A414-D447806DA43C}" srcOrd="0" destOrd="0" presId="urn:microsoft.com/office/officeart/2008/layout/RadialCluster"/>
    <dgm:cxn modelId="{4FB69C7B-CE02-4907-9F1C-2ED7CD42DE9D}" srcId="{7858F204-0E61-4256-81D2-5DC450A2CF3A}" destId="{A11BF834-CAE1-4FB9-ADE6-D32497DAE902}" srcOrd="1" destOrd="0" parTransId="{D1D2AD29-ACE0-460F-AB38-BEE1D62DFAD2}" sibTransId="{1EA12B82-DD29-4517-87B3-66405587C84C}"/>
    <dgm:cxn modelId="{5F2BFAC7-1B69-48B7-B8CD-FBABE26B5351}" type="presOf" srcId="{A11BF834-CAE1-4FB9-ADE6-D32497DAE902}" destId="{699C384B-29DA-441B-999D-7118DC6B14D8}" srcOrd="0" destOrd="0" presId="urn:microsoft.com/office/officeart/2008/layout/RadialCluster"/>
    <dgm:cxn modelId="{8F90D9CB-3E5A-4261-977D-AA2C948F50C8}" type="presOf" srcId="{E218D389-A75B-4A06-BE5F-60C1F3ACD414}" destId="{DB37D4AA-22BB-4BC2-97A7-16CDE73C7BD3}" srcOrd="0" destOrd="0" presId="urn:microsoft.com/office/officeart/2008/layout/RadialCluster"/>
    <dgm:cxn modelId="{C9A495D5-F3DF-4DD0-92B1-FE8080755707}" srcId="{7858F204-0E61-4256-81D2-5DC450A2CF3A}" destId="{84AEAC38-7D04-4186-AFCD-7FC7359E9110}" srcOrd="2" destOrd="0" parTransId="{B207540B-1385-496B-AA99-699FE7CA9AD2}" sibTransId="{1D67FA5B-3350-45B3-A715-F6237093385C}"/>
    <dgm:cxn modelId="{CA55F2E2-0C3B-41B7-99C3-74260B51CE6E}" srcId="{7858F204-0E61-4256-81D2-5DC450A2CF3A}" destId="{B6411611-DFA5-4068-AD1A-747490315ECA}" srcOrd="0" destOrd="0" parTransId="{808FF07C-DC98-422E-90B1-3A1A40BFE823}" sibTransId="{4176F09D-616A-4F0C-B656-2FD32E433786}"/>
    <dgm:cxn modelId="{5570EDFF-E7AE-4286-914B-323E274A37A5}" type="presOf" srcId="{808FF07C-DC98-422E-90B1-3A1A40BFE823}" destId="{70591E06-9CAA-49CD-ACAF-4D23D84721DB}" srcOrd="0" destOrd="0" presId="urn:microsoft.com/office/officeart/2008/layout/RadialCluster"/>
    <dgm:cxn modelId="{6C87BAB5-A420-4B52-A912-D1700AB831C5}" type="presParOf" srcId="{DB37D4AA-22BB-4BC2-97A7-16CDE73C7BD3}" destId="{838CAE8F-905C-4751-B4D7-4116F023A57C}" srcOrd="0" destOrd="0" presId="urn:microsoft.com/office/officeart/2008/layout/RadialCluster"/>
    <dgm:cxn modelId="{335D1085-14A8-464C-899E-2A9171A27976}" type="presParOf" srcId="{838CAE8F-905C-4751-B4D7-4116F023A57C}" destId="{AD914324-C997-4BCA-881B-2A1A8524DAD3}" srcOrd="0" destOrd="0" presId="urn:microsoft.com/office/officeart/2008/layout/RadialCluster"/>
    <dgm:cxn modelId="{D9572F01-1CC0-4410-989E-F388F35AC19F}" type="presParOf" srcId="{838CAE8F-905C-4751-B4D7-4116F023A57C}" destId="{70591E06-9CAA-49CD-ACAF-4D23D84721DB}" srcOrd="1" destOrd="0" presId="urn:microsoft.com/office/officeart/2008/layout/RadialCluster"/>
    <dgm:cxn modelId="{80A2D1C6-B60B-4B58-8CDF-5156B1632AE7}" type="presParOf" srcId="{838CAE8F-905C-4751-B4D7-4116F023A57C}" destId="{66FC35B3-9604-410B-AEA4-89D49F8542B2}" srcOrd="2" destOrd="0" presId="urn:microsoft.com/office/officeart/2008/layout/RadialCluster"/>
    <dgm:cxn modelId="{21091F2F-631E-4166-89EB-131D5907C397}" type="presParOf" srcId="{838CAE8F-905C-4751-B4D7-4116F023A57C}" destId="{38DEAC3D-BB27-4038-A054-F573F02FED75}" srcOrd="3" destOrd="0" presId="urn:microsoft.com/office/officeart/2008/layout/RadialCluster"/>
    <dgm:cxn modelId="{368EF632-B156-4CD6-A1B6-FC2A6271959C}" type="presParOf" srcId="{838CAE8F-905C-4751-B4D7-4116F023A57C}" destId="{699C384B-29DA-441B-999D-7118DC6B14D8}" srcOrd="4" destOrd="0" presId="urn:microsoft.com/office/officeart/2008/layout/RadialCluster"/>
    <dgm:cxn modelId="{067F3DA4-A2B6-4442-9500-D87B7AB1ED44}" type="presParOf" srcId="{838CAE8F-905C-4751-B4D7-4116F023A57C}" destId="{8F3BD726-2F9D-49D6-A414-D447806DA43C}" srcOrd="5" destOrd="0" presId="urn:microsoft.com/office/officeart/2008/layout/RadialCluster"/>
    <dgm:cxn modelId="{C8B8C89F-B612-46D1-8B70-7BB0BB7438C5}" type="presParOf" srcId="{838CAE8F-905C-4751-B4D7-4116F023A57C}" destId="{4BCA6A26-B269-4017-8801-D0A79FE36CB8}" srcOrd="6" destOrd="0" presId="urn:microsoft.com/office/officeart/2008/layout/RadialCluster"/>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B6C0DF-EE88-4CB6-8F2A-89C46CBFB853}" type="doc">
      <dgm:prSet loTypeId="urn:microsoft.com/office/officeart/2005/8/layout/chevron1" loCatId="process" qsTypeId="urn:microsoft.com/office/officeart/2005/8/quickstyle/simple1" qsCatId="simple" csTypeId="urn:microsoft.com/office/officeart/2005/8/colors/accent1_2" csCatId="accent1" phldr="1"/>
      <dgm:spPr/>
    </dgm:pt>
    <dgm:pt modelId="{F7FDE499-3201-4DF9-89C1-B0F82F0437A3}">
      <dgm:prSet phldrT="[Text]"/>
      <dgm:spPr>
        <a:solidFill>
          <a:srgbClr val="0070C0"/>
        </a:solidFill>
      </dgm:spPr>
      <dgm:t>
        <a:bodyPr/>
        <a:lstStyle/>
        <a:p>
          <a:r>
            <a:rPr lang="hr-HR" dirty="0"/>
            <a:t>Voditelj obrade</a:t>
          </a:r>
        </a:p>
      </dgm:t>
    </dgm:pt>
    <dgm:pt modelId="{E067BFE1-8D1E-4247-8915-398D54D498FD}" type="parTrans" cxnId="{029CFCC8-E124-4232-9A10-57E5D8F3EE70}">
      <dgm:prSet/>
      <dgm:spPr/>
      <dgm:t>
        <a:bodyPr/>
        <a:lstStyle/>
        <a:p>
          <a:endParaRPr lang="hr-HR"/>
        </a:p>
      </dgm:t>
    </dgm:pt>
    <dgm:pt modelId="{F9AE393B-74CC-4494-B409-82295FE48427}" type="sibTrans" cxnId="{029CFCC8-E124-4232-9A10-57E5D8F3EE70}">
      <dgm:prSet/>
      <dgm:spPr/>
      <dgm:t>
        <a:bodyPr/>
        <a:lstStyle/>
        <a:p>
          <a:endParaRPr lang="hr-HR"/>
        </a:p>
      </dgm:t>
    </dgm:pt>
    <dgm:pt modelId="{3154FCF0-151B-4ADF-A279-ED5A4A1091B4}">
      <dgm:prSet phldrT="[Text]"/>
      <dgm:spPr>
        <a:solidFill>
          <a:srgbClr val="FFC000"/>
        </a:solidFill>
      </dgm:spPr>
      <dgm:t>
        <a:bodyPr/>
        <a:lstStyle/>
        <a:p>
          <a:r>
            <a:rPr lang="hr-HR" dirty="0"/>
            <a:t>Ugovor o obradi podataka</a:t>
          </a:r>
        </a:p>
      </dgm:t>
    </dgm:pt>
    <dgm:pt modelId="{386BEF52-DD37-4D63-B75D-7AEC80701EFD}" type="parTrans" cxnId="{9307A54D-5524-469A-A5CE-B5BEAA0FB862}">
      <dgm:prSet/>
      <dgm:spPr/>
      <dgm:t>
        <a:bodyPr/>
        <a:lstStyle/>
        <a:p>
          <a:endParaRPr lang="hr-HR"/>
        </a:p>
      </dgm:t>
    </dgm:pt>
    <dgm:pt modelId="{C23F91D9-0F9B-4E03-93D0-5E2E70FD7B96}" type="sibTrans" cxnId="{9307A54D-5524-469A-A5CE-B5BEAA0FB862}">
      <dgm:prSet/>
      <dgm:spPr/>
      <dgm:t>
        <a:bodyPr/>
        <a:lstStyle/>
        <a:p>
          <a:endParaRPr lang="hr-HR"/>
        </a:p>
      </dgm:t>
    </dgm:pt>
    <dgm:pt modelId="{6170CCD4-2289-4180-B665-49B031CA61C2}">
      <dgm:prSet phldrT="[Text]"/>
      <dgm:spPr>
        <a:solidFill>
          <a:srgbClr val="92D050"/>
        </a:solidFill>
      </dgm:spPr>
      <dgm:t>
        <a:bodyPr/>
        <a:lstStyle/>
        <a:p>
          <a:r>
            <a:rPr lang="hr-HR" dirty="0"/>
            <a:t>Izvršitelj obrade</a:t>
          </a:r>
        </a:p>
      </dgm:t>
    </dgm:pt>
    <dgm:pt modelId="{EB638FA9-E0C4-45A7-8879-FBB4A2CEBD30}" type="parTrans" cxnId="{AFF237D9-AAD1-40EB-B652-0D711D70AB72}">
      <dgm:prSet/>
      <dgm:spPr/>
      <dgm:t>
        <a:bodyPr/>
        <a:lstStyle/>
        <a:p>
          <a:endParaRPr lang="hr-HR"/>
        </a:p>
      </dgm:t>
    </dgm:pt>
    <dgm:pt modelId="{F2EC48D6-088E-4351-BAA9-E2216301E569}" type="sibTrans" cxnId="{AFF237D9-AAD1-40EB-B652-0D711D70AB72}">
      <dgm:prSet/>
      <dgm:spPr/>
      <dgm:t>
        <a:bodyPr/>
        <a:lstStyle/>
        <a:p>
          <a:endParaRPr lang="hr-HR"/>
        </a:p>
      </dgm:t>
    </dgm:pt>
    <dgm:pt modelId="{11BEF49C-5C3C-4605-95B8-6F8BB69BE098}" type="pres">
      <dgm:prSet presAssocID="{2AB6C0DF-EE88-4CB6-8F2A-89C46CBFB853}" presName="Name0" presStyleCnt="0">
        <dgm:presLayoutVars>
          <dgm:dir/>
          <dgm:animLvl val="lvl"/>
          <dgm:resizeHandles val="exact"/>
        </dgm:presLayoutVars>
      </dgm:prSet>
      <dgm:spPr/>
    </dgm:pt>
    <dgm:pt modelId="{887352BB-C1E9-4B23-81D9-08046F79D9D3}" type="pres">
      <dgm:prSet presAssocID="{F7FDE499-3201-4DF9-89C1-B0F82F0437A3}" presName="parTxOnly" presStyleLbl="node1" presStyleIdx="0" presStyleCnt="3">
        <dgm:presLayoutVars>
          <dgm:chMax val="0"/>
          <dgm:chPref val="0"/>
          <dgm:bulletEnabled val="1"/>
        </dgm:presLayoutVars>
      </dgm:prSet>
      <dgm:spPr/>
    </dgm:pt>
    <dgm:pt modelId="{0D91333E-0682-412A-BA81-B56DAEC1FF7F}" type="pres">
      <dgm:prSet presAssocID="{F9AE393B-74CC-4494-B409-82295FE48427}" presName="parTxOnlySpace" presStyleCnt="0"/>
      <dgm:spPr/>
    </dgm:pt>
    <dgm:pt modelId="{6518C607-6E1B-464C-905F-253509059AC5}" type="pres">
      <dgm:prSet presAssocID="{3154FCF0-151B-4ADF-A279-ED5A4A1091B4}" presName="parTxOnly" presStyleLbl="node1" presStyleIdx="1" presStyleCnt="3">
        <dgm:presLayoutVars>
          <dgm:chMax val="0"/>
          <dgm:chPref val="0"/>
          <dgm:bulletEnabled val="1"/>
        </dgm:presLayoutVars>
      </dgm:prSet>
      <dgm:spPr/>
    </dgm:pt>
    <dgm:pt modelId="{EB8336AC-15F6-47CC-88D4-45956AC712B5}" type="pres">
      <dgm:prSet presAssocID="{C23F91D9-0F9B-4E03-93D0-5E2E70FD7B96}" presName="parTxOnlySpace" presStyleCnt="0"/>
      <dgm:spPr/>
    </dgm:pt>
    <dgm:pt modelId="{2C1BD73F-84F0-4456-BE09-2883CF318C68}" type="pres">
      <dgm:prSet presAssocID="{6170CCD4-2289-4180-B665-49B031CA61C2}" presName="parTxOnly" presStyleLbl="node1" presStyleIdx="2" presStyleCnt="3">
        <dgm:presLayoutVars>
          <dgm:chMax val="0"/>
          <dgm:chPref val="0"/>
          <dgm:bulletEnabled val="1"/>
        </dgm:presLayoutVars>
      </dgm:prSet>
      <dgm:spPr/>
    </dgm:pt>
  </dgm:ptLst>
  <dgm:cxnLst>
    <dgm:cxn modelId="{84B23E1A-9094-4D24-89E7-B043C0A8E59E}" type="presOf" srcId="{2AB6C0DF-EE88-4CB6-8F2A-89C46CBFB853}" destId="{11BEF49C-5C3C-4605-95B8-6F8BB69BE098}" srcOrd="0" destOrd="0" presId="urn:microsoft.com/office/officeart/2005/8/layout/chevron1"/>
    <dgm:cxn modelId="{8CAE5C1E-CEF6-40B1-8BA4-9874FBF4E943}" type="presOf" srcId="{3154FCF0-151B-4ADF-A279-ED5A4A1091B4}" destId="{6518C607-6E1B-464C-905F-253509059AC5}" srcOrd="0" destOrd="0" presId="urn:microsoft.com/office/officeart/2005/8/layout/chevron1"/>
    <dgm:cxn modelId="{9307A54D-5524-469A-A5CE-B5BEAA0FB862}" srcId="{2AB6C0DF-EE88-4CB6-8F2A-89C46CBFB853}" destId="{3154FCF0-151B-4ADF-A279-ED5A4A1091B4}" srcOrd="1" destOrd="0" parTransId="{386BEF52-DD37-4D63-B75D-7AEC80701EFD}" sibTransId="{C23F91D9-0F9B-4E03-93D0-5E2E70FD7B96}"/>
    <dgm:cxn modelId="{B9F68571-414A-44ED-948C-7AE3CF798C82}" type="presOf" srcId="{6170CCD4-2289-4180-B665-49B031CA61C2}" destId="{2C1BD73F-84F0-4456-BE09-2883CF318C68}" srcOrd="0" destOrd="0" presId="urn:microsoft.com/office/officeart/2005/8/layout/chevron1"/>
    <dgm:cxn modelId="{2DD4D9C8-E7DD-4D52-BA59-2324EDFAF037}" type="presOf" srcId="{F7FDE499-3201-4DF9-89C1-B0F82F0437A3}" destId="{887352BB-C1E9-4B23-81D9-08046F79D9D3}" srcOrd="0" destOrd="0" presId="urn:microsoft.com/office/officeart/2005/8/layout/chevron1"/>
    <dgm:cxn modelId="{029CFCC8-E124-4232-9A10-57E5D8F3EE70}" srcId="{2AB6C0DF-EE88-4CB6-8F2A-89C46CBFB853}" destId="{F7FDE499-3201-4DF9-89C1-B0F82F0437A3}" srcOrd="0" destOrd="0" parTransId="{E067BFE1-8D1E-4247-8915-398D54D498FD}" sibTransId="{F9AE393B-74CC-4494-B409-82295FE48427}"/>
    <dgm:cxn modelId="{AFF237D9-AAD1-40EB-B652-0D711D70AB72}" srcId="{2AB6C0DF-EE88-4CB6-8F2A-89C46CBFB853}" destId="{6170CCD4-2289-4180-B665-49B031CA61C2}" srcOrd="2" destOrd="0" parTransId="{EB638FA9-E0C4-45A7-8879-FBB4A2CEBD30}" sibTransId="{F2EC48D6-088E-4351-BAA9-E2216301E569}"/>
    <dgm:cxn modelId="{3B6FD2C8-0B6E-4EB4-8D1D-EB8CEC0ECB0C}" type="presParOf" srcId="{11BEF49C-5C3C-4605-95B8-6F8BB69BE098}" destId="{887352BB-C1E9-4B23-81D9-08046F79D9D3}" srcOrd="0" destOrd="0" presId="urn:microsoft.com/office/officeart/2005/8/layout/chevron1"/>
    <dgm:cxn modelId="{8A3F606E-BFFC-4E41-81FC-B1DEC159007B}" type="presParOf" srcId="{11BEF49C-5C3C-4605-95B8-6F8BB69BE098}" destId="{0D91333E-0682-412A-BA81-B56DAEC1FF7F}" srcOrd="1" destOrd="0" presId="urn:microsoft.com/office/officeart/2005/8/layout/chevron1"/>
    <dgm:cxn modelId="{B59891D6-9608-428F-A3BC-19E750A4F059}" type="presParOf" srcId="{11BEF49C-5C3C-4605-95B8-6F8BB69BE098}" destId="{6518C607-6E1B-464C-905F-253509059AC5}" srcOrd="2" destOrd="0" presId="urn:microsoft.com/office/officeart/2005/8/layout/chevron1"/>
    <dgm:cxn modelId="{D8A7D4CB-7226-4A84-82D0-A35291E95FDD}" type="presParOf" srcId="{11BEF49C-5C3C-4605-95B8-6F8BB69BE098}" destId="{EB8336AC-15F6-47CC-88D4-45956AC712B5}" srcOrd="3" destOrd="0" presId="urn:microsoft.com/office/officeart/2005/8/layout/chevron1"/>
    <dgm:cxn modelId="{2B956339-8084-47B1-B8F5-2EFE24C92FCD}" type="presParOf" srcId="{11BEF49C-5C3C-4605-95B8-6F8BB69BE098}" destId="{2C1BD73F-84F0-4456-BE09-2883CF318C68}"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12E981-7D13-46C2-99AA-7269A4C0122C}" type="doc">
      <dgm:prSet loTypeId="urn:microsoft.com/office/officeart/2005/8/layout/target3" loCatId="list" qsTypeId="urn:microsoft.com/office/officeart/2005/8/quickstyle/simple1" qsCatId="simple" csTypeId="urn:microsoft.com/office/officeart/2005/8/colors/accent1_2" csCatId="accent1" phldr="1"/>
      <dgm:spPr/>
      <dgm:t>
        <a:bodyPr/>
        <a:lstStyle/>
        <a:p>
          <a:endParaRPr lang="hr-HR"/>
        </a:p>
      </dgm:t>
    </dgm:pt>
    <dgm:pt modelId="{5D3AE206-E807-4435-A38F-BFEFBB01E7A8}">
      <dgm:prSet phldrT="[Text]"/>
      <dgm:spPr>
        <a:solidFill>
          <a:srgbClr val="92D050"/>
        </a:solidFill>
        <a:ln>
          <a:noFill/>
        </a:ln>
      </dgm:spPr>
      <dgm:t>
        <a:bodyPr/>
        <a:lstStyle/>
        <a:p>
          <a:pPr algn="l"/>
          <a:r>
            <a:rPr lang="hr-HR" dirty="0"/>
            <a:t>Najnovija dostignuća</a:t>
          </a:r>
        </a:p>
      </dgm:t>
    </dgm:pt>
    <dgm:pt modelId="{EC0E8F07-94C9-4C94-B1E5-FB1501285E50}" type="parTrans" cxnId="{67739FDB-8536-4A22-8103-3A4BCDCEBF19}">
      <dgm:prSet/>
      <dgm:spPr/>
      <dgm:t>
        <a:bodyPr/>
        <a:lstStyle/>
        <a:p>
          <a:endParaRPr lang="hr-HR"/>
        </a:p>
      </dgm:t>
    </dgm:pt>
    <dgm:pt modelId="{0FB254F2-3043-439D-B7E3-FCDD5313EC23}" type="sibTrans" cxnId="{67739FDB-8536-4A22-8103-3A4BCDCEBF19}">
      <dgm:prSet/>
      <dgm:spPr/>
      <dgm:t>
        <a:bodyPr/>
        <a:lstStyle/>
        <a:p>
          <a:endParaRPr lang="hr-HR"/>
        </a:p>
      </dgm:t>
    </dgm:pt>
    <dgm:pt modelId="{F74AD704-37AA-439D-89F0-01AB2631424F}">
      <dgm:prSet phldrT="[Text]"/>
      <dgm:spPr>
        <a:solidFill>
          <a:srgbClr val="FFFF00">
            <a:alpha val="38000"/>
          </a:srgbClr>
        </a:solidFill>
        <a:ln>
          <a:noFill/>
        </a:ln>
      </dgm:spPr>
      <dgm:t>
        <a:bodyPr/>
        <a:lstStyle/>
        <a:p>
          <a:pPr algn="l"/>
          <a:r>
            <a:rPr lang="hr-HR" dirty="0"/>
            <a:t>Trošak provedbe</a:t>
          </a:r>
        </a:p>
      </dgm:t>
    </dgm:pt>
    <dgm:pt modelId="{3B8D87FD-FD40-4D05-9753-17DF3245CCE2}" type="parTrans" cxnId="{D6BE8470-3F50-4BE9-866E-2E7A25E7F782}">
      <dgm:prSet/>
      <dgm:spPr/>
      <dgm:t>
        <a:bodyPr/>
        <a:lstStyle/>
        <a:p>
          <a:endParaRPr lang="hr-HR"/>
        </a:p>
      </dgm:t>
    </dgm:pt>
    <dgm:pt modelId="{8FFAF0FF-BC95-47D7-B3B3-C7E67D94F61F}" type="sibTrans" cxnId="{D6BE8470-3F50-4BE9-866E-2E7A25E7F782}">
      <dgm:prSet/>
      <dgm:spPr/>
      <dgm:t>
        <a:bodyPr/>
        <a:lstStyle/>
        <a:p>
          <a:endParaRPr lang="hr-HR"/>
        </a:p>
      </dgm:t>
    </dgm:pt>
    <dgm:pt modelId="{A12A705C-2F9D-4E93-8622-EC078F7C51E3}">
      <dgm:prSet phldrT="[Text]"/>
      <dgm:spPr>
        <a:solidFill>
          <a:srgbClr val="FFC000">
            <a:alpha val="90000"/>
          </a:srgbClr>
        </a:solidFill>
        <a:ln>
          <a:noFill/>
        </a:ln>
      </dgm:spPr>
      <dgm:t>
        <a:bodyPr/>
        <a:lstStyle/>
        <a:p>
          <a:pPr algn="l">
            <a:buFont typeface="Wingdings" panose="05000000000000000000" pitchFamily="2" charset="2"/>
            <a:buChar char="§"/>
          </a:pPr>
          <a:r>
            <a:rPr lang="hr-HR" dirty="0"/>
            <a:t>Priroda, opseg, kontekst i svrha obrade</a:t>
          </a:r>
        </a:p>
      </dgm:t>
    </dgm:pt>
    <dgm:pt modelId="{80CCEAB6-CB84-4105-AC15-4298E055423F}" type="parTrans" cxnId="{9D33834D-6868-4C08-A69C-9AA78E7CF9D7}">
      <dgm:prSet/>
      <dgm:spPr/>
      <dgm:t>
        <a:bodyPr/>
        <a:lstStyle/>
        <a:p>
          <a:endParaRPr lang="hr-HR"/>
        </a:p>
      </dgm:t>
    </dgm:pt>
    <dgm:pt modelId="{F8C19B17-B001-47CB-AFB5-AE684AC93AD0}" type="sibTrans" cxnId="{9D33834D-6868-4C08-A69C-9AA78E7CF9D7}">
      <dgm:prSet/>
      <dgm:spPr/>
      <dgm:t>
        <a:bodyPr/>
        <a:lstStyle/>
        <a:p>
          <a:endParaRPr lang="hr-HR"/>
        </a:p>
      </dgm:t>
    </dgm:pt>
    <dgm:pt modelId="{673E4635-95B2-4D0A-A229-92633084247F}">
      <dgm:prSet phldrT="[Text]"/>
      <dgm:spPr>
        <a:solidFill>
          <a:srgbClr val="FF0000">
            <a:alpha val="90000"/>
          </a:srgbClr>
        </a:solidFill>
        <a:ln>
          <a:noFill/>
        </a:ln>
      </dgm:spPr>
      <dgm:t>
        <a:bodyPr/>
        <a:lstStyle/>
        <a:p>
          <a:pPr algn="l">
            <a:buFont typeface="Wingdings" panose="05000000000000000000" pitchFamily="2" charset="2"/>
            <a:buChar char="§"/>
          </a:pPr>
          <a:r>
            <a:rPr lang="hr-HR" dirty="0"/>
            <a:t>Rizici različite vjerojatnosti</a:t>
          </a:r>
        </a:p>
      </dgm:t>
    </dgm:pt>
    <dgm:pt modelId="{8FD5FF3B-E8FF-49DA-BBB2-7E5036AEF853}" type="parTrans" cxnId="{E60816A3-A0F3-4AC8-A2DE-150BA654506D}">
      <dgm:prSet/>
      <dgm:spPr/>
      <dgm:t>
        <a:bodyPr/>
        <a:lstStyle/>
        <a:p>
          <a:endParaRPr lang="hr-HR"/>
        </a:p>
      </dgm:t>
    </dgm:pt>
    <dgm:pt modelId="{29409EE7-1A7E-4623-9549-22B004C79802}" type="sibTrans" cxnId="{E60816A3-A0F3-4AC8-A2DE-150BA654506D}">
      <dgm:prSet/>
      <dgm:spPr/>
      <dgm:t>
        <a:bodyPr/>
        <a:lstStyle/>
        <a:p>
          <a:endParaRPr lang="hr-HR"/>
        </a:p>
      </dgm:t>
    </dgm:pt>
    <dgm:pt modelId="{B51E8407-A22E-4434-845F-E443EBF95C6C}" type="pres">
      <dgm:prSet presAssocID="{4312E981-7D13-46C2-99AA-7269A4C0122C}" presName="Name0" presStyleCnt="0">
        <dgm:presLayoutVars>
          <dgm:chMax val="7"/>
          <dgm:dir/>
          <dgm:animLvl val="lvl"/>
          <dgm:resizeHandles val="exact"/>
        </dgm:presLayoutVars>
      </dgm:prSet>
      <dgm:spPr/>
    </dgm:pt>
    <dgm:pt modelId="{FDACE896-6BBE-4735-A63D-A984C284DBEB}" type="pres">
      <dgm:prSet presAssocID="{5D3AE206-E807-4435-A38F-BFEFBB01E7A8}" presName="circle1" presStyleLbl="node1" presStyleIdx="0" presStyleCnt="4" custLinFactNeighborX="593" custLinFactNeighborY="-104"/>
      <dgm:spPr>
        <a:solidFill>
          <a:srgbClr val="92D050"/>
        </a:solidFill>
        <a:ln>
          <a:noFill/>
        </a:ln>
      </dgm:spPr>
    </dgm:pt>
    <dgm:pt modelId="{CB31A754-E271-459C-AA09-54F9D81F6274}" type="pres">
      <dgm:prSet presAssocID="{5D3AE206-E807-4435-A38F-BFEFBB01E7A8}" presName="space" presStyleCnt="0"/>
      <dgm:spPr/>
    </dgm:pt>
    <dgm:pt modelId="{1807543E-B878-40D5-B14E-24BF3A19EBD6}" type="pres">
      <dgm:prSet presAssocID="{5D3AE206-E807-4435-A38F-BFEFBB01E7A8}" presName="rect1" presStyleLbl="alignAcc1" presStyleIdx="0" presStyleCnt="4"/>
      <dgm:spPr/>
    </dgm:pt>
    <dgm:pt modelId="{62175F94-E764-4306-B2AF-B15F649F8AD7}" type="pres">
      <dgm:prSet presAssocID="{F74AD704-37AA-439D-89F0-01AB2631424F}" presName="vertSpace2" presStyleLbl="node1" presStyleIdx="0" presStyleCnt="4"/>
      <dgm:spPr/>
    </dgm:pt>
    <dgm:pt modelId="{23A651E3-9F83-48E2-9653-0707D2C376CC}" type="pres">
      <dgm:prSet presAssocID="{F74AD704-37AA-439D-89F0-01AB2631424F}" presName="circle2" presStyleLbl="node1" presStyleIdx="1" presStyleCnt="4"/>
      <dgm:spPr>
        <a:solidFill>
          <a:srgbClr val="FFFF00">
            <a:alpha val="38000"/>
          </a:srgbClr>
        </a:solidFill>
        <a:ln>
          <a:noFill/>
        </a:ln>
      </dgm:spPr>
    </dgm:pt>
    <dgm:pt modelId="{CD433B8D-53B2-4ACF-B5FD-80978B4DD711}" type="pres">
      <dgm:prSet presAssocID="{F74AD704-37AA-439D-89F0-01AB2631424F}" presName="rect2" presStyleLbl="alignAcc1" presStyleIdx="1" presStyleCnt="4"/>
      <dgm:spPr/>
    </dgm:pt>
    <dgm:pt modelId="{F46976AC-682E-4209-89EC-696AB1F59375}" type="pres">
      <dgm:prSet presAssocID="{A12A705C-2F9D-4E93-8622-EC078F7C51E3}" presName="vertSpace3" presStyleLbl="node1" presStyleIdx="1" presStyleCnt="4"/>
      <dgm:spPr/>
    </dgm:pt>
    <dgm:pt modelId="{0D36257F-601F-4BFE-9A70-B9650E68558A}" type="pres">
      <dgm:prSet presAssocID="{A12A705C-2F9D-4E93-8622-EC078F7C51E3}" presName="circle3" presStyleLbl="node1" presStyleIdx="2" presStyleCnt="4"/>
      <dgm:spPr>
        <a:solidFill>
          <a:srgbClr val="FFC000"/>
        </a:solidFill>
        <a:ln>
          <a:noFill/>
        </a:ln>
      </dgm:spPr>
    </dgm:pt>
    <dgm:pt modelId="{EA2448F9-53FA-48F1-AF09-4A0E03AC559A}" type="pres">
      <dgm:prSet presAssocID="{A12A705C-2F9D-4E93-8622-EC078F7C51E3}" presName="rect3" presStyleLbl="alignAcc1" presStyleIdx="2" presStyleCnt="4"/>
      <dgm:spPr/>
    </dgm:pt>
    <dgm:pt modelId="{58AD9A01-8932-4C99-AB4D-D4EA699908CF}" type="pres">
      <dgm:prSet presAssocID="{673E4635-95B2-4D0A-A229-92633084247F}" presName="vertSpace4" presStyleLbl="node1" presStyleIdx="2" presStyleCnt="4"/>
      <dgm:spPr/>
    </dgm:pt>
    <dgm:pt modelId="{758BAAB2-3C16-47F2-9073-6543CD85AB55}" type="pres">
      <dgm:prSet presAssocID="{673E4635-95B2-4D0A-A229-92633084247F}" presName="circle4" presStyleLbl="node1" presStyleIdx="3" presStyleCnt="4"/>
      <dgm:spPr>
        <a:solidFill>
          <a:srgbClr val="FF0000"/>
        </a:solidFill>
        <a:ln>
          <a:noFill/>
        </a:ln>
      </dgm:spPr>
    </dgm:pt>
    <dgm:pt modelId="{62110A50-11EF-4A2A-AD3A-2E8139716CE6}" type="pres">
      <dgm:prSet presAssocID="{673E4635-95B2-4D0A-A229-92633084247F}" presName="rect4" presStyleLbl="alignAcc1" presStyleIdx="3" presStyleCnt="4"/>
      <dgm:spPr/>
    </dgm:pt>
    <dgm:pt modelId="{84B7B010-60FD-464B-93CE-BAAE35E06D03}" type="pres">
      <dgm:prSet presAssocID="{5D3AE206-E807-4435-A38F-BFEFBB01E7A8}" presName="rect1ParTxNoCh" presStyleLbl="alignAcc1" presStyleIdx="3" presStyleCnt="4">
        <dgm:presLayoutVars>
          <dgm:chMax val="1"/>
          <dgm:bulletEnabled val="1"/>
        </dgm:presLayoutVars>
      </dgm:prSet>
      <dgm:spPr/>
    </dgm:pt>
    <dgm:pt modelId="{6B0307E6-465D-4C99-861D-BE0295AA19D9}" type="pres">
      <dgm:prSet presAssocID="{F74AD704-37AA-439D-89F0-01AB2631424F}" presName="rect2ParTxNoCh" presStyleLbl="alignAcc1" presStyleIdx="3" presStyleCnt="4">
        <dgm:presLayoutVars>
          <dgm:chMax val="1"/>
          <dgm:bulletEnabled val="1"/>
        </dgm:presLayoutVars>
      </dgm:prSet>
      <dgm:spPr/>
    </dgm:pt>
    <dgm:pt modelId="{D25AA381-3074-4F54-9CB5-033E0BE74C29}" type="pres">
      <dgm:prSet presAssocID="{A12A705C-2F9D-4E93-8622-EC078F7C51E3}" presName="rect3ParTxNoCh" presStyleLbl="alignAcc1" presStyleIdx="3" presStyleCnt="4">
        <dgm:presLayoutVars>
          <dgm:chMax val="1"/>
          <dgm:bulletEnabled val="1"/>
        </dgm:presLayoutVars>
      </dgm:prSet>
      <dgm:spPr/>
    </dgm:pt>
    <dgm:pt modelId="{0A2AA682-2A20-44AB-B0FA-7E648FFE6ACA}" type="pres">
      <dgm:prSet presAssocID="{673E4635-95B2-4D0A-A229-92633084247F}" presName="rect4ParTxNoCh" presStyleLbl="alignAcc1" presStyleIdx="3" presStyleCnt="4">
        <dgm:presLayoutVars>
          <dgm:chMax val="1"/>
          <dgm:bulletEnabled val="1"/>
        </dgm:presLayoutVars>
      </dgm:prSet>
      <dgm:spPr/>
    </dgm:pt>
  </dgm:ptLst>
  <dgm:cxnLst>
    <dgm:cxn modelId="{CA71C704-B1EB-4B32-BA17-38C3FF228466}" type="presOf" srcId="{5D3AE206-E807-4435-A38F-BFEFBB01E7A8}" destId="{84B7B010-60FD-464B-93CE-BAAE35E06D03}" srcOrd="1" destOrd="0" presId="urn:microsoft.com/office/officeart/2005/8/layout/target3"/>
    <dgm:cxn modelId="{A1EA2521-D052-4A16-8F58-2D4A2A3348C8}" type="presOf" srcId="{A12A705C-2F9D-4E93-8622-EC078F7C51E3}" destId="{EA2448F9-53FA-48F1-AF09-4A0E03AC559A}" srcOrd="0" destOrd="0" presId="urn:microsoft.com/office/officeart/2005/8/layout/target3"/>
    <dgm:cxn modelId="{08385F5B-3088-49D6-933F-649DBCC05860}" type="presOf" srcId="{4312E981-7D13-46C2-99AA-7269A4C0122C}" destId="{B51E8407-A22E-4434-845F-E443EBF95C6C}" srcOrd="0" destOrd="0" presId="urn:microsoft.com/office/officeart/2005/8/layout/target3"/>
    <dgm:cxn modelId="{E4F5C75D-C851-4223-8D38-6C93502BDCCF}" type="presOf" srcId="{673E4635-95B2-4D0A-A229-92633084247F}" destId="{62110A50-11EF-4A2A-AD3A-2E8139716CE6}" srcOrd="0" destOrd="0" presId="urn:microsoft.com/office/officeart/2005/8/layout/target3"/>
    <dgm:cxn modelId="{9D33834D-6868-4C08-A69C-9AA78E7CF9D7}" srcId="{4312E981-7D13-46C2-99AA-7269A4C0122C}" destId="{A12A705C-2F9D-4E93-8622-EC078F7C51E3}" srcOrd="2" destOrd="0" parTransId="{80CCEAB6-CB84-4105-AC15-4298E055423F}" sibTransId="{F8C19B17-B001-47CB-AFB5-AE684AC93AD0}"/>
    <dgm:cxn modelId="{D6BE8470-3F50-4BE9-866E-2E7A25E7F782}" srcId="{4312E981-7D13-46C2-99AA-7269A4C0122C}" destId="{F74AD704-37AA-439D-89F0-01AB2631424F}" srcOrd="1" destOrd="0" parTransId="{3B8D87FD-FD40-4D05-9753-17DF3245CCE2}" sibTransId="{8FFAF0FF-BC95-47D7-B3B3-C7E67D94F61F}"/>
    <dgm:cxn modelId="{41F82990-DB2C-43D2-AA0D-40F36B25949A}" type="presOf" srcId="{5D3AE206-E807-4435-A38F-BFEFBB01E7A8}" destId="{1807543E-B878-40D5-B14E-24BF3A19EBD6}" srcOrd="0" destOrd="0" presId="urn:microsoft.com/office/officeart/2005/8/layout/target3"/>
    <dgm:cxn modelId="{E60816A3-A0F3-4AC8-A2DE-150BA654506D}" srcId="{4312E981-7D13-46C2-99AA-7269A4C0122C}" destId="{673E4635-95B2-4D0A-A229-92633084247F}" srcOrd="3" destOrd="0" parTransId="{8FD5FF3B-E8FF-49DA-BBB2-7E5036AEF853}" sibTransId="{29409EE7-1A7E-4623-9549-22B004C79802}"/>
    <dgm:cxn modelId="{04718FB6-76B2-4AD2-88BA-9C7C52711500}" type="presOf" srcId="{673E4635-95B2-4D0A-A229-92633084247F}" destId="{0A2AA682-2A20-44AB-B0FA-7E648FFE6ACA}" srcOrd="1" destOrd="0" presId="urn:microsoft.com/office/officeart/2005/8/layout/target3"/>
    <dgm:cxn modelId="{67739FDB-8536-4A22-8103-3A4BCDCEBF19}" srcId="{4312E981-7D13-46C2-99AA-7269A4C0122C}" destId="{5D3AE206-E807-4435-A38F-BFEFBB01E7A8}" srcOrd="0" destOrd="0" parTransId="{EC0E8F07-94C9-4C94-B1E5-FB1501285E50}" sibTransId="{0FB254F2-3043-439D-B7E3-FCDD5313EC23}"/>
    <dgm:cxn modelId="{E95418DE-4D58-4C30-A3C9-F6FA7CF93C45}" type="presOf" srcId="{A12A705C-2F9D-4E93-8622-EC078F7C51E3}" destId="{D25AA381-3074-4F54-9CB5-033E0BE74C29}" srcOrd="1" destOrd="0" presId="urn:microsoft.com/office/officeart/2005/8/layout/target3"/>
    <dgm:cxn modelId="{F04BD3E1-736B-4699-BDDF-E315909DD24B}" type="presOf" srcId="{F74AD704-37AA-439D-89F0-01AB2631424F}" destId="{6B0307E6-465D-4C99-861D-BE0295AA19D9}" srcOrd="1" destOrd="0" presId="urn:microsoft.com/office/officeart/2005/8/layout/target3"/>
    <dgm:cxn modelId="{117DE4FE-98BA-46D1-8480-1FD7DAEF84E1}" type="presOf" srcId="{F74AD704-37AA-439D-89F0-01AB2631424F}" destId="{CD433B8D-53B2-4ACF-B5FD-80978B4DD711}" srcOrd="0" destOrd="0" presId="urn:microsoft.com/office/officeart/2005/8/layout/target3"/>
    <dgm:cxn modelId="{2BBDBAE0-2D62-489D-B1D3-D4A41D6C967E}" type="presParOf" srcId="{B51E8407-A22E-4434-845F-E443EBF95C6C}" destId="{FDACE896-6BBE-4735-A63D-A984C284DBEB}" srcOrd="0" destOrd="0" presId="urn:microsoft.com/office/officeart/2005/8/layout/target3"/>
    <dgm:cxn modelId="{F83AE59E-F816-42E8-8ED7-1E56BB637610}" type="presParOf" srcId="{B51E8407-A22E-4434-845F-E443EBF95C6C}" destId="{CB31A754-E271-459C-AA09-54F9D81F6274}" srcOrd="1" destOrd="0" presId="urn:microsoft.com/office/officeart/2005/8/layout/target3"/>
    <dgm:cxn modelId="{0AFCFBB1-06E8-4056-A088-47AD3F37C545}" type="presParOf" srcId="{B51E8407-A22E-4434-845F-E443EBF95C6C}" destId="{1807543E-B878-40D5-B14E-24BF3A19EBD6}" srcOrd="2" destOrd="0" presId="urn:microsoft.com/office/officeart/2005/8/layout/target3"/>
    <dgm:cxn modelId="{75D5CAC9-877C-4D46-8ED6-87F1253626C9}" type="presParOf" srcId="{B51E8407-A22E-4434-845F-E443EBF95C6C}" destId="{62175F94-E764-4306-B2AF-B15F649F8AD7}" srcOrd="3" destOrd="0" presId="urn:microsoft.com/office/officeart/2005/8/layout/target3"/>
    <dgm:cxn modelId="{20658646-294D-4982-A7EE-8221066FD8BC}" type="presParOf" srcId="{B51E8407-A22E-4434-845F-E443EBF95C6C}" destId="{23A651E3-9F83-48E2-9653-0707D2C376CC}" srcOrd="4" destOrd="0" presId="urn:microsoft.com/office/officeart/2005/8/layout/target3"/>
    <dgm:cxn modelId="{CA7D0671-E6C4-46F8-90EA-CFFD02144521}" type="presParOf" srcId="{B51E8407-A22E-4434-845F-E443EBF95C6C}" destId="{CD433B8D-53B2-4ACF-B5FD-80978B4DD711}" srcOrd="5" destOrd="0" presId="urn:microsoft.com/office/officeart/2005/8/layout/target3"/>
    <dgm:cxn modelId="{8711F6C3-138B-450C-9A17-A48FE082E4E5}" type="presParOf" srcId="{B51E8407-A22E-4434-845F-E443EBF95C6C}" destId="{F46976AC-682E-4209-89EC-696AB1F59375}" srcOrd="6" destOrd="0" presId="urn:microsoft.com/office/officeart/2005/8/layout/target3"/>
    <dgm:cxn modelId="{ADB320D7-2CBE-4EC6-85F9-A3255C717618}" type="presParOf" srcId="{B51E8407-A22E-4434-845F-E443EBF95C6C}" destId="{0D36257F-601F-4BFE-9A70-B9650E68558A}" srcOrd="7" destOrd="0" presId="urn:microsoft.com/office/officeart/2005/8/layout/target3"/>
    <dgm:cxn modelId="{7D8A1179-096F-4193-B0A1-C650BB71E7C8}" type="presParOf" srcId="{B51E8407-A22E-4434-845F-E443EBF95C6C}" destId="{EA2448F9-53FA-48F1-AF09-4A0E03AC559A}" srcOrd="8" destOrd="0" presId="urn:microsoft.com/office/officeart/2005/8/layout/target3"/>
    <dgm:cxn modelId="{43BABD3B-CDA7-4652-97CE-D6206375D594}" type="presParOf" srcId="{B51E8407-A22E-4434-845F-E443EBF95C6C}" destId="{58AD9A01-8932-4C99-AB4D-D4EA699908CF}" srcOrd="9" destOrd="0" presId="urn:microsoft.com/office/officeart/2005/8/layout/target3"/>
    <dgm:cxn modelId="{D3927DCE-153A-45F7-A2F8-2EC9110CCC71}" type="presParOf" srcId="{B51E8407-A22E-4434-845F-E443EBF95C6C}" destId="{758BAAB2-3C16-47F2-9073-6543CD85AB55}" srcOrd="10" destOrd="0" presId="urn:microsoft.com/office/officeart/2005/8/layout/target3"/>
    <dgm:cxn modelId="{CA7DB603-7A86-4E42-99A4-2276FB0515F3}" type="presParOf" srcId="{B51E8407-A22E-4434-845F-E443EBF95C6C}" destId="{62110A50-11EF-4A2A-AD3A-2E8139716CE6}" srcOrd="11" destOrd="0" presId="urn:microsoft.com/office/officeart/2005/8/layout/target3"/>
    <dgm:cxn modelId="{8983E11C-3726-4055-B32F-9BCE7F5470F6}" type="presParOf" srcId="{B51E8407-A22E-4434-845F-E443EBF95C6C}" destId="{84B7B010-60FD-464B-93CE-BAAE35E06D03}" srcOrd="12" destOrd="0" presId="urn:microsoft.com/office/officeart/2005/8/layout/target3"/>
    <dgm:cxn modelId="{4EDD55CF-AD26-4314-861C-D9C637696C52}" type="presParOf" srcId="{B51E8407-A22E-4434-845F-E443EBF95C6C}" destId="{6B0307E6-465D-4C99-861D-BE0295AA19D9}" srcOrd="13" destOrd="0" presId="urn:microsoft.com/office/officeart/2005/8/layout/target3"/>
    <dgm:cxn modelId="{79425543-6C52-4898-9C8F-49BB0E4BE398}" type="presParOf" srcId="{B51E8407-A22E-4434-845F-E443EBF95C6C}" destId="{D25AA381-3074-4F54-9CB5-033E0BE74C29}" srcOrd="14" destOrd="0" presId="urn:microsoft.com/office/officeart/2005/8/layout/target3"/>
    <dgm:cxn modelId="{6170EBC4-BF45-4FA4-BD4E-ADB2EF834415}" type="presParOf" srcId="{B51E8407-A22E-4434-845F-E443EBF95C6C}" destId="{0A2AA682-2A20-44AB-B0FA-7E648FFE6ACA}" srcOrd="15" destOrd="0" presId="urn:microsoft.com/office/officeart/2005/8/layout/target3"/>
  </dgm:cxnLst>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4838A-7518-481A-91CE-927D7924FD67}">
      <dsp:nvSpPr>
        <dsp:cNvPr id="0" name=""/>
        <dsp:cNvSpPr/>
      </dsp:nvSpPr>
      <dsp:spPr>
        <a:xfrm>
          <a:off x="1531676" y="1415571"/>
          <a:ext cx="1799252" cy="1556426"/>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HR" sz="1800" b="1" kern="1200" dirty="0"/>
            <a:t>Voditelj obrade</a:t>
          </a:r>
        </a:p>
      </dsp:txBody>
      <dsp:txXfrm>
        <a:off x="1829837" y="1673493"/>
        <a:ext cx="1202930" cy="1040582"/>
      </dsp:txXfrm>
    </dsp:sp>
    <dsp:sp modelId="{FE3E0888-4D20-40EB-B4D0-51B2333B8B7B}">
      <dsp:nvSpPr>
        <dsp:cNvPr id="0" name=""/>
        <dsp:cNvSpPr/>
      </dsp:nvSpPr>
      <dsp:spPr>
        <a:xfrm>
          <a:off x="2658353" y="670926"/>
          <a:ext cx="678852" cy="5849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42F440-46EC-46FE-98E6-D72D3247872C}">
      <dsp:nvSpPr>
        <dsp:cNvPr id="0" name=""/>
        <dsp:cNvSpPr/>
      </dsp:nvSpPr>
      <dsp:spPr>
        <a:xfrm>
          <a:off x="1697413" y="0"/>
          <a:ext cx="1474474" cy="12755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hr-HR" sz="1400" b="1" kern="1200" dirty="0"/>
            <a:t>Određuje način obrade</a:t>
          </a:r>
        </a:p>
      </dsp:txBody>
      <dsp:txXfrm>
        <a:off x="1941765" y="211393"/>
        <a:ext cx="985770" cy="852807"/>
      </dsp:txXfrm>
    </dsp:sp>
    <dsp:sp modelId="{012F8A28-077B-4701-94D4-36080858284D}">
      <dsp:nvSpPr>
        <dsp:cNvPr id="0" name=""/>
        <dsp:cNvSpPr/>
      </dsp:nvSpPr>
      <dsp:spPr>
        <a:xfrm>
          <a:off x="3450627" y="1764417"/>
          <a:ext cx="678852" cy="5849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91785C-D6F2-48AF-9EB2-24253B28D947}">
      <dsp:nvSpPr>
        <dsp:cNvPr id="0" name=""/>
        <dsp:cNvSpPr/>
      </dsp:nvSpPr>
      <dsp:spPr>
        <a:xfrm>
          <a:off x="3049677" y="784575"/>
          <a:ext cx="1474474" cy="12755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hr-HR" sz="1400" b="1" kern="1200" dirty="0"/>
            <a:t>Određuje svrhu obrade</a:t>
          </a:r>
        </a:p>
      </dsp:txBody>
      <dsp:txXfrm>
        <a:off x="3294029" y="995968"/>
        <a:ext cx="985770" cy="852807"/>
      </dsp:txXfrm>
    </dsp:sp>
    <dsp:sp modelId="{2578147A-7175-45F0-BE37-423DC58F13FD}">
      <dsp:nvSpPr>
        <dsp:cNvPr id="0" name=""/>
        <dsp:cNvSpPr/>
      </dsp:nvSpPr>
      <dsp:spPr>
        <a:xfrm>
          <a:off x="2900262" y="2998763"/>
          <a:ext cx="678852" cy="5849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E66E3-8184-4440-B8BD-3EA9689EB4CF}">
      <dsp:nvSpPr>
        <dsp:cNvPr id="0" name=""/>
        <dsp:cNvSpPr/>
      </dsp:nvSpPr>
      <dsp:spPr>
        <a:xfrm>
          <a:off x="3049677" y="2326960"/>
          <a:ext cx="1474474" cy="12755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hr-HR" sz="1400" b="1" kern="1200" dirty="0"/>
            <a:t>Načelo ograničenja svrhe</a:t>
          </a:r>
        </a:p>
        <a:p>
          <a:pPr marL="0" lvl="0" algn="ctr" defTabSz="2889250">
            <a:lnSpc>
              <a:spcPct val="90000"/>
            </a:lnSpc>
            <a:spcBef>
              <a:spcPct val="0"/>
            </a:spcBef>
            <a:spcAft>
              <a:spcPct val="35000"/>
            </a:spcAft>
            <a:buNone/>
          </a:pPr>
          <a:endParaRPr lang="hr-HR" sz="1100" kern="1200" dirty="0"/>
        </a:p>
      </dsp:txBody>
      <dsp:txXfrm>
        <a:off x="3294029" y="2538353"/>
        <a:ext cx="985770" cy="852807"/>
      </dsp:txXfrm>
    </dsp:sp>
    <dsp:sp modelId="{87E75B78-50B1-424A-84BD-A485CC99458E}">
      <dsp:nvSpPr>
        <dsp:cNvPr id="0" name=""/>
        <dsp:cNvSpPr/>
      </dsp:nvSpPr>
      <dsp:spPr>
        <a:xfrm>
          <a:off x="1535024" y="3126893"/>
          <a:ext cx="678852" cy="5849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E7DC9-F461-4219-95B4-3FC05BA32611}">
      <dsp:nvSpPr>
        <dsp:cNvPr id="0" name=""/>
        <dsp:cNvSpPr/>
      </dsp:nvSpPr>
      <dsp:spPr>
        <a:xfrm>
          <a:off x="1697413" y="3112413"/>
          <a:ext cx="1474474" cy="12755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hr-HR" sz="1300" b="1" kern="1200" dirty="0"/>
            <a:t>Načelo povjerljivosti i cjelovitosti</a:t>
          </a:r>
        </a:p>
      </dsp:txBody>
      <dsp:txXfrm>
        <a:off x="1941765" y="3323806"/>
        <a:ext cx="985770" cy="852807"/>
      </dsp:txXfrm>
    </dsp:sp>
    <dsp:sp modelId="{19578746-9175-433E-89AE-6216C873FBEB}">
      <dsp:nvSpPr>
        <dsp:cNvPr id="0" name=""/>
        <dsp:cNvSpPr/>
      </dsp:nvSpPr>
      <dsp:spPr>
        <a:xfrm>
          <a:off x="729776" y="2033841"/>
          <a:ext cx="678852" cy="58492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C2EB90-93D1-48CE-9CFA-35BDE684C1F3}">
      <dsp:nvSpPr>
        <dsp:cNvPr id="0" name=""/>
        <dsp:cNvSpPr/>
      </dsp:nvSpPr>
      <dsp:spPr>
        <a:xfrm>
          <a:off x="338870" y="2327837"/>
          <a:ext cx="1474474" cy="1275593"/>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hr-HR" sz="1300" b="1" kern="1200" dirty="0"/>
            <a:t>Načelo ograničenja pohrane</a:t>
          </a:r>
        </a:p>
      </dsp:txBody>
      <dsp:txXfrm>
        <a:off x="583222" y="2539230"/>
        <a:ext cx="985770" cy="852807"/>
      </dsp:txXfrm>
    </dsp:sp>
    <dsp:sp modelId="{D4B93275-AC36-4A18-BC5D-9A8DF3FFDA1E}">
      <dsp:nvSpPr>
        <dsp:cNvPr id="0" name=""/>
        <dsp:cNvSpPr/>
      </dsp:nvSpPr>
      <dsp:spPr>
        <a:xfrm>
          <a:off x="338870" y="782820"/>
          <a:ext cx="1474474" cy="1275593"/>
        </a:xfrm>
        <a:prstGeom prst="hexagon">
          <a:avLst>
            <a:gd name="adj" fmla="val 28570"/>
            <a:gd name="vf" fmla="val 11547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hr-HR" sz="1300" b="1" kern="1200" dirty="0"/>
            <a:t>Načelo pouzdanosti</a:t>
          </a:r>
        </a:p>
      </dsp:txBody>
      <dsp:txXfrm>
        <a:off x="583222" y="994213"/>
        <a:ext cx="985770" cy="8528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14324-C997-4BCA-881B-2A1A8524DAD3}">
      <dsp:nvSpPr>
        <dsp:cNvPr id="0" name=""/>
        <dsp:cNvSpPr/>
      </dsp:nvSpPr>
      <dsp:spPr>
        <a:xfrm>
          <a:off x="2192831" y="2343165"/>
          <a:ext cx="1105978" cy="1076008"/>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hr-HR" sz="1800" kern="1200" dirty="0"/>
            <a:t>Postupak odabira izvršitelja</a:t>
          </a:r>
        </a:p>
      </dsp:txBody>
      <dsp:txXfrm>
        <a:off x="2245357" y="2395691"/>
        <a:ext cx="1000926" cy="970956"/>
      </dsp:txXfrm>
    </dsp:sp>
    <dsp:sp modelId="{70591E06-9CAA-49CD-ACAF-4D23D84721DB}">
      <dsp:nvSpPr>
        <dsp:cNvPr id="0" name=""/>
        <dsp:cNvSpPr/>
      </dsp:nvSpPr>
      <dsp:spPr>
        <a:xfrm rot="16227053">
          <a:off x="2319857" y="1909569"/>
          <a:ext cx="867218" cy="0"/>
        </a:xfrm>
        <a:custGeom>
          <a:avLst/>
          <a:gdLst/>
          <a:ahLst/>
          <a:cxnLst/>
          <a:rect l="0" t="0" r="0" b="0"/>
          <a:pathLst>
            <a:path>
              <a:moveTo>
                <a:pt x="0" y="0"/>
              </a:moveTo>
              <a:lnTo>
                <a:pt x="86721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FC35B3-9604-410B-AEA4-89D49F8542B2}">
      <dsp:nvSpPr>
        <dsp:cNvPr id="0" name=""/>
        <dsp:cNvSpPr/>
      </dsp:nvSpPr>
      <dsp:spPr>
        <a:xfrm>
          <a:off x="2206236" y="365951"/>
          <a:ext cx="1110021" cy="1110021"/>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977900">
            <a:lnSpc>
              <a:spcPct val="90000"/>
            </a:lnSpc>
            <a:spcBef>
              <a:spcPct val="0"/>
            </a:spcBef>
            <a:spcAft>
              <a:spcPct val="35000"/>
            </a:spcAft>
            <a:buNone/>
          </a:pPr>
          <a:r>
            <a:rPr lang="hr-HR" sz="2200" kern="1200" dirty="0"/>
            <a:t>Voditelj obrade</a:t>
          </a:r>
        </a:p>
      </dsp:txBody>
      <dsp:txXfrm>
        <a:off x="2260423" y="420138"/>
        <a:ext cx="1001647" cy="1001647"/>
      </dsp:txXfrm>
    </dsp:sp>
    <dsp:sp modelId="{38DEAC3D-BB27-4038-A054-F573F02FED75}">
      <dsp:nvSpPr>
        <dsp:cNvPr id="0" name=""/>
        <dsp:cNvSpPr/>
      </dsp:nvSpPr>
      <dsp:spPr>
        <a:xfrm rot="3263144">
          <a:off x="2964848" y="3742951"/>
          <a:ext cx="796546" cy="0"/>
        </a:xfrm>
        <a:custGeom>
          <a:avLst/>
          <a:gdLst/>
          <a:ahLst/>
          <a:cxnLst/>
          <a:rect l="0" t="0" r="0" b="0"/>
          <a:pathLst>
            <a:path>
              <a:moveTo>
                <a:pt x="0" y="0"/>
              </a:moveTo>
              <a:lnTo>
                <a:pt x="79654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9C384B-29DA-441B-999D-7118DC6B14D8}">
      <dsp:nvSpPr>
        <dsp:cNvPr id="0" name=""/>
        <dsp:cNvSpPr/>
      </dsp:nvSpPr>
      <dsp:spPr>
        <a:xfrm>
          <a:off x="3437593" y="4066730"/>
          <a:ext cx="1110021" cy="1110021"/>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hr-HR" sz="2100" kern="1200" dirty="0"/>
            <a:t>Izvršitelj</a:t>
          </a:r>
        </a:p>
      </dsp:txBody>
      <dsp:txXfrm>
        <a:off x="3491780" y="4120917"/>
        <a:ext cx="1001647" cy="1001647"/>
      </dsp:txXfrm>
    </dsp:sp>
    <dsp:sp modelId="{8F3BD726-2F9D-49D6-A414-D447806DA43C}">
      <dsp:nvSpPr>
        <dsp:cNvPr id="0" name=""/>
        <dsp:cNvSpPr/>
      </dsp:nvSpPr>
      <dsp:spPr>
        <a:xfrm rot="7419597">
          <a:off x="1780182" y="3744437"/>
          <a:ext cx="781564" cy="0"/>
        </a:xfrm>
        <a:custGeom>
          <a:avLst/>
          <a:gdLst/>
          <a:ahLst/>
          <a:cxnLst/>
          <a:rect l="0" t="0" r="0" b="0"/>
          <a:pathLst>
            <a:path>
              <a:moveTo>
                <a:pt x="0" y="0"/>
              </a:moveTo>
              <a:lnTo>
                <a:pt x="78156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CA6A26-B269-4017-8801-D0A79FE36CB8}">
      <dsp:nvSpPr>
        <dsp:cNvPr id="0" name=""/>
        <dsp:cNvSpPr/>
      </dsp:nvSpPr>
      <dsp:spPr>
        <a:xfrm>
          <a:off x="1029771" y="4069701"/>
          <a:ext cx="1110021" cy="111002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hr-HR" sz="2100" kern="1200" dirty="0"/>
            <a:t>Izvršitelj</a:t>
          </a:r>
        </a:p>
      </dsp:txBody>
      <dsp:txXfrm>
        <a:off x="1083958" y="4123888"/>
        <a:ext cx="1001647" cy="10016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7352BB-C1E9-4B23-81D9-08046F79D9D3}">
      <dsp:nvSpPr>
        <dsp:cNvPr id="0" name=""/>
        <dsp:cNvSpPr/>
      </dsp:nvSpPr>
      <dsp:spPr>
        <a:xfrm>
          <a:off x="2381" y="606291"/>
          <a:ext cx="2901156" cy="1160462"/>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Voditelj obrade</a:t>
          </a:r>
        </a:p>
      </dsp:txBody>
      <dsp:txXfrm>
        <a:off x="582612" y="606291"/>
        <a:ext cx="1740694" cy="1160462"/>
      </dsp:txXfrm>
    </dsp:sp>
    <dsp:sp modelId="{6518C607-6E1B-464C-905F-253509059AC5}">
      <dsp:nvSpPr>
        <dsp:cNvPr id="0" name=""/>
        <dsp:cNvSpPr/>
      </dsp:nvSpPr>
      <dsp:spPr>
        <a:xfrm>
          <a:off x="2613421" y="606291"/>
          <a:ext cx="2901156" cy="1160462"/>
        </a:xfrm>
        <a:prstGeom prst="chevron">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Ugovor o obradi podataka</a:t>
          </a:r>
        </a:p>
      </dsp:txBody>
      <dsp:txXfrm>
        <a:off x="3193652" y="606291"/>
        <a:ext cx="1740694" cy="1160462"/>
      </dsp:txXfrm>
    </dsp:sp>
    <dsp:sp modelId="{2C1BD73F-84F0-4456-BE09-2883CF318C68}">
      <dsp:nvSpPr>
        <dsp:cNvPr id="0" name=""/>
        <dsp:cNvSpPr/>
      </dsp:nvSpPr>
      <dsp:spPr>
        <a:xfrm>
          <a:off x="5224462" y="606291"/>
          <a:ext cx="2901156" cy="1160462"/>
        </a:xfrm>
        <a:prstGeom prst="chevron">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marL="0" lvl="0" indent="0" algn="ctr" defTabSz="1155700">
            <a:lnSpc>
              <a:spcPct val="90000"/>
            </a:lnSpc>
            <a:spcBef>
              <a:spcPct val="0"/>
            </a:spcBef>
            <a:spcAft>
              <a:spcPct val="35000"/>
            </a:spcAft>
            <a:buNone/>
          </a:pPr>
          <a:r>
            <a:rPr lang="hr-HR" sz="2600" kern="1200" dirty="0"/>
            <a:t>Izvršitelj obrade</a:t>
          </a:r>
        </a:p>
      </dsp:txBody>
      <dsp:txXfrm>
        <a:off x="5804693" y="606291"/>
        <a:ext cx="1740694" cy="11604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ACE896-6BBE-4735-A63D-A984C284DBEB}">
      <dsp:nvSpPr>
        <dsp:cNvPr id="0" name=""/>
        <dsp:cNvSpPr/>
      </dsp:nvSpPr>
      <dsp:spPr>
        <a:xfrm>
          <a:off x="26244" y="-4602"/>
          <a:ext cx="4425793" cy="4425793"/>
        </a:xfrm>
        <a:prstGeom prst="pie">
          <a:avLst>
            <a:gd name="adj1" fmla="val 5400000"/>
            <a:gd name="adj2" fmla="val 16200000"/>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07543E-B878-40D5-B14E-24BF3A19EBD6}">
      <dsp:nvSpPr>
        <dsp:cNvPr id="0" name=""/>
        <dsp:cNvSpPr/>
      </dsp:nvSpPr>
      <dsp:spPr>
        <a:xfrm>
          <a:off x="2212896" y="0"/>
          <a:ext cx="8559877" cy="4425793"/>
        </a:xfrm>
        <a:prstGeom prst="rect">
          <a:avLst/>
        </a:prstGeom>
        <a:solidFill>
          <a:srgbClr val="92D05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hr-HR" sz="3800" kern="1200" dirty="0"/>
            <a:t>Najnovija dostignuća</a:t>
          </a:r>
        </a:p>
      </dsp:txBody>
      <dsp:txXfrm>
        <a:off x="2212896" y="0"/>
        <a:ext cx="8559877" cy="940481"/>
      </dsp:txXfrm>
    </dsp:sp>
    <dsp:sp modelId="{23A651E3-9F83-48E2-9653-0707D2C376CC}">
      <dsp:nvSpPr>
        <dsp:cNvPr id="0" name=""/>
        <dsp:cNvSpPr/>
      </dsp:nvSpPr>
      <dsp:spPr>
        <a:xfrm>
          <a:off x="580885" y="940481"/>
          <a:ext cx="3264023" cy="3264023"/>
        </a:xfrm>
        <a:prstGeom prst="pie">
          <a:avLst>
            <a:gd name="adj1" fmla="val 5400000"/>
            <a:gd name="adj2" fmla="val 16200000"/>
          </a:avLst>
        </a:prstGeom>
        <a:solidFill>
          <a:srgbClr val="FFFF00">
            <a:alpha val="38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433B8D-53B2-4ACF-B5FD-80978B4DD711}">
      <dsp:nvSpPr>
        <dsp:cNvPr id="0" name=""/>
        <dsp:cNvSpPr/>
      </dsp:nvSpPr>
      <dsp:spPr>
        <a:xfrm>
          <a:off x="2212896" y="940481"/>
          <a:ext cx="8559877" cy="3264023"/>
        </a:xfrm>
        <a:prstGeom prst="rect">
          <a:avLst/>
        </a:prstGeom>
        <a:solidFill>
          <a:srgbClr val="FFFF00">
            <a:alpha val="38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hr-HR" sz="3800" kern="1200" dirty="0"/>
            <a:t>Trošak provedbe</a:t>
          </a:r>
        </a:p>
      </dsp:txBody>
      <dsp:txXfrm>
        <a:off x="2212896" y="940481"/>
        <a:ext cx="8559877" cy="940481"/>
      </dsp:txXfrm>
    </dsp:sp>
    <dsp:sp modelId="{0D36257F-601F-4BFE-9A70-B9650E68558A}">
      <dsp:nvSpPr>
        <dsp:cNvPr id="0" name=""/>
        <dsp:cNvSpPr/>
      </dsp:nvSpPr>
      <dsp:spPr>
        <a:xfrm>
          <a:off x="1161770" y="1880962"/>
          <a:ext cx="2102252" cy="2102252"/>
        </a:xfrm>
        <a:prstGeom prst="pie">
          <a:avLst>
            <a:gd name="adj1" fmla="val 5400000"/>
            <a:gd name="adj2" fmla="val 16200000"/>
          </a:avLst>
        </a:prstGeom>
        <a:solidFill>
          <a:srgbClr val="FFC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2448F9-53FA-48F1-AF09-4A0E03AC559A}">
      <dsp:nvSpPr>
        <dsp:cNvPr id="0" name=""/>
        <dsp:cNvSpPr/>
      </dsp:nvSpPr>
      <dsp:spPr>
        <a:xfrm>
          <a:off x="2212896" y="1880962"/>
          <a:ext cx="8559877" cy="2102252"/>
        </a:xfrm>
        <a:prstGeom prst="rect">
          <a:avLst/>
        </a:prstGeom>
        <a:solidFill>
          <a:srgbClr val="FFC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Font typeface="Wingdings" panose="05000000000000000000" pitchFamily="2" charset="2"/>
            <a:buNone/>
          </a:pPr>
          <a:r>
            <a:rPr lang="hr-HR" sz="3800" kern="1200" dirty="0"/>
            <a:t>Priroda, opseg, kontekst i svrha obrade</a:t>
          </a:r>
        </a:p>
      </dsp:txBody>
      <dsp:txXfrm>
        <a:off x="2212896" y="1880962"/>
        <a:ext cx="8559877" cy="940481"/>
      </dsp:txXfrm>
    </dsp:sp>
    <dsp:sp modelId="{758BAAB2-3C16-47F2-9073-6543CD85AB55}">
      <dsp:nvSpPr>
        <dsp:cNvPr id="0" name=""/>
        <dsp:cNvSpPr/>
      </dsp:nvSpPr>
      <dsp:spPr>
        <a:xfrm>
          <a:off x="1742656" y="2821443"/>
          <a:ext cx="940481" cy="940481"/>
        </a:xfrm>
        <a:prstGeom prst="pie">
          <a:avLst>
            <a:gd name="adj1" fmla="val 5400000"/>
            <a:gd name="adj2" fmla="val 16200000"/>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110A50-11EF-4A2A-AD3A-2E8139716CE6}">
      <dsp:nvSpPr>
        <dsp:cNvPr id="0" name=""/>
        <dsp:cNvSpPr/>
      </dsp:nvSpPr>
      <dsp:spPr>
        <a:xfrm>
          <a:off x="2212896" y="2821443"/>
          <a:ext cx="8559877" cy="940481"/>
        </a:xfrm>
        <a:prstGeom prst="rect">
          <a:avLst/>
        </a:prstGeom>
        <a:solidFill>
          <a:srgbClr val="FF000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Font typeface="Wingdings" panose="05000000000000000000" pitchFamily="2" charset="2"/>
            <a:buNone/>
          </a:pPr>
          <a:r>
            <a:rPr lang="hr-HR" sz="3800" kern="1200" dirty="0"/>
            <a:t>Rizici različite vjerojatnosti</a:t>
          </a:r>
        </a:p>
      </dsp:txBody>
      <dsp:txXfrm>
        <a:off x="2212896" y="2821443"/>
        <a:ext cx="8559877" cy="940481"/>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A1F40-DA6E-4EB1-87C0-46332B8C1818}" type="datetimeFigureOut">
              <a:rPr lang="hr-HR" smtClean="0"/>
              <a:t>5.2.2025.</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C42C3-A5D7-4DEA-BCF8-D098411B5AF7}" type="slidenum">
              <a:rPr lang="hr-HR" smtClean="0"/>
              <a:t>‹#›</a:t>
            </a:fld>
            <a:endParaRPr lang="hr-HR"/>
          </a:p>
        </p:txBody>
      </p:sp>
    </p:spTree>
    <p:extLst>
      <p:ext uri="{BB962C8B-B14F-4D97-AF65-F5344CB8AC3E}">
        <p14:creationId xmlns:p14="http://schemas.microsoft.com/office/powerpoint/2010/main" val="424396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Djeca  zaslužuju posebnu zaštitu u pogledu obrade njihovih osobnih podataka budući da mogu biti manje svjesna rizika, posljedica i predmetnih zaštitnih mjera te svojih prava u vezi s obradom njihovih osobnih podataka.</a:t>
            </a:r>
          </a:p>
          <a:p>
            <a:r>
              <a:rPr lang="hr-HR" dirty="0"/>
              <a:t>O najboljem interesu djeteta prvenstveno bi trebali brinuti njegovi roditelji/skrbnici ali i nadležne institucije i ostali subjekti, kao i društvo u cjelini. </a:t>
            </a:r>
          </a:p>
          <a:p>
            <a:r>
              <a:rPr lang="hr-HR" dirty="0"/>
              <a:t>Obiteljski zakon propisuje dužnost/obveza roditelja skrbiti o djetetovim osobnim i imovinskim pravima te voditi računa o njegovoj dobrobiti u skladu s razvojnim potrebama i mogućnostima djeteta (članak 91. Obiteljskog zakona)</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1</a:t>
            </a:fld>
            <a:endParaRPr lang="hr-HR"/>
          </a:p>
        </p:txBody>
      </p:sp>
    </p:spTree>
    <p:extLst>
      <p:ext uri="{BB962C8B-B14F-4D97-AF65-F5344CB8AC3E}">
        <p14:creationId xmlns:p14="http://schemas.microsoft.com/office/powerpoint/2010/main" val="2124532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ts val="0"/>
              </a:spcBef>
              <a:buNone/>
            </a:pPr>
            <a:r>
              <a:rPr lang="hr-HR" sz="12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J</a:t>
            </a:r>
            <a:r>
              <a:rPr lang="hr-HR" sz="12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esmo li obveznici OUZP-a ukoliko smo izvršitelj obrade za voditelja obrade koji se nalazi u trećoj zemlji? Moramo li u tom slučaju sklopiti ugovor o obradi i, ako da, po kojem pravu?</a:t>
            </a:r>
          </a:p>
          <a:p>
            <a:pPr marL="0" lvl="0" indent="0">
              <a:lnSpc>
                <a:spcPct val="120000"/>
              </a:lnSpc>
              <a:spcBef>
                <a:spcPts val="0"/>
              </a:spcBef>
              <a:buNone/>
            </a:pPr>
            <a:r>
              <a:rPr lang="hr-HR" sz="12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Primjenjuju se pravila OUZP o mjesnoj nadležnosti. Ukoliko se obrađuju podaci ispitanika s područja EU, odgovor je DA, primjenjuje se pravo EU. Voditelj treba imenovati predstavnika u EU.</a:t>
            </a:r>
          </a:p>
          <a:p>
            <a:pPr marL="0" lvl="0" indent="0">
              <a:lnSpc>
                <a:spcPct val="120000"/>
              </a:lnSpc>
              <a:spcBef>
                <a:spcPts val="0"/>
              </a:spcBef>
              <a:buNone/>
            </a:pPr>
            <a:r>
              <a:rPr lang="hr-HR" sz="12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Ukoliko se obrađuju podaci ispitanika koji nisu na području EU, ali se obrada odvija na području EU, odgovor je opet DA. Voditelj treba imenovati predstavnika u EU.</a:t>
            </a:r>
          </a:p>
          <a:p>
            <a:pPr marL="0" lvl="0" indent="0">
              <a:lnSpc>
                <a:spcPct val="120000"/>
              </a:lnSpc>
              <a:spcBef>
                <a:spcPts val="0"/>
              </a:spcBef>
              <a:buNone/>
            </a:pPr>
            <a:r>
              <a:rPr lang="hr-HR" sz="12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Ukoliko se ne obrađuju podaci osoba s područja EU i obrada se uopće ne odvija u EU, što je u kontekstu globalne digitalne povezanosti vrlo malo vjerojatno, tada bi se moglo zaključiti da je relevantno samo pravo države sjedišta voditelja i njegova pravila o zaštiti podataka.</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14</a:t>
            </a:fld>
            <a:endParaRPr lang="en-US"/>
          </a:p>
        </p:txBody>
      </p:sp>
    </p:spTree>
    <p:extLst>
      <p:ext uri="{BB962C8B-B14F-4D97-AF65-F5344CB8AC3E}">
        <p14:creationId xmlns:p14="http://schemas.microsoft.com/office/powerpoint/2010/main" val="367202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Ne postoje ograničenja vrste subjekta koji može djelovati kao voditelj obrade, ali u praksi je to obično organizacija kao cjelina, a ne pojedinac. O ključnim elementima obrade odlučuje voditelj obrade. Voditelja se može definirati zakonom ili proizaći iz ispitivanja činjenica ili okolnosti slučaja. Uvjeti ugovora mogu pomoći u identificiranju voditelja obrade u mnogim slučajevima, ali nisu uvijek presudni.</a:t>
            </a:r>
          </a:p>
          <a:p>
            <a:endParaRPr lang="hr-HR" dirty="0"/>
          </a:p>
          <a:p>
            <a:r>
              <a:rPr lang="hr-HR" dirty="0"/>
              <a:t>Izvršitelj obrade je fizička ili pravna osoba, javno tijelo, agencija ili drugo tijelo koje obrađuje osobne podatke u ime voditelja obrade. </a:t>
            </a:r>
          </a:p>
          <a:p>
            <a:endParaRPr lang="hr-HR" dirty="0"/>
          </a:p>
          <a:p>
            <a:r>
              <a:rPr lang="hr-HR" b="1" dirty="0"/>
              <a:t>Dva su osnovna uvjeta za ispunjavanje uvjeta za izvršitelja obrade: da je subjekt odvojen od voditelja obrade i da obrađuje osobne podatke u ime voditelja obrade.</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15</a:t>
            </a:fld>
            <a:endParaRPr lang="en-US"/>
          </a:p>
        </p:txBody>
      </p:sp>
    </p:spTree>
    <p:extLst>
      <p:ext uri="{BB962C8B-B14F-4D97-AF65-F5344CB8AC3E}">
        <p14:creationId xmlns:p14="http://schemas.microsoft.com/office/powerpoint/2010/main" val="1897500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16</a:t>
            </a:fld>
            <a:endParaRPr lang="en-US"/>
          </a:p>
        </p:txBody>
      </p:sp>
    </p:spTree>
    <p:extLst>
      <p:ext uri="{BB962C8B-B14F-4D97-AF65-F5344CB8AC3E}">
        <p14:creationId xmlns:p14="http://schemas.microsoft.com/office/powerpoint/2010/main" val="4262604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20000"/>
              </a:lnSpc>
              <a:spcBef>
                <a:spcPts val="0"/>
              </a:spcBef>
              <a:buNone/>
            </a:pPr>
            <a:r>
              <a:rPr lang="hr-HR"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Opća uredba o zaštiti podataka sadr</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ži</a:t>
            </a:r>
            <a:r>
              <a:rPr lang="hr-HR"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odredbe kojima se propisuju obveze izravno za izvršitelje obrade kao što je obveza da su voditelji obrade dužni osigurati da su se osobe ovlaštene za obradu osobnih podataka obvezale na poštovanje povjerljivosti (članak 28. stavak 3.), voditi evidenciju o svim kategorijama aktivnosti obrade (članak 30. stavak 2.) i provoditi odgovarajuće tehničke i organizacijske mjere (članak 32.) Izvršitelj obrade je također imenovati službenika za zaštitu podataka pod određenim uvjetima (članak 37.) i dužan je bez nepotrebnog odgađanja izvijestiti voditelja obrade nakon što sazna za povredu osobnih podataka (članak 33. stavak 2.). U tom smislu Europski odbor za zaštitu podataka u svojim smjernicama o odnosu voditelja i izvršitelja smatra da članak 28. stavak 3. Opće uredbe o zaštiti podataka, premda propisuje određeni sadržaj potrebnog ugovora između voditelja obrade i izvršitelja obrade, propisuje izravne obveze za izvršitelje obrade, </a:t>
            </a:r>
            <a:r>
              <a:rPr lang="hr-HR" sz="1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uključujući dužnost pružanja pomoći voditelju obrade u osiguravanju sukladnosti. </a:t>
            </a:r>
          </a:p>
          <a:p>
            <a:pPr marL="0" lvl="0" indent="0">
              <a:lnSpc>
                <a:spcPct val="120000"/>
              </a:lnSpc>
              <a:spcBef>
                <a:spcPts val="0"/>
              </a:spcBef>
              <a:buNone/>
            </a:pPr>
            <a:endPar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20000"/>
              </a:lnSpc>
              <a:spcBef>
                <a:spcPts val="0"/>
              </a:spcBef>
              <a:buNone/>
            </a:pP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Iako elementi propisani člankom 28. Uredbe čine njezin suštinski sadržaj, </a:t>
            </a:r>
            <a:r>
              <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ugovor treba biti način da voditelj obrade i izvršitelj obrade dodatno pojasne način na koji će takvi temeljni elementi biti provedeni s detaljnim uputama</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Stoga, ugovor o obradi ne treba samo ponavljati odredbe Opće uredbe o zaštiti podataka, </a:t>
            </a:r>
            <a:r>
              <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već treba uključivati određene, konkretne informacije o načinu ispunjavanja zahtjeva i razini zaštite sigurnosti potrebnoj za obradu osobnih podataka koja je predmet ugovora o obradi</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Pregovori i utvrđivanje ugovora nisu puka formalnost, već su prilika za preciziranje pojedinosti u vezi s obradom. </a:t>
            </a:r>
          </a:p>
          <a:p>
            <a:pPr marL="0" lvl="0" indent="0">
              <a:lnSpc>
                <a:spcPct val="120000"/>
              </a:lnSpc>
              <a:spcBef>
                <a:spcPts val="0"/>
              </a:spcBef>
              <a:buNone/>
            </a:pPr>
            <a:endPar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20000"/>
              </a:lnSpc>
              <a:spcBef>
                <a:spcPts val="0"/>
              </a:spcBef>
              <a:buNone/>
            </a:pPr>
            <a:r>
              <a:rPr lang="hr-HR" sz="12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Prijedlog ugovora treba sadržavati konkretnu listu tehničkih i organizacijskih mjera koje će osigurati razumno umanjenje rizika – primjerice: </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Tehničke mjere zaštite:  šifriranje podataka u prijenosu (SSL) i pohrani, upravljanje odnosno kontrola pristupa i pristup samo ovlaštenim osobama, </a:t>
            </a:r>
            <a:r>
              <a:rPr lang="hr-HR" sz="12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višefaktorsko</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potvrđivanje identiteta, razni sigurnosni softverski paketi poput </a:t>
            </a:r>
            <a:r>
              <a:rPr lang="hr-HR" sz="12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antivirusa</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hr-HR" sz="12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firewalla</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i softvera za otkrivanje i prevenciju upada (</a:t>
            </a:r>
            <a:r>
              <a:rPr lang="hr-HR" sz="12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intrusion</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hr-HR" sz="1200" kern="10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detection</a:t>
            </a:r>
            <a:r>
              <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 softver), redovita izrada kriptiranih sigurnosnih kopija i pohrana na odvojenim lokacijama, pohrana i zaštita dnevničkih (log datoteka). Organizacijske mjere: Politike zaštite podataka ili informacijske sigurnosti, stalna obuka, politika upravljanja incidentima, kontrola ugovora s dobavljačima, regularna revizija i testiranje sigurnosti</a:t>
            </a:r>
          </a:p>
          <a:p>
            <a:pPr marL="0" lvl="0" indent="0">
              <a:lnSpc>
                <a:spcPct val="120000"/>
              </a:lnSpc>
              <a:spcBef>
                <a:spcPts val="0"/>
              </a:spcBef>
              <a:buNone/>
            </a:pPr>
            <a:endParaRPr lang="hr-HR" sz="1200"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Ugovor o obradi podataka treba sadržavati ili upućivati na informacije o sigurnosnim mjerama koje treba usvojiti, obvezu izvršitelja obrade da prije izvršenja promjena pribavi odobrenje voditelja obrade i redovito preispitivanje sigurnosnih mjera da bi se osigurala njihova primjerenost s obzirom na rizike koji s vremenom mogu evoluirati.  Stupanj detaljnosti informacija o sigurnosnim mjerama koje trebaju biti uključene u ugovor mora biti takav da omogući voditelju obrade procjenu primjerenosti tih mjera u skladu s člankom 32. stavkom 1. Opće uredbe o zaštiti podataka. </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17</a:t>
            </a:fld>
            <a:endParaRPr lang="en-US"/>
          </a:p>
        </p:txBody>
      </p:sp>
    </p:spTree>
    <p:extLst>
      <p:ext uri="{BB962C8B-B14F-4D97-AF65-F5344CB8AC3E}">
        <p14:creationId xmlns:p14="http://schemas.microsoft.com/office/powerpoint/2010/main" val="1622826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hr-HR" dirty="0"/>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22</a:t>
            </a:fld>
            <a:endParaRPr lang="en-US"/>
          </a:p>
        </p:txBody>
      </p:sp>
    </p:spTree>
    <p:extLst>
      <p:ext uri="{BB962C8B-B14F-4D97-AF65-F5344CB8AC3E}">
        <p14:creationId xmlns:p14="http://schemas.microsoft.com/office/powerpoint/2010/main" val="318891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hr-HR" b="0" i="1" dirty="0">
                <a:solidFill>
                  <a:srgbClr val="000000"/>
                </a:solidFill>
                <a:effectLst/>
                <a:latin typeface="Times New Roman" panose="02020603050405020304" pitchFamily="18" charset="0"/>
              </a:rPr>
              <a:t>Članak 7.</a:t>
            </a:r>
          </a:p>
          <a:p>
            <a:pPr algn="l"/>
            <a:r>
              <a:rPr lang="hr-HR" b="1" i="0" dirty="0">
                <a:solidFill>
                  <a:srgbClr val="000000"/>
                </a:solidFill>
                <a:effectLst/>
                <a:latin typeface="Times New Roman" panose="02020603050405020304" pitchFamily="18" charset="0"/>
              </a:rPr>
              <a:t>Uvjeti privole</a:t>
            </a:r>
          </a:p>
          <a:p>
            <a:pPr algn="just"/>
            <a:r>
              <a:rPr lang="hr-HR" b="0" i="0" dirty="0">
                <a:solidFill>
                  <a:srgbClr val="000000"/>
                </a:solidFill>
                <a:effectLst/>
                <a:latin typeface="Times New Roman" panose="02020603050405020304" pitchFamily="18" charset="0"/>
              </a:rPr>
              <a:t>1.   Kada se obrada temelji na privoli, voditelj obrade mora moći dokazati da je ispitanik dao privolu za obradu svojih osobnih podataka.</a:t>
            </a:r>
          </a:p>
          <a:p>
            <a:pPr algn="just"/>
            <a:r>
              <a:rPr lang="hr-HR" b="0" i="0" dirty="0">
                <a:solidFill>
                  <a:srgbClr val="000000"/>
                </a:solidFill>
                <a:effectLst/>
                <a:latin typeface="Times New Roman" panose="02020603050405020304" pitchFamily="18" charset="0"/>
              </a:rPr>
              <a:t>2.   Ako ispitanik da privolu u vidu pisane izjave koja se odnosi i na druga pitanja, zahtjev za privolu mora biti predočen na način da ga se može jasno razlučiti od drugih pitanja, u razumljivom i lako dostupnom obliku uz uporabu jasnog i jednostavnog jezika. Svaki dio takve izjave koji predstavlja kršenje ove Uredbe nije obvezujući.</a:t>
            </a:r>
          </a:p>
          <a:p>
            <a:pPr algn="just"/>
            <a:r>
              <a:rPr lang="hr-HR" b="0" i="0" dirty="0">
                <a:solidFill>
                  <a:srgbClr val="000000"/>
                </a:solidFill>
                <a:effectLst/>
                <a:latin typeface="Times New Roman" panose="02020603050405020304" pitchFamily="18" charset="0"/>
              </a:rPr>
              <a:t>3.   Ispitanik ima pravo u svakom trenutku povući svoju privolu. Povlačenje privole ne utječe na zakonitost obrade na temelju privole prije njezina povlačenja. Prije davanja privole, ispitanika se o tome obavješćuje. Povlačenje privole mora biti jednako jednostavno kao i njezino davanje.</a:t>
            </a:r>
          </a:p>
          <a:p>
            <a:pPr algn="just"/>
            <a:r>
              <a:rPr lang="hr-HR" b="0" i="0" dirty="0">
                <a:solidFill>
                  <a:srgbClr val="000000"/>
                </a:solidFill>
                <a:effectLst/>
                <a:latin typeface="Times New Roman" panose="02020603050405020304" pitchFamily="18" charset="0"/>
              </a:rPr>
              <a:t>4.   Kada se procjenjuje je li privola bila dobrovoljna, u najvećoj mogućoj mjeri uzima se u obzir je li, među ostalim, izvršenje ugovora, uključujući pružanje usluge, uvjetovano privolom za obradu osobnih podataka koja nije nužna za izvršenje tog ugovora.</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23</a:t>
            </a:fld>
            <a:endParaRPr lang="en-US"/>
          </a:p>
        </p:txBody>
      </p:sp>
    </p:spTree>
    <p:extLst>
      <p:ext uri="{BB962C8B-B14F-4D97-AF65-F5344CB8AC3E}">
        <p14:creationId xmlns:p14="http://schemas.microsoft.com/office/powerpoint/2010/main" val="1885843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t>Kontrole vezane uz privolu kao temelj obrade</a:t>
            </a:r>
          </a:p>
          <a:p>
            <a:pPr marL="171450" indent="-171450">
              <a:buFont typeface="Arial" panose="020B0604020202020204" pitchFamily="34" charset="0"/>
              <a:buChar char="•"/>
            </a:pPr>
            <a:r>
              <a:rPr lang="hr-HR" b="0" dirty="0"/>
              <a:t>Pristanak odijeljen odnosno poseban po kategoriji podataka ili vrsta obrade </a:t>
            </a:r>
          </a:p>
          <a:p>
            <a:pPr marL="171450" indent="-171450">
              <a:buFont typeface="Arial" panose="020B0604020202020204" pitchFamily="34" charset="0"/>
              <a:buChar char="•"/>
            </a:pPr>
            <a:r>
              <a:rPr lang="hr-HR" b="0" dirty="0"/>
              <a:t>Izričiti pristanak prije dijeljenja podataka s drugim korisnicima </a:t>
            </a:r>
          </a:p>
          <a:p>
            <a:pPr marL="171450" indent="-171450">
              <a:buFont typeface="Arial" panose="020B0604020202020204" pitchFamily="34" charset="0"/>
              <a:buChar char="•"/>
            </a:pPr>
            <a:r>
              <a:rPr lang="hr-HR" b="0" dirty="0"/>
              <a:t>Pristanak predstavljen na razumljiv i jednostavan način i u pristupačnom obliku, koristeći jasan i jednostavan jezik prilagođen ciljnom korisniku </a:t>
            </a:r>
          </a:p>
          <a:p>
            <a:pPr marL="171450" indent="-171450">
              <a:buFont typeface="Arial" panose="020B0604020202020204" pitchFamily="34" charset="0"/>
              <a:buChar char="•"/>
            </a:pPr>
            <a:r>
              <a:rPr lang="hr-HR" b="0" dirty="0"/>
              <a:t>Potrebno dokumentirati – znati kad je privola dana i kojeg sadržaja</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25</a:t>
            </a:fld>
            <a:endParaRPr lang="en-US"/>
          </a:p>
        </p:txBody>
      </p:sp>
    </p:spTree>
    <p:extLst>
      <p:ext uri="{BB962C8B-B14F-4D97-AF65-F5344CB8AC3E}">
        <p14:creationId xmlns:p14="http://schemas.microsoft.com/office/powerpoint/2010/main" val="246971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U odgojnim ustanovama postoje zdravstveni djelatnici – ponekad i medicinske sestre kao dio osoblja ili kroz dežurstvo i patronažu. Takve ustanove prikupljaju specifične zdravstvene informacije vezano za rast i razvoj djece, prehrambene i druge alergije i osjetljivosti, kronične bolesti i razvojne poremećaje</a:t>
            </a:r>
          </a:p>
        </p:txBody>
      </p:sp>
      <p:sp>
        <p:nvSpPr>
          <p:cNvPr id="4" name="Slide Number Placeholder 3"/>
          <p:cNvSpPr>
            <a:spLocks noGrp="1"/>
          </p:cNvSpPr>
          <p:nvPr>
            <p:ph type="sldNum" sz="quarter" idx="5"/>
          </p:nvPr>
        </p:nvSpPr>
        <p:spPr/>
        <p:txBody>
          <a:bodyPr/>
          <a:lstStyle/>
          <a:p>
            <a:fld id="{8F8C42C3-A5D7-4DEA-BCF8-D098411B5AF7}" type="slidenum">
              <a:rPr lang="hr-HR" smtClean="0"/>
              <a:t>27</a:t>
            </a:fld>
            <a:endParaRPr lang="hr-HR"/>
          </a:p>
        </p:txBody>
      </p:sp>
    </p:spTree>
    <p:extLst>
      <p:ext uri="{BB962C8B-B14F-4D97-AF65-F5344CB8AC3E}">
        <p14:creationId xmlns:p14="http://schemas.microsoft.com/office/powerpoint/2010/main" val="1669734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Postoje različiti dobavljači softverskih alata za upravljanje evidencijom aktivnosti obrade. Međutim, u mnogim su slučajevima dovoljne Excel datoteke ili mala </a:t>
            </a:r>
            <a:r>
              <a:rPr lang="hr-HR" dirty="0" err="1"/>
              <a:t>Sharepoint</a:t>
            </a:r>
            <a:r>
              <a:rPr lang="hr-HR" dirty="0"/>
              <a:t> rješenja. Softverski alati često donose mnoge druge funkcije koje nisu nužno željene, koštaju i dovode do učinaka zaključavanja. Korištenje alata stoga treba pažljivo razmotriti, posebno u malim i srednjim tvrtkama. Sjajan članak o ovome: "Deset savjeta kako izbjeći rasipanje tisuća na alate za privatnost koji vam ne trebaju i osigurati da dobijete one koji vam trebaju".</a:t>
            </a:r>
          </a:p>
          <a:p>
            <a:endParaRPr lang="hr-HR" dirty="0"/>
          </a:p>
        </p:txBody>
      </p:sp>
      <p:sp>
        <p:nvSpPr>
          <p:cNvPr id="4" name="Slide Number Placeholder 3"/>
          <p:cNvSpPr>
            <a:spLocks noGrp="1"/>
          </p:cNvSpPr>
          <p:nvPr>
            <p:ph type="sldNum" sz="quarter" idx="5"/>
          </p:nvPr>
        </p:nvSpPr>
        <p:spPr/>
        <p:txBody>
          <a:bodyPr/>
          <a:lstStyle/>
          <a:p>
            <a:fld id="{0DAB858A-5D0D-42D9-AF0F-ED43972D58C4}" type="slidenum">
              <a:rPr lang="hr-HR" smtClean="0"/>
              <a:t>30</a:t>
            </a:fld>
            <a:endParaRPr lang="hr-HR"/>
          </a:p>
        </p:txBody>
      </p:sp>
    </p:spTree>
    <p:extLst>
      <p:ext uri="{BB962C8B-B14F-4D97-AF65-F5344CB8AC3E}">
        <p14:creationId xmlns:p14="http://schemas.microsoft.com/office/powerpoint/2010/main" val="3310506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t>Što NE VALJA s navedenim primjerima evidencije aktivnosti obrade? Kako bismo ih mogli unaprijediti?</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Jesu li svi osobni podaci navedeni u polju svrha podataka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Koja je svrha obrade?</a:t>
            </a:r>
          </a:p>
          <a:p>
            <a:r>
              <a:rPr lang="hr-HR" dirty="0"/>
              <a:t>Konkretno – temeljem odredaba kojeg zakona se obrađuju podaci u okviru navedene prijave?</a:t>
            </a:r>
          </a:p>
          <a:p>
            <a:r>
              <a:rPr lang="hr-HR" dirty="0"/>
              <a:t>U kojem informacijskom sustavu se pohranjuju podaci koji se obrađuju?</a:t>
            </a:r>
          </a:p>
          <a:p>
            <a:r>
              <a:rPr lang="hr-HR" dirty="0"/>
              <a:t>Postoje li u okviru domaćeg obrazovnog sustava i pravnog okvira obrade koje se isključivo vode na papiru?</a:t>
            </a:r>
          </a:p>
          <a:p>
            <a:r>
              <a:rPr lang="hr-HR" dirty="0"/>
              <a:t>Koji je rok pohrane?</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32</a:t>
            </a:fld>
            <a:endParaRPr lang="hr-HR"/>
          </a:p>
        </p:txBody>
      </p:sp>
    </p:spTree>
    <p:extLst>
      <p:ext uri="{BB962C8B-B14F-4D97-AF65-F5344CB8AC3E}">
        <p14:creationId xmlns:p14="http://schemas.microsoft.com/office/powerpoint/2010/main" val="414008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5128E75-F0A9-4275-9183-38630757BA03}" type="slidenum">
              <a:rPr lang="en-US" smtClean="0"/>
              <a:pPr/>
              <a:t>2</a:t>
            </a:fld>
            <a:endParaRPr lang="en-US"/>
          </a:p>
        </p:txBody>
      </p:sp>
    </p:spTree>
    <p:extLst>
      <p:ext uri="{BB962C8B-B14F-4D97-AF65-F5344CB8AC3E}">
        <p14:creationId xmlns:p14="http://schemas.microsoft.com/office/powerpoint/2010/main" val="1123307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t>Što NE VALJA s navedenim primjerima evidencije aktivnosti obrade? Kako bismo ih mogli unaprijediti?</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Jesu li svi osobni podaci navedeni u polju svrha podataka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Koja je svrha obrade?</a:t>
            </a:r>
          </a:p>
          <a:p>
            <a:r>
              <a:rPr lang="hr-HR" dirty="0"/>
              <a:t>Konkretno – temeljem odredaba kojeg zakona se obrađuju podaci u okviru navedene prijave?</a:t>
            </a:r>
          </a:p>
          <a:p>
            <a:r>
              <a:rPr lang="hr-HR" dirty="0"/>
              <a:t>U kojem informacijskom sustavu se pohranjuju podaci koji se obrađuju?</a:t>
            </a:r>
          </a:p>
          <a:p>
            <a:r>
              <a:rPr lang="hr-HR" dirty="0"/>
              <a:t>Postoje li u okviru domaćeg obrazovnog sustava i pravnog okvira obrade koje se isključivo vode na papiru?</a:t>
            </a:r>
          </a:p>
          <a:p>
            <a:r>
              <a:rPr lang="hr-HR" dirty="0"/>
              <a:t>Koji je rok pohrane?</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33</a:t>
            </a:fld>
            <a:endParaRPr lang="hr-HR"/>
          </a:p>
        </p:txBody>
      </p:sp>
    </p:spTree>
    <p:extLst>
      <p:ext uri="{BB962C8B-B14F-4D97-AF65-F5344CB8AC3E}">
        <p14:creationId xmlns:p14="http://schemas.microsoft.com/office/powerpoint/2010/main" val="161962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hr-HR" dirty="0"/>
              <a:t>U kontekstu obrade u odgoju i obrazovanju to su odgojno-obrazovne institucije. Također, u postupcima obrade djeluju i drugi voditelji – tijela središnje državne uprave i nadležni zavodi odnosno državne upravne organizacije</a:t>
            </a:r>
          </a:p>
          <a:p>
            <a:pPr marL="0" indent="0">
              <a:buNone/>
            </a:pPr>
            <a:r>
              <a:rPr lang="hr-HR" dirty="0"/>
              <a:t>2. Vrtići, škole, fakulteti, visoke škole, sveučilišta, akademije, istraživački instituti itd.</a:t>
            </a:r>
          </a:p>
          <a:p>
            <a:pPr marL="0" indent="0">
              <a:buNone/>
            </a:pPr>
            <a:r>
              <a:rPr lang="hr-HR" dirty="0"/>
              <a:t>3. Najčešće, vezano uz svrhu osnivanja ustanove pravna osnova bit će propisi koji reguliraju odgoj i obrazovanje, uz klasične pravne osnove obrade podataka zaposlenika temeljem Zakona o radu i ugovora</a:t>
            </a:r>
          </a:p>
          <a:p>
            <a:pPr marL="0" indent="0">
              <a:buNone/>
            </a:pPr>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34</a:t>
            </a:fld>
            <a:endParaRPr lang="hr-HR"/>
          </a:p>
        </p:txBody>
      </p:sp>
    </p:spTree>
    <p:extLst>
      <p:ext uri="{BB962C8B-B14F-4D97-AF65-F5344CB8AC3E}">
        <p14:creationId xmlns:p14="http://schemas.microsoft.com/office/powerpoint/2010/main" val="3982383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r-HR" dirty="0"/>
              <a:t>Čl.52.7. Zakona o predškolskom odgoju i obrazovanju - „Podaci iz e-Vrtića moraju biti zaštićeni od zlouporabe, uništenja, gubitka, neovlaštenih promjena ili pristupa, u skladu s odredbama propisa kojim se uređuje zaštita osobnih podataka”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Čl. 11. i čl. 12  Pravilnika o e-Matici - „</a:t>
            </a:r>
            <a:r>
              <a:rPr lang="hr-HR" b="0" i="0" dirty="0">
                <a:solidFill>
                  <a:srgbClr val="000000"/>
                </a:solidFill>
                <a:effectLst/>
                <a:latin typeface="Minion Pro"/>
              </a:rPr>
              <a:t>Pristup podacima, unos podataka i razine uvida u podatke pohranjene u Upisniku ustanova, Evidenciji odgojno-obrazovnoga rada, Upisniku učenika i Upisniku djelatnika dopušten je samo ovlaštenim djelatnicima ustanove, ovlaštenim djelatnicima Ministarstva te ovlaštenim osobama zaduženima za održavanje i razvoj sustava te korisničku potporu. Ovlaštene osobe koje pristupaju ili izmjenjuju podatke pohranjene u e-Matici obvezuju se rukovati tim podacima sukladno zakonskim propisima te ih ne zloupotrebljavati. Podaci se mogu davati trećim stranama samo na način opisan u članku 12. Pravilnika.”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b="0" i="0" dirty="0">
                <a:solidFill>
                  <a:srgbClr val="000000"/>
                </a:solidFill>
                <a:effectLst/>
                <a:latin typeface="Minion Pro"/>
              </a:rPr>
              <a:t>Čl. 9. st.2 i 3 - Prikupljeni osobni podaci vodit će se u skladu s propisima o zaštiti osobnih podatka, (3) Pristup osobnim podacima iz evidencija podataka u visokom obrazovanju reguliran je propisima o zaštiti osobnih podataka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dirty="0"/>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35</a:t>
            </a:fld>
            <a:endParaRPr lang="hr-HR"/>
          </a:p>
        </p:txBody>
      </p:sp>
    </p:spTree>
    <p:extLst>
      <p:ext uri="{BB962C8B-B14F-4D97-AF65-F5344CB8AC3E}">
        <p14:creationId xmlns:p14="http://schemas.microsoft.com/office/powerpoint/2010/main" val="2579968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36</a:t>
            </a:fld>
            <a:endParaRPr lang="en-US"/>
          </a:p>
        </p:txBody>
      </p:sp>
    </p:spTree>
    <p:extLst>
      <p:ext uri="{BB962C8B-B14F-4D97-AF65-F5344CB8AC3E}">
        <p14:creationId xmlns:p14="http://schemas.microsoft.com/office/powerpoint/2010/main" val="3053487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Čl.20 st. 4 Dječji vrtić kojem je osnivač jedinica lokalne ili područne (regionalne) samouprave ne može upisati svu prijavljenu djecu, nakon upisa djece iz stavka 3. ovoga članka djeca se upisuju na način da prednost pri upisu imaju:</a:t>
            </a:r>
          </a:p>
          <a:p>
            <a:pPr marL="171450" indent="-171450">
              <a:buFont typeface="Arial" panose="020B0604020202020204" pitchFamily="34" charset="0"/>
              <a:buChar char="•"/>
            </a:pPr>
            <a:r>
              <a:rPr lang="hr-HR" dirty="0"/>
              <a:t>djeca roditelja invalida Domovinskog rata, </a:t>
            </a:r>
          </a:p>
          <a:p>
            <a:pPr marL="171450" indent="-171450">
              <a:buFont typeface="Arial" panose="020B0604020202020204" pitchFamily="34" charset="0"/>
              <a:buChar char="•"/>
            </a:pPr>
            <a:r>
              <a:rPr lang="hr-HR" dirty="0"/>
              <a:t>djeca iz obitelji s troje ili više djece, </a:t>
            </a:r>
          </a:p>
          <a:p>
            <a:pPr marL="171450" indent="-171450">
              <a:buFont typeface="Arial" panose="020B0604020202020204" pitchFamily="34" charset="0"/>
              <a:buChar char="•"/>
            </a:pPr>
            <a:r>
              <a:rPr lang="hr-HR" dirty="0"/>
              <a:t>djeca oba zaposlena roditelja, </a:t>
            </a:r>
          </a:p>
          <a:p>
            <a:pPr marL="171450" indent="-171450">
              <a:buFont typeface="Arial" panose="020B0604020202020204" pitchFamily="34" charset="0"/>
              <a:buChar char="•"/>
            </a:pPr>
            <a:r>
              <a:rPr lang="hr-HR" dirty="0"/>
              <a:t>djeca s teškoćama u razvoju i kroničnim bolestima koja imaju nalaz i mišljenje nadležnog tijela iz sustava socijalne skrbi ili potvrdu izabranog pedijatra ili obiteljskog liječnika da je razmjer teškoća u razvoju ili kronične bolesti okvirno u skladu s listom oštećenja funkcionalnih sposobnosti sukladno propisu kojim se uređuje metodologija vještačenja, </a:t>
            </a:r>
          </a:p>
          <a:p>
            <a:pPr marL="171450" indent="-171450">
              <a:buFont typeface="Arial" panose="020B0604020202020204" pitchFamily="34" charset="0"/>
              <a:buChar char="•"/>
            </a:pPr>
            <a:r>
              <a:rPr lang="hr-HR" dirty="0"/>
              <a:t>djeca samohranih roditelja, </a:t>
            </a:r>
          </a:p>
          <a:p>
            <a:pPr marL="171450" indent="-171450">
              <a:buFont typeface="Arial" panose="020B0604020202020204" pitchFamily="34" charset="0"/>
              <a:buChar char="•"/>
            </a:pPr>
            <a:r>
              <a:rPr lang="hr-HR" dirty="0"/>
              <a:t>djeca jedno-roditeljskih obitelji, </a:t>
            </a:r>
          </a:p>
          <a:p>
            <a:pPr marL="171450" indent="-171450">
              <a:buFont typeface="Arial" panose="020B0604020202020204" pitchFamily="34" charset="0"/>
              <a:buChar char="•"/>
            </a:pPr>
            <a:r>
              <a:rPr lang="hr-HR" dirty="0"/>
              <a:t>djeca osoba s invaliditetom upisanih u Hrvatski registar osoba s invaliditetom, </a:t>
            </a:r>
          </a:p>
          <a:p>
            <a:pPr marL="171450" indent="-171450">
              <a:buFont typeface="Arial" panose="020B0604020202020204" pitchFamily="34" charset="0"/>
              <a:buChar char="•"/>
            </a:pPr>
            <a:r>
              <a:rPr lang="hr-HR" dirty="0"/>
              <a:t>djeca koja su ostvarila pravo na socijalnu uslugu smještaja u udomiteljskim obiteljima, </a:t>
            </a:r>
          </a:p>
          <a:p>
            <a:pPr marL="171450" indent="-171450">
              <a:buFont typeface="Arial" panose="020B0604020202020204" pitchFamily="34" charset="0"/>
              <a:buChar char="•"/>
            </a:pPr>
            <a:r>
              <a:rPr lang="hr-HR" dirty="0"/>
              <a:t>djeca koja imaju prebivalište ili boravište na području dječjeg vrtića te djeca roditelja koji primaju doplatak za djecu ili roditelja korisnika zajamčene minimalne naknade.</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1) Čl. 52 – Vrtić vodi </a:t>
            </a:r>
            <a:r>
              <a:rPr lang="hr-HR" sz="1800" kern="0" dirty="0">
                <a:effectLst/>
                <a:latin typeface="Times New Roman" panose="02020603050405020304" pitchFamily="18" charset="0"/>
                <a:ea typeface="Times New Roman" panose="02020603050405020304" pitchFamily="18" charset="0"/>
                <a:cs typeface="Times New Roman" panose="02020603050405020304" pitchFamily="18" charset="0"/>
              </a:rPr>
              <a:t>pedagošku i zdravstvenu dokumentaciju te evidenciju o djeci.</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hr-HR" dirty="0"/>
              <a:t>2) Pedagoška i zdravstvena dokumentacija vodi se u pisanom ili elektroničkom obliku – lokalne aplikacije, cloud aplikacije i </a:t>
            </a:r>
            <a:r>
              <a:rPr lang="hr-HR" dirty="0" err="1"/>
              <a:t>registratori</a:t>
            </a:r>
            <a:r>
              <a:rPr lang="hr-HR" dirty="0"/>
              <a:t> s dokumentima</a:t>
            </a:r>
          </a:p>
          <a:p>
            <a:r>
              <a:rPr lang="hr-HR" dirty="0"/>
              <a:t>3) U ministarstvu nadležnom za obrazovanje vodi se zajednički elektronički upisnik predškolskih ustanova u elektroničkom obliku (u daljnjem tekstu: e-Vrtić) i sadrži sljedeće evidencije:</a:t>
            </a:r>
          </a:p>
          <a:p>
            <a:r>
              <a:rPr lang="hr-HR" b="1" dirty="0"/>
              <a:t>Upisnik ustanova, </a:t>
            </a:r>
          </a:p>
          <a:p>
            <a:r>
              <a:rPr lang="hr-HR" b="1" dirty="0"/>
              <a:t>Evidenciju odgojno-obrazovnog rada u ustanovama za svaku pedagošku godinu, </a:t>
            </a:r>
          </a:p>
          <a:p>
            <a:r>
              <a:rPr lang="hr-HR" b="1" dirty="0"/>
              <a:t>Upisnik djece u ustanovama,</a:t>
            </a:r>
          </a:p>
          <a:p>
            <a:r>
              <a:rPr lang="hr-HR" b="1" dirty="0"/>
              <a:t>Upisnik radnika ustanova. </a:t>
            </a:r>
          </a:p>
          <a:p>
            <a:r>
              <a:rPr lang="hr-HR" dirty="0"/>
              <a:t>4) Voditelj obrade i korisnik osobnih podataka sadržanih u evidencijama iz e-Vrtića je ministarstvo nadležno za obrazovanje, a voditelj obrade podataka za pojedinačnu ustanovu je predškolska ustanova. </a:t>
            </a:r>
          </a:p>
          <a:p>
            <a:r>
              <a:rPr lang="hr-HR" dirty="0"/>
              <a:t>5) Čl.25 Zakona </a:t>
            </a:r>
          </a:p>
          <a:p>
            <a:r>
              <a:rPr lang="hr-HR" dirty="0"/>
              <a:t>6) </a:t>
            </a:r>
            <a:r>
              <a:rPr lang="hr-HR" b="1" dirty="0"/>
              <a:t>Ovlaštenja za pristup i razine pristupa podacima iz e-Vrtića dječjim vrtićima, osnivačima i nadležnim upravnim tijelima županija, odnosno gradskom uredu Grada Zagreba odobrava ministarstvo nadležno za obrazovanje. </a:t>
            </a:r>
            <a:r>
              <a:rPr lang="hr-HR" dirty="0"/>
              <a:t>Obrasce pedagoške dokumentacije obveze i načine te rokove unošenja podataka u </a:t>
            </a:r>
            <a:r>
              <a:rPr lang="hr-HR" dirty="0" err="1"/>
              <a:t>eVrtić</a:t>
            </a:r>
            <a:r>
              <a:rPr lang="hr-HR" dirty="0"/>
              <a:t>, ovlaštenja za pristup i korištenje podataka te sigurnost i način razmjene podataka propisuje pravilnikom ministar nadležan za obrazovanje.</a:t>
            </a:r>
          </a:p>
        </p:txBody>
      </p:sp>
      <p:sp>
        <p:nvSpPr>
          <p:cNvPr id="4" name="Slide Number Placeholder 3"/>
          <p:cNvSpPr>
            <a:spLocks noGrp="1"/>
          </p:cNvSpPr>
          <p:nvPr>
            <p:ph type="sldNum" sz="quarter" idx="5"/>
          </p:nvPr>
        </p:nvSpPr>
        <p:spPr/>
        <p:txBody>
          <a:bodyPr/>
          <a:lstStyle/>
          <a:p>
            <a:fld id="{8F8C42C3-A5D7-4DEA-BCF8-D098411B5AF7}" type="slidenum">
              <a:rPr lang="hr-HR" smtClean="0"/>
              <a:t>37</a:t>
            </a:fld>
            <a:endParaRPr lang="hr-HR"/>
          </a:p>
        </p:txBody>
      </p:sp>
    </p:spTree>
    <p:extLst>
      <p:ext uri="{BB962C8B-B14F-4D97-AF65-F5344CB8AC3E}">
        <p14:creationId xmlns:p14="http://schemas.microsoft.com/office/powerpoint/2010/main" val="2633916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Pravilnik - Obrasci zdravstvene dokumentacije djece predškolske dobi: https://narodne-novine.nn.hr/clanci/sluzbeni/2002_10_114_1846.html</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38</a:t>
            </a:fld>
            <a:endParaRPr lang="hr-HR"/>
          </a:p>
        </p:txBody>
      </p:sp>
    </p:spTree>
    <p:extLst>
      <p:ext uri="{BB962C8B-B14F-4D97-AF65-F5344CB8AC3E}">
        <p14:creationId xmlns:p14="http://schemas.microsoft.com/office/powerpoint/2010/main" val="4042287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just" fontAlgn="base"/>
            <a:r>
              <a:rPr lang="hr-HR" sz="1800" b="0" i="0" dirty="0">
                <a:solidFill>
                  <a:srgbClr val="000000"/>
                </a:solidFill>
                <a:effectLst/>
                <a:latin typeface="Times New Roman" panose="02020603050405020304" pitchFamily="18" charset="0"/>
              </a:rPr>
              <a:t>Čl. 22 Pravilnika</a:t>
            </a:r>
          </a:p>
          <a:p>
            <a:pPr marR="0" algn="just" fontAlgn="base"/>
            <a:r>
              <a:rPr lang="hr-HR" sz="1800" b="0" i="0" dirty="0">
                <a:solidFill>
                  <a:srgbClr val="000000"/>
                </a:solidFill>
                <a:effectLst/>
                <a:latin typeface="Times New Roman" panose="02020603050405020304" pitchFamily="18" charset="0"/>
              </a:rPr>
              <a:t>a) Ministarstvo može drugim javnim i državnim institucijama omogućiti pristup podacima za njihove potrebe na temelju pisanoga zahtjeva uz dokazivanje svrhe i pravnoga temelja za korištenje podataka koji se traže, a u skladu sa zakonom koji regulira zaštitu osobnih podataka.</a:t>
            </a:r>
          </a:p>
          <a:p>
            <a:pPr marR="0" algn="just" fontAlgn="base"/>
            <a:r>
              <a:rPr lang="hr-HR" sz="1800" b="0" i="0" dirty="0">
                <a:solidFill>
                  <a:srgbClr val="000000"/>
                </a:solidFill>
                <a:effectLst/>
                <a:latin typeface="Times New Roman" panose="02020603050405020304" pitchFamily="18" charset="0"/>
              </a:rPr>
              <a:t>b) Ministarstvo s institucijama iz stavka 1. ovoga članka sklapa sporazum kojim se utvrđuje sadržaj i način dostave podataka te obveza osiguranja cjelovitosti, povjerljivosti i dostupnosti podataka.</a:t>
            </a:r>
          </a:p>
          <a:p>
            <a:pPr marR="0" algn="just" fontAlgn="base"/>
            <a:r>
              <a:rPr lang="hr-HR" sz="1800" b="0" i="0" dirty="0">
                <a:solidFill>
                  <a:srgbClr val="000000"/>
                </a:solidFill>
                <a:effectLst/>
                <a:latin typeface="Times New Roman" panose="02020603050405020304" pitchFamily="18" charset="0"/>
              </a:rPr>
              <a:t>c) Ministarstvo može za potrebe znanstvenih istraživanja pojedincima i znanstvenim institucijama, na njihov pisani zahtjev, omogućiti ograničen pristup podacima iz e-Vrtića, a u skladu sa zakonom koji regulira zaštitu osobnih podataka.</a:t>
            </a:r>
          </a:p>
          <a:p>
            <a:pPr marR="0" algn="just" fontAlgn="base"/>
            <a:r>
              <a:rPr lang="hr-HR" sz="1800" b="0" i="0" dirty="0">
                <a:solidFill>
                  <a:srgbClr val="000000"/>
                </a:solidFill>
                <a:effectLst/>
                <a:latin typeface="Times New Roman" panose="02020603050405020304" pitchFamily="18" charset="0"/>
              </a:rPr>
              <a:t>d) Ministarstvo može prije omogućavanja pristupa podacima na temelju zahtjeva iz stavka 1. i 3. ovog članka zatražiti i stručno mišljenje agencije u čijoj je nadležnosti zaštita osobnih podataka.</a:t>
            </a:r>
          </a:p>
          <a:p>
            <a:pPr marR="0" algn="just" fontAlgn="base"/>
            <a:r>
              <a:rPr lang="hr-HR" sz="1800" b="0" i="0" dirty="0">
                <a:solidFill>
                  <a:srgbClr val="000000"/>
                </a:solidFill>
                <a:effectLst/>
                <a:latin typeface="Times New Roman" panose="02020603050405020304" pitchFamily="18" charset="0"/>
              </a:rPr>
              <a:t>e) Predškolska ustanova može davati podatke iz e-Vrtića trećim osobama samo na temelju pisanoga zahtjeva uz dokazivanje svrhe i pravnoga temelja za korištenje podataka koji se traže, a u skladu sa zakonom koji regulira zaštitu osobnih podataka.</a:t>
            </a:r>
          </a:p>
          <a:p>
            <a:pPr marR="0" algn="just" fontAlgn="base"/>
            <a:r>
              <a:rPr lang="hr-HR" sz="1800" b="0" i="0" dirty="0">
                <a:solidFill>
                  <a:srgbClr val="000000"/>
                </a:solidFill>
                <a:effectLst/>
                <a:latin typeface="Times New Roman" panose="02020603050405020304" pitchFamily="18" charset="0"/>
              </a:rPr>
              <a:t>f)  Predškolska ustanova može prije davanja podataka na temelju zahtjeva zatražiti i stručno mišljenje agencije u čijoj je nadležnosti zaštita osobnih podataka.</a:t>
            </a:r>
          </a:p>
          <a:p>
            <a:pPr marR="0" algn="just" fontAlgn="base"/>
            <a:r>
              <a:rPr lang="hr-HR" sz="1800" b="0" i="0" dirty="0">
                <a:solidFill>
                  <a:srgbClr val="000000"/>
                </a:solidFill>
                <a:effectLst/>
                <a:latin typeface="Times New Roman" panose="02020603050405020304" pitchFamily="18" charset="0"/>
              </a:rPr>
              <a:t>g) Ministarstvo, predškolske ustanove, pojedinci i institucije iz ovoga članka dužni su poduzeti potrebne tehničke, kadrovske i organizacijske mjere zaštite osobnih podataka kako bi se osobni podaci zaštitili od gubitka ili uništenja i od nedopuštenoga pristupa, promjene, objavljivanja i svake druge zlouporabe te utvrditi obvezu osoba ovlaštenih za unos i obradu podataka na potpisivanje izjave o povjerljivosti.</a:t>
            </a:r>
          </a:p>
          <a:p>
            <a:pPr marR="0" algn="just" fontAlgn="base"/>
            <a:r>
              <a:rPr lang="hr-HR" sz="1800" b="0" i="0" dirty="0">
                <a:solidFill>
                  <a:srgbClr val="000000"/>
                </a:solidFill>
                <a:effectLst/>
                <a:latin typeface="Times New Roman" panose="02020603050405020304" pitchFamily="18" charset="0"/>
              </a:rPr>
              <a:t>h) Ovlaštenja za pristup i razine pristupa podacima iz e-Vrtića predškolskih ustanova, osnivačima i nadležnim upravnim tijelima županija, odnosno Gradskom uredu Grada Zagreba odobrava nadležno Ministarstvo.</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42</a:t>
            </a:fld>
            <a:endParaRPr lang="hr-HR"/>
          </a:p>
        </p:txBody>
      </p:sp>
    </p:spTree>
    <p:extLst>
      <p:ext uri="{BB962C8B-B14F-4D97-AF65-F5344CB8AC3E}">
        <p14:creationId xmlns:p14="http://schemas.microsoft.com/office/powerpoint/2010/main" val="1255154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43</a:t>
            </a:fld>
            <a:endParaRPr lang="hr-HR"/>
          </a:p>
        </p:txBody>
      </p:sp>
    </p:spTree>
    <p:extLst>
      <p:ext uri="{BB962C8B-B14F-4D97-AF65-F5344CB8AC3E}">
        <p14:creationId xmlns:p14="http://schemas.microsoft.com/office/powerpoint/2010/main" val="719366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hr-HR" b="1" i="0" dirty="0">
                <a:solidFill>
                  <a:srgbClr val="414145"/>
                </a:solidFill>
                <a:effectLst/>
                <a:latin typeface="Open Sans" panose="020B0606030504020204" pitchFamily="34" charset="0"/>
              </a:rPr>
              <a:t>Čl.3 Pravilnika </a:t>
            </a:r>
            <a:r>
              <a:rPr lang="hr-HR" b="1" dirty="0"/>
              <a:t>o zajedničkome upisniku školskih ustanova u elektroničnome obliku - e-Matici</a:t>
            </a:r>
            <a:endParaRPr lang="hr-HR" b="1" i="0" dirty="0">
              <a:solidFill>
                <a:srgbClr val="414145"/>
              </a:solidFill>
              <a:effectLst/>
              <a:latin typeface="Open Sans" panose="020B0606030504020204" pitchFamily="34" charset="0"/>
            </a:endParaRPr>
          </a:p>
          <a:p>
            <a:pPr algn="l"/>
            <a:r>
              <a:rPr lang="hr-HR" b="0" i="0" dirty="0">
                <a:solidFill>
                  <a:srgbClr val="414145"/>
                </a:solidFill>
                <a:effectLst/>
                <a:latin typeface="Open Sans" panose="020B0606030504020204" pitchFamily="34" charset="0"/>
              </a:rPr>
              <a:t>Školske ustanove u Republici Hrvatskoj dužne su za svaku školsku godinu u e-Matici evidentirati sve podatke o odgojno-obrazovnome radu za to odgojno-obrazovno razdoblje.</a:t>
            </a:r>
          </a:p>
          <a:p>
            <a:pPr algn="l"/>
            <a:endParaRPr lang="hr-HR" b="0" i="0" dirty="0">
              <a:solidFill>
                <a:srgbClr val="414145"/>
              </a:solidFill>
              <a:effectLst/>
              <a:latin typeface="Open Sans" panose="020B0606030504020204" pitchFamily="34" charset="0"/>
            </a:endParaRPr>
          </a:p>
          <a:p>
            <a:pPr algn="l"/>
            <a:r>
              <a:rPr lang="hr-HR" b="0" i="0" dirty="0">
                <a:solidFill>
                  <a:srgbClr val="414145"/>
                </a:solidFill>
                <a:effectLst/>
                <a:latin typeface="Open Sans" panose="020B0606030504020204" pitchFamily="34" charset="0"/>
              </a:rPr>
              <a:t>Evidencija odgojno-obrazovnoga rada ustanove obuhvaća podatke o učenicima, razrednim odjelima i organizaciji odgojno-obrazovnoga rada u jednoj školskoj godini, a njezin sastavni dio predstavljaju evidencije pedagoške dokumentacije propisane Pravilnikom o pedagoškoj dokumentaciji i evidenciji te javnim ispravama u školskim ustanovama.</a:t>
            </a:r>
          </a:p>
          <a:p>
            <a:pPr algn="l"/>
            <a:endParaRPr lang="hr-HR" b="0" i="0" dirty="0">
              <a:solidFill>
                <a:srgbClr val="414145"/>
              </a:solidFill>
              <a:effectLst/>
              <a:latin typeface="Open Sans" panose="020B0606030504020204" pitchFamily="34" charset="0"/>
            </a:endParaRPr>
          </a:p>
          <a:p>
            <a:pPr algn="l"/>
            <a:r>
              <a:rPr lang="hr-HR" b="0" i="0" dirty="0">
                <a:solidFill>
                  <a:srgbClr val="414145"/>
                </a:solidFill>
                <a:effectLst/>
                <a:latin typeface="Open Sans" panose="020B0606030504020204" pitchFamily="34" charset="0"/>
              </a:rPr>
              <a:t>Radi vođenja evidencije o učenicima iz stavka 2. ovog članka, unutar sustava e-Matica evidentiraju se rezultati o položenim ispitima državne mature.</a:t>
            </a:r>
          </a:p>
          <a:p>
            <a:endParaRPr lang="hr-HR" dirty="0"/>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45</a:t>
            </a:fld>
            <a:endParaRPr lang="hr-HR"/>
          </a:p>
        </p:txBody>
      </p:sp>
    </p:spTree>
    <p:extLst>
      <p:ext uri="{BB962C8B-B14F-4D97-AF65-F5344CB8AC3E}">
        <p14:creationId xmlns:p14="http://schemas.microsoft.com/office/powerpoint/2010/main" val="32219154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46</a:t>
            </a:fld>
            <a:endParaRPr lang="hr-HR"/>
          </a:p>
        </p:txBody>
      </p:sp>
    </p:spTree>
    <p:extLst>
      <p:ext uri="{BB962C8B-B14F-4D97-AF65-F5344CB8AC3E}">
        <p14:creationId xmlns:p14="http://schemas.microsoft.com/office/powerpoint/2010/main" val="297759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10"/>
          </p:nvPr>
        </p:nvSpPr>
        <p:spPr/>
        <p:txBody>
          <a:bodyPr/>
          <a:lstStyle/>
          <a:p>
            <a:fld id="{B5128E75-F0A9-4275-9183-38630757BA03}" type="slidenum">
              <a:rPr lang="en-US" smtClean="0"/>
              <a:pPr/>
              <a:t>3</a:t>
            </a:fld>
            <a:endParaRPr lang="en-US"/>
          </a:p>
        </p:txBody>
      </p:sp>
    </p:spTree>
    <p:extLst>
      <p:ext uri="{BB962C8B-B14F-4D97-AF65-F5344CB8AC3E}">
        <p14:creationId xmlns:p14="http://schemas.microsoft.com/office/powerpoint/2010/main" val="160698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Ministarstvo može drugim javnim i državnim institucijama omogućiti pristup podacima za njihove potrebe na temelju pisanoga zahtjeva uz dokazivanje svrhe i pravnoga temelja za korištenje podataka koji se traže, a u skladu sa zakonom koji regulira zaštitu osobnih podataka.</a:t>
            </a:r>
          </a:p>
          <a:p>
            <a:endParaRPr lang="hr-HR" dirty="0"/>
          </a:p>
          <a:p>
            <a:r>
              <a:rPr lang="hr-HR" dirty="0"/>
              <a:t>Ministarstvo može za potrebe obavljanja poslova iz svoje nadležnosti preuzimati podatke u e-Maticu iz baza podataka koje su u vlasništvu drugih institucija.</a:t>
            </a:r>
          </a:p>
          <a:p>
            <a:endParaRPr lang="hr-HR" dirty="0"/>
          </a:p>
          <a:p>
            <a:r>
              <a:rPr lang="hr-HR" dirty="0"/>
              <a:t>Ministarstvo s institucijama iz stavka 1. i 2. ovoga članka može sklopiti sporazum kojim se detaljno utvrđuje sadržaj i način dostave podataka te obveza osiguranja cjelovitosti, povjerljivosti i dostupnosti podataka.</a:t>
            </a:r>
          </a:p>
          <a:p>
            <a:r>
              <a:rPr lang="hr-HR" dirty="0"/>
              <a:t>Ministarstvo može za potrebe znanstvenih istraživanja pojedincima i znanstvenim institucijama, na njihov pisani zahtjev, omogućiti ograničen pristup podacima iz e-Matice, a u skladu sa zakonom koji regulira zaštitu osobnih podataka.</a:t>
            </a:r>
          </a:p>
          <a:p>
            <a:r>
              <a:rPr lang="hr-HR" dirty="0"/>
              <a:t>Ministarstvo može prije omogućavanja pristupa podacima na temelju zahtjeva iz stavka 1. i 4. ovog članka zatražiti i stručno mišljenje agencije u čijoj je nadležnosti zaštita osobnih podataka.</a:t>
            </a:r>
          </a:p>
          <a:p>
            <a:endParaRPr lang="hr-HR" dirty="0"/>
          </a:p>
          <a:p>
            <a:r>
              <a:rPr lang="hr-HR" dirty="0"/>
              <a:t>Školska ustanova može davati podatke iz e-Matice trećim osobama samo na temelju pisanoga zahtjeva uz dokazivanje svrhe i pravnoga temelja za korištenje podataka te koji se traže, a u skladu sa zakonom koji regulira zaštitu osobnih podataka. Školska ustanova može prije davanja podataka na temelju zahtjeva iz stavka 6. ovog članka zatražiti i stručno mišljenje agencije u čijoj je nadležnosti zaštita osobnih podataka.</a:t>
            </a:r>
          </a:p>
          <a:p>
            <a:r>
              <a:rPr lang="hr-HR" dirty="0"/>
              <a:t>Ministarstvo, školske ustanove, pojedinci i institucije iz ovoga članka dužni su poduzeti potrebne tehničke, kadrovske i organizacijske mjere zaštite osobnih podataka kako bi se osobni podaci zaštitili od gubitka ili uništenja i od nedopuštenoga pristupa, promjene, objavljivanja i svake druge zlouporabe te utvrditi obvezu osoba ovlaštenih za unos i obradu podataka na potpisivanje izjave o povjerljivosti.</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47</a:t>
            </a:fld>
            <a:endParaRPr lang="hr-HR"/>
          </a:p>
        </p:txBody>
      </p:sp>
    </p:spTree>
    <p:extLst>
      <p:ext uri="{BB962C8B-B14F-4D97-AF65-F5344CB8AC3E}">
        <p14:creationId xmlns:p14="http://schemas.microsoft.com/office/powerpoint/2010/main" val="218740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spcBef>
                <a:spcPts val="0"/>
              </a:spcBef>
            </a:pPr>
            <a:r>
              <a:rPr lang="hr-HR" b="1" i="0" dirty="0">
                <a:solidFill>
                  <a:srgbClr val="414145"/>
                </a:solidFill>
                <a:effectLst/>
                <a:latin typeface="Open Sans" panose="020B0606030504020204" pitchFamily="34" charset="0"/>
              </a:rPr>
              <a:t>Školske ustanove prema potrebi vode i drugu dokumentaciju:</a:t>
            </a:r>
          </a:p>
          <a:p>
            <a:pPr algn="l">
              <a:lnSpc>
                <a:spcPct val="120000"/>
              </a:lnSpc>
              <a:spcBef>
                <a:spcPts val="0"/>
              </a:spcBef>
            </a:pPr>
            <a:r>
              <a:rPr lang="hr-HR" sz="1200" b="0" i="0" dirty="0">
                <a:solidFill>
                  <a:srgbClr val="414145"/>
                </a:solidFill>
                <a:effectLst/>
                <a:latin typeface="Open Sans" panose="020B0606030504020204" pitchFamily="34" charset="0"/>
              </a:rPr>
              <a:t>a) dnevnike rada:</a:t>
            </a:r>
          </a:p>
          <a:p>
            <a:pPr algn="l">
              <a:lnSpc>
                <a:spcPct val="120000"/>
              </a:lnSpc>
              <a:spcBef>
                <a:spcPts val="0"/>
              </a:spcBef>
            </a:pPr>
            <a:r>
              <a:rPr lang="hr-HR" sz="1200" b="0" i="0" dirty="0">
                <a:solidFill>
                  <a:srgbClr val="414145"/>
                </a:solidFill>
                <a:effectLst/>
                <a:latin typeface="Open Sans" panose="020B0606030504020204" pitchFamily="34" charset="0"/>
              </a:rPr>
              <a:t>b) zapisnike i druge evidencije:</a:t>
            </a:r>
          </a:p>
          <a:p>
            <a:pPr algn="l">
              <a:lnSpc>
                <a:spcPct val="120000"/>
              </a:lnSpc>
              <a:spcBef>
                <a:spcPts val="0"/>
              </a:spcBef>
            </a:pPr>
            <a:r>
              <a:rPr lang="hr-HR" sz="1200" b="0" i="0" dirty="0">
                <a:solidFill>
                  <a:srgbClr val="414145"/>
                </a:solidFill>
                <a:effectLst/>
                <a:latin typeface="Open Sans" panose="020B0606030504020204" pitchFamily="34" charset="0"/>
              </a:rPr>
              <a:t>– Zapisnik o radu učiteljskog/nastavničkog vijeća i radu ostalih stručnih tijela u školskim ustanovama</a:t>
            </a:r>
          </a:p>
          <a:p>
            <a:pPr algn="l">
              <a:lnSpc>
                <a:spcPct val="120000"/>
              </a:lnSpc>
              <a:spcBef>
                <a:spcPts val="0"/>
              </a:spcBef>
            </a:pPr>
            <a:r>
              <a:rPr lang="hr-HR" sz="1200" b="0" i="0" dirty="0">
                <a:solidFill>
                  <a:srgbClr val="414145"/>
                </a:solidFill>
                <a:effectLst/>
                <a:latin typeface="Open Sans" panose="020B0606030504020204" pitchFamily="34" charset="0"/>
              </a:rPr>
              <a:t>– Zapisnik o radu odgojiteljskog vijeća i radu ostalih stručnih tijela u učeničkom domu</a:t>
            </a:r>
          </a:p>
          <a:p>
            <a:pPr algn="l">
              <a:lnSpc>
                <a:spcPct val="120000"/>
              </a:lnSpc>
              <a:spcBef>
                <a:spcPts val="0"/>
              </a:spcBef>
            </a:pPr>
            <a:r>
              <a:rPr lang="hr-HR" sz="1200" b="0" i="0" dirty="0">
                <a:solidFill>
                  <a:srgbClr val="414145"/>
                </a:solidFill>
                <a:effectLst/>
                <a:latin typeface="Open Sans" panose="020B0606030504020204" pitchFamily="34" charset="0"/>
              </a:rPr>
              <a:t>– Evidenciju dežurstva odgojitelja i učenika u učeničkom domu</a:t>
            </a:r>
          </a:p>
          <a:p>
            <a:pPr algn="l">
              <a:lnSpc>
                <a:spcPct val="120000"/>
              </a:lnSpc>
              <a:spcBef>
                <a:spcPts val="0"/>
              </a:spcBef>
            </a:pPr>
            <a:r>
              <a:rPr lang="hr-HR" sz="1200" b="0" i="0" dirty="0">
                <a:solidFill>
                  <a:srgbClr val="414145"/>
                </a:solidFill>
                <a:effectLst/>
                <a:latin typeface="Open Sans" panose="020B0606030504020204" pitchFamily="34" charset="0"/>
              </a:rPr>
              <a:t>– Evidenciju za voditelje škole u zdravstvenoj ustanovi</a:t>
            </a:r>
          </a:p>
          <a:p>
            <a:pPr algn="l">
              <a:lnSpc>
                <a:spcPct val="120000"/>
              </a:lnSpc>
              <a:spcBef>
                <a:spcPts val="0"/>
              </a:spcBef>
            </a:pPr>
            <a:r>
              <a:rPr lang="hr-HR" sz="1200" b="0" i="0" dirty="0">
                <a:solidFill>
                  <a:srgbClr val="414145"/>
                </a:solidFill>
                <a:effectLst/>
                <a:latin typeface="Open Sans" panose="020B0606030504020204" pitchFamily="34" charset="0"/>
              </a:rPr>
              <a:t>c) Dosje učenika</a:t>
            </a:r>
          </a:p>
          <a:p>
            <a:pPr algn="l">
              <a:lnSpc>
                <a:spcPct val="120000"/>
              </a:lnSpc>
              <a:spcBef>
                <a:spcPts val="0"/>
              </a:spcBef>
            </a:pPr>
            <a:r>
              <a:rPr lang="hr-HR" sz="1200" b="0" i="0" dirty="0">
                <a:solidFill>
                  <a:srgbClr val="414145"/>
                </a:solidFill>
                <a:effectLst/>
                <a:latin typeface="Open Sans" panose="020B0606030504020204" pitchFamily="34" charset="0"/>
              </a:rPr>
              <a:t>d) Učeničku mapu</a:t>
            </a:r>
          </a:p>
          <a:p>
            <a:pPr algn="l">
              <a:lnSpc>
                <a:spcPct val="120000"/>
              </a:lnSpc>
              <a:spcBef>
                <a:spcPts val="0"/>
              </a:spcBef>
            </a:pPr>
            <a:r>
              <a:rPr lang="hr-HR" sz="1200" b="0" i="0" dirty="0">
                <a:solidFill>
                  <a:srgbClr val="414145"/>
                </a:solidFill>
                <a:effectLst/>
                <a:latin typeface="Open Sans" panose="020B0606030504020204" pitchFamily="34" charset="0"/>
              </a:rPr>
              <a:t>e) obrasce:</a:t>
            </a:r>
          </a:p>
          <a:p>
            <a:pPr algn="l">
              <a:lnSpc>
                <a:spcPct val="120000"/>
              </a:lnSpc>
              <a:spcBef>
                <a:spcPts val="0"/>
              </a:spcBef>
            </a:pPr>
            <a:r>
              <a:rPr lang="hr-HR" sz="1200" b="0" i="0" dirty="0">
                <a:solidFill>
                  <a:srgbClr val="414145"/>
                </a:solidFill>
                <a:effectLst/>
                <a:latin typeface="Open Sans" panose="020B0606030504020204" pitchFamily="34" charset="0"/>
              </a:rPr>
              <a:t>– Obrazac evidencije učenika koji pohađaju nastavu vjeronauka izvan škole</a:t>
            </a:r>
          </a:p>
          <a:p>
            <a:pPr algn="l">
              <a:lnSpc>
                <a:spcPct val="120000"/>
              </a:lnSpc>
              <a:spcBef>
                <a:spcPts val="0"/>
              </a:spcBef>
            </a:pPr>
            <a:r>
              <a:rPr lang="hr-HR" sz="1200" b="0" i="0" dirty="0">
                <a:solidFill>
                  <a:srgbClr val="414145"/>
                </a:solidFill>
                <a:effectLst/>
                <a:latin typeface="Open Sans" panose="020B0606030504020204" pitchFamily="34" charset="0"/>
              </a:rPr>
              <a:t>– Obrazac evidencije učenika u nastavi materinskoga jezika i kulture (Model C)</a:t>
            </a:r>
          </a:p>
          <a:p>
            <a:pPr algn="l">
              <a:lnSpc>
                <a:spcPct val="120000"/>
              </a:lnSpc>
              <a:spcBef>
                <a:spcPts val="0"/>
              </a:spcBef>
            </a:pPr>
            <a:r>
              <a:rPr lang="hr-HR" sz="1200" b="0" i="0" dirty="0">
                <a:solidFill>
                  <a:srgbClr val="414145"/>
                </a:solidFill>
                <a:effectLst/>
                <a:latin typeface="Open Sans" panose="020B0606030504020204" pitchFamily="34" charset="0"/>
              </a:rPr>
              <a:t>– Obrazac pohvalnice i drugih priznanja za posebna postignuća</a:t>
            </a:r>
          </a:p>
          <a:p>
            <a:pPr algn="l">
              <a:lnSpc>
                <a:spcPct val="120000"/>
              </a:lnSpc>
              <a:spcBef>
                <a:spcPts val="0"/>
              </a:spcBef>
            </a:pPr>
            <a:r>
              <a:rPr lang="hr-HR" sz="1200" b="0" i="0" dirty="0">
                <a:solidFill>
                  <a:srgbClr val="414145"/>
                </a:solidFill>
                <a:effectLst/>
                <a:latin typeface="Open Sans" panose="020B0606030504020204" pitchFamily="34" charset="0"/>
              </a:rPr>
              <a:t>f) obavijesti/izvješća i potvrde:</a:t>
            </a:r>
          </a:p>
          <a:p>
            <a:pPr algn="l">
              <a:lnSpc>
                <a:spcPct val="120000"/>
              </a:lnSpc>
              <a:spcBef>
                <a:spcPts val="0"/>
              </a:spcBef>
            </a:pPr>
            <a:r>
              <a:rPr lang="hr-HR" sz="1200" b="0" i="0" dirty="0">
                <a:solidFill>
                  <a:srgbClr val="414145"/>
                </a:solidFill>
                <a:effectLst/>
                <a:latin typeface="Open Sans" panose="020B0606030504020204" pitchFamily="34" charset="0"/>
              </a:rPr>
              <a:t>– Obavijest o ostvarenim rezultatima na kraju prvog polugodišta</a:t>
            </a:r>
          </a:p>
          <a:p>
            <a:pPr algn="l">
              <a:lnSpc>
                <a:spcPct val="120000"/>
              </a:lnSpc>
              <a:spcBef>
                <a:spcPts val="0"/>
              </a:spcBef>
            </a:pPr>
            <a:r>
              <a:rPr lang="hr-HR" sz="1200" b="0" i="0" dirty="0">
                <a:solidFill>
                  <a:srgbClr val="414145"/>
                </a:solidFill>
                <a:effectLst/>
                <a:latin typeface="Open Sans" panose="020B0606030504020204" pitchFamily="34" charset="0"/>
              </a:rPr>
              <a:t>– Obavijest o sudjelovanju u nastavi u razrednom odjelu zdravstvene ustanove</a:t>
            </a:r>
          </a:p>
          <a:p>
            <a:pPr algn="l">
              <a:lnSpc>
                <a:spcPct val="120000"/>
              </a:lnSpc>
              <a:spcBef>
                <a:spcPts val="0"/>
              </a:spcBef>
            </a:pPr>
            <a:r>
              <a:rPr lang="hr-HR" sz="1200" b="0" i="0" dirty="0">
                <a:solidFill>
                  <a:srgbClr val="414145"/>
                </a:solidFill>
                <a:effectLst/>
                <a:latin typeface="Open Sans" panose="020B0606030504020204" pitchFamily="34" charset="0"/>
              </a:rPr>
              <a:t>– Izvješće o praćenju i provedbi odgojno-obrazovnog rada s prijepisom ocjena po predmetima tijekom boravka u zdravstvenoj ustanovi</a:t>
            </a:r>
          </a:p>
          <a:p>
            <a:pPr algn="l">
              <a:lnSpc>
                <a:spcPct val="120000"/>
              </a:lnSpc>
              <a:spcBef>
                <a:spcPts val="0"/>
              </a:spcBef>
            </a:pPr>
            <a:r>
              <a:rPr lang="hr-HR" sz="1200" b="0" i="0" dirty="0">
                <a:solidFill>
                  <a:srgbClr val="414145"/>
                </a:solidFill>
                <a:effectLst/>
                <a:latin typeface="Open Sans" panose="020B0606030504020204" pitchFamily="34" charset="0"/>
              </a:rPr>
              <a:t>– Izvješće o postignutim rezultatima na ispitu znanja hrvatskog jezika nakon održane pripremne nastave.</a:t>
            </a:r>
          </a:p>
          <a:p>
            <a:endParaRPr lang="hr-HR" b="1" dirty="0"/>
          </a:p>
        </p:txBody>
      </p:sp>
      <p:sp>
        <p:nvSpPr>
          <p:cNvPr id="4" name="Slide Number Placeholder 3"/>
          <p:cNvSpPr>
            <a:spLocks noGrp="1"/>
          </p:cNvSpPr>
          <p:nvPr>
            <p:ph type="sldNum" sz="quarter" idx="5"/>
          </p:nvPr>
        </p:nvSpPr>
        <p:spPr/>
        <p:txBody>
          <a:bodyPr/>
          <a:lstStyle/>
          <a:p>
            <a:fld id="{8F8C42C3-A5D7-4DEA-BCF8-D098411B5AF7}" type="slidenum">
              <a:rPr lang="hr-HR" smtClean="0"/>
              <a:t>48</a:t>
            </a:fld>
            <a:endParaRPr lang="hr-HR"/>
          </a:p>
        </p:txBody>
      </p:sp>
    </p:spTree>
    <p:extLst>
      <p:ext uri="{BB962C8B-B14F-4D97-AF65-F5344CB8AC3E}">
        <p14:creationId xmlns:p14="http://schemas.microsoft.com/office/powerpoint/2010/main" val="15076815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Evidencija predstavnika studentskih centara u </a:t>
            </a:r>
            <a:r>
              <a:rPr lang="hr-HR" dirty="0" err="1"/>
              <a:t>StuDOM</a:t>
            </a:r>
            <a:r>
              <a:rPr lang="hr-HR" dirty="0"/>
              <a:t>-u	</a:t>
            </a:r>
          </a:p>
          <a:p>
            <a:r>
              <a:rPr lang="hr-HR" dirty="0"/>
              <a:t>AA dnevnički zapisi </a:t>
            </a:r>
            <a:r>
              <a:rPr lang="hr-HR" dirty="0" err="1"/>
              <a:t>StuDOM</a:t>
            </a:r>
            <a:r>
              <a:rPr lang="hr-HR" dirty="0"/>
              <a:t>-a	</a:t>
            </a:r>
          </a:p>
          <a:p>
            <a:r>
              <a:rPr lang="hr-HR" dirty="0"/>
              <a:t>Evidencija predstavnika ustanova za uslugu </a:t>
            </a:r>
            <a:r>
              <a:rPr lang="hr-HR" dirty="0" err="1"/>
              <a:t>VoIP</a:t>
            </a:r>
            <a:r>
              <a:rPr lang="hr-HR" dirty="0"/>
              <a:t>	</a:t>
            </a:r>
          </a:p>
          <a:p>
            <a:r>
              <a:rPr lang="hr-HR" dirty="0"/>
              <a:t>Evidencija korisnika usluge </a:t>
            </a:r>
            <a:r>
              <a:rPr lang="hr-HR" dirty="0" err="1"/>
              <a:t>VoIP</a:t>
            </a:r>
            <a:r>
              <a:rPr lang="hr-HR" dirty="0"/>
              <a:t>	</a:t>
            </a:r>
          </a:p>
          <a:p>
            <a:r>
              <a:rPr lang="hr-HR" dirty="0"/>
              <a:t>Evidencija o korištenju sustava za upravljanje korisničkim računima za pristup bežičnoj mreži </a:t>
            </a:r>
          </a:p>
          <a:p>
            <a:r>
              <a:rPr lang="hr-HR" dirty="0"/>
              <a:t>Evidencija predstavnika ustanova za uslugu </a:t>
            </a:r>
          </a:p>
          <a:p>
            <a:r>
              <a:rPr lang="hr-HR" dirty="0"/>
              <a:t>Upravljanje bežičnim mrežama	</a:t>
            </a:r>
          </a:p>
          <a:p>
            <a:r>
              <a:rPr lang="hr-HR" dirty="0"/>
              <a:t>Dnevnički zapisi usluge </a:t>
            </a:r>
          </a:p>
          <a:p>
            <a:r>
              <a:rPr lang="hr-HR" dirty="0"/>
              <a:t>Upravljanje bežičnim mrežama	</a:t>
            </a:r>
          </a:p>
          <a:p>
            <a:r>
              <a:rPr lang="hr-HR" dirty="0"/>
              <a:t>Evidencija predstavnika ustanova kojima Srce sistemski održava poslužitelje	</a:t>
            </a:r>
          </a:p>
          <a:p>
            <a:r>
              <a:rPr lang="hr-HR" dirty="0"/>
              <a:t>Evidencija korisnika usluga VPS i VCL	</a:t>
            </a:r>
          </a:p>
          <a:p>
            <a:r>
              <a:rPr lang="hr-HR" dirty="0"/>
              <a:t>Dnevnički zapisi sustava VDC	</a:t>
            </a:r>
          </a:p>
          <a:p>
            <a:r>
              <a:rPr lang="hr-HR" dirty="0"/>
              <a:t>Središnja arhiva sistemskih dnevničkih zapisa poslužitelja Srca	</a:t>
            </a:r>
          </a:p>
          <a:p>
            <a:r>
              <a:rPr lang="hr-HR" dirty="0"/>
              <a:t>Sigurnosna pohrana podataka svih usluga Srca	</a:t>
            </a:r>
          </a:p>
          <a:p>
            <a:r>
              <a:rPr lang="hr-HR" dirty="0"/>
              <a:t>Arhiviranje podataka svih usluga Srca	</a:t>
            </a:r>
          </a:p>
          <a:p>
            <a:r>
              <a:rPr lang="hr-HR" dirty="0"/>
              <a:t>Sistemsko održavanje poslužitelja ustanova iz sustava </a:t>
            </a:r>
            <a:r>
              <a:rPr lang="hr-HR" dirty="0" err="1"/>
              <a:t>ZiVO</a:t>
            </a:r>
            <a:r>
              <a:rPr lang="hr-HR" dirty="0"/>
              <a:t>	</a:t>
            </a:r>
          </a:p>
          <a:p>
            <a:r>
              <a:rPr lang="hr-HR" dirty="0"/>
              <a:t>Evidencija korisnika CRO NGI	</a:t>
            </a:r>
          </a:p>
          <a:p>
            <a:r>
              <a:rPr lang="hr-HR" dirty="0"/>
              <a:t>Evidencija korisnika usluge Isabella	</a:t>
            </a:r>
          </a:p>
          <a:p>
            <a:r>
              <a:rPr lang="hr-HR" dirty="0"/>
              <a:t>Evidencija podataka o subjektima sustava </a:t>
            </a:r>
            <a:r>
              <a:rPr lang="hr-HR" dirty="0" err="1"/>
              <a:t>AAI@EduHr</a:t>
            </a:r>
            <a:r>
              <a:rPr lang="hr-HR" dirty="0"/>
              <a:t> i njihovoj aktivnosti</a:t>
            </a:r>
          </a:p>
          <a:p>
            <a:r>
              <a:rPr lang="hr-HR" dirty="0"/>
              <a:t>Evidencija podataka o korištenju središnjih web aplikacija sustava </a:t>
            </a:r>
            <a:r>
              <a:rPr lang="hr-HR" dirty="0" err="1"/>
              <a:t>AAI@EduHr</a:t>
            </a:r>
            <a:r>
              <a:rPr lang="hr-HR" dirty="0"/>
              <a:t>	</a:t>
            </a:r>
          </a:p>
          <a:p>
            <a:r>
              <a:rPr lang="hr-HR" dirty="0"/>
              <a:t>Udomljavanje LDAP poslužitelja	</a:t>
            </a:r>
          </a:p>
          <a:p>
            <a:r>
              <a:rPr lang="hr-HR" dirty="0"/>
              <a:t>LDAP imenik servisa "Home for </a:t>
            </a:r>
            <a:r>
              <a:rPr lang="hr-HR" dirty="0" err="1"/>
              <a:t>Homeless</a:t>
            </a:r>
            <a:r>
              <a:rPr lang="hr-HR" dirty="0"/>
              <a:t>"	</a:t>
            </a:r>
          </a:p>
          <a:p>
            <a:r>
              <a:rPr lang="hr-HR" dirty="0"/>
              <a:t>AA dnevnički zapisi usluge </a:t>
            </a:r>
            <a:r>
              <a:rPr lang="hr-HR" dirty="0" err="1"/>
              <a:t>eduroam</a:t>
            </a:r>
            <a:r>
              <a:rPr lang="hr-HR" dirty="0"/>
              <a:t>	</a:t>
            </a:r>
          </a:p>
          <a:p>
            <a:r>
              <a:rPr lang="hr-HR" dirty="0"/>
              <a:t>Evidencija podataka o korištenju središnjih web aplikacija usluge </a:t>
            </a:r>
            <a:r>
              <a:rPr lang="hr-HR" dirty="0" err="1"/>
              <a:t>eduroam</a:t>
            </a:r>
            <a:r>
              <a:rPr lang="hr-HR" dirty="0"/>
              <a:t>	</a:t>
            </a:r>
          </a:p>
          <a:p>
            <a:r>
              <a:rPr lang="hr-HR" dirty="0"/>
              <a:t>AA dnevnički zapisi sustava udomljavanja davatelja usluge </a:t>
            </a:r>
            <a:r>
              <a:rPr lang="hr-HR" dirty="0" err="1"/>
              <a:t>eduroam</a:t>
            </a:r>
            <a:r>
              <a:rPr lang="hr-HR" dirty="0"/>
              <a:t>	</a:t>
            </a:r>
          </a:p>
          <a:p>
            <a:r>
              <a:rPr lang="hr-HR" dirty="0"/>
              <a:t>Dnevnički zapisi sustava </a:t>
            </a:r>
            <a:r>
              <a:rPr lang="hr-HR" dirty="0" err="1"/>
              <a:t>Mojoblak</a:t>
            </a:r>
            <a:r>
              <a:rPr lang="hr-HR" dirty="0"/>
              <a:t>	</a:t>
            </a:r>
          </a:p>
          <a:p>
            <a:r>
              <a:rPr lang="hr-HR" dirty="0"/>
              <a:t>Dnevnički zapisi sustava </a:t>
            </a:r>
            <a:r>
              <a:rPr lang="hr-HR" dirty="0" err="1"/>
              <a:t>Limesurvey</a:t>
            </a:r>
            <a:r>
              <a:rPr lang="hr-HR" dirty="0"/>
              <a:t>	</a:t>
            </a:r>
          </a:p>
          <a:p>
            <a:r>
              <a:rPr lang="hr-HR" dirty="0"/>
              <a:t>Dnevnički zapisi sustava </a:t>
            </a:r>
            <a:r>
              <a:rPr lang="hr-HR" dirty="0" err="1"/>
              <a:t>Foodle</a:t>
            </a:r>
            <a:r>
              <a:rPr lang="hr-HR" dirty="0"/>
              <a:t>	 </a:t>
            </a:r>
          </a:p>
          <a:p>
            <a:r>
              <a:rPr lang="hr-HR" dirty="0"/>
              <a:t>Evidencija osobnih podataka sustava </a:t>
            </a:r>
            <a:r>
              <a:rPr lang="hr-HR" dirty="0" err="1"/>
              <a:t>eduAdresar</a:t>
            </a:r>
            <a:r>
              <a:rPr lang="hr-HR" dirty="0"/>
              <a:t> 	</a:t>
            </a:r>
          </a:p>
          <a:p>
            <a:r>
              <a:rPr lang="hr-HR" dirty="0"/>
              <a:t>Dnevnički zapisi sustava </a:t>
            </a:r>
            <a:r>
              <a:rPr lang="hr-HR" dirty="0" err="1"/>
              <a:t>Filesender</a:t>
            </a:r>
            <a:r>
              <a:rPr lang="hr-HR" dirty="0"/>
              <a:t> 	</a:t>
            </a:r>
          </a:p>
          <a:p>
            <a:r>
              <a:rPr lang="hr-HR" dirty="0"/>
              <a:t>Evidencije osobnih podataka u okviru aplikacija </a:t>
            </a:r>
            <a:r>
              <a:rPr lang="hr-HR" dirty="0" err="1"/>
              <a:t>SuZG</a:t>
            </a:r>
            <a:r>
              <a:rPr lang="hr-HR" dirty="0"/>
              <a:t>	</a:t>
            </a:r>
          </a:p>
          <a:p>
            <a:r>
              <a:rPr lang="hr-HR" dirty="0"/>
              <a:t>Evidencija podataka o studentima, nastavnicima, suradnicima i osoblju VU u okviru ISVU	</a:t>
            </a:r>
          </a:p>
          <a:p>
            <a:r>
              <a:rPr lang="hr-HR" dirty="0"/>
              <a:t>Evidencija podataka o predstavnicima ustanova i dnevnički zapisi ISVU	</a:t>
            </a:r>
          </a:p>
          <a:p>
            <a:r>
              <a:rPr lang="hr-HR" dirty="0"/>
              <a:t>Evidencija podataka o nastavnicima i predstavnicima ustanova u sustavu MOZVAG	</a:t>
            </a:r>
          </a:p>
          <a:p>
            <a:r>
              <a:rPr lang="hr-HR" dirty="0"/>
              <a:t>Evidencija podataka o aktivnosti ovlaštenih osoba i dnevnički zapisi sustava MOZVAG	</a:t>
            </a:r>
          </a:p>
          <a:p>
            <a:r>
              <a:rPr lang="hr-HR" dirty="0"/>
              <a:t>Evidencija podataka osoba koje sudjeluju u procesima vezanim uz RHKO	</a:t>
            </a:r>
          </a:p>
          <a:p>
            <a:r>
              <a:rPr lang="hr-HR" dirty="0"/>
              <a:t>Evidencija podataka o aktivnosti ovlaštenih osoba i dnevnički zapisi ISRHKO	</a:t>
            </a:r>
          </a:p>
          <a:p>
            <a:r>
              <a:rPr lang="hr-HR" dirty="0"/>
              <a:t>Evidencija podataka o osobama u okviru informacijskog sustava znanosti RH (CRORIS)	</a:t>
            </a:r>
          </a:p>
          <a:p>
            <a:r>
              <a:rPr lang="hr-HR" dirty="0"/>
              <a:t>Evidencija podataka o aktivnosti ovlaštenih osoba i dnevnički zapisi CRORIS-a	</a:t>
            </a:r>
          </a:p>
          <a:p>
            <a:r>
              <a:rPr lang="hr-HR" dirty="0"/>
              <a:t>Evidencija podataka o studentima i ovlaštenim osobama u okviru ISSP-a	</a:t>
            </a:r>
          </a:p>
          <a:p>
            <a:r>
              <a:rPr lang="hr-HR" dirty="0"/>
              <a:t>Evidencija podataka o aktivnosti ovlaštenih osoba i dnevnički zapisi ISSP-a	</a:t>
            </a:r>
          </a:p>
          <a:p>
            <a:r>
              <a:rPr lang="hr-HR" dirty="0"/>
              <a:t>Evidencija podataka o studentima i ovlaštenim osobama u okviru ISAK-a	</a:t>
            </a:r>
          </a:p>
          <a:p>
            <a:r>
              <a:rPr lang="hr-HR" dirty="0"/>
              <a:t>Evidencija podataka o aktivnosti ovlaštenih osoba i dnevnički zapisi ISAK-a	</a:t>
            </a:r>
          </a:p>
          <a:p>
            <a:r>
              <a:rPr lang="hr-HR" dirty="0"/>
              <a:t>Evidencije osobnih podataka u okviru web aplikacija MZO-a	</a:t>
            </a:r>
          </a:p>
          <a:p>
            <a:r>
              <a:rPr lang="hr-HR" dirty="0"/>
              <a:t>Evidencija podataka o korisnicima i ovlaštenim osobama te dnevnički zapisi sustava Dabar	</a:t>
            </a:r>
          </a:p>
          <a:p>
            <a:r>
              <a:rPr lang="hr-HR" dirty="0"/>
              <a:t>Digitalni repozitoriji pravnih osoba u Dabru	</a:t>
            </a:r>
          </a:p>
          <a:p>
            <a:r>
              <a:rPr lang="hr-HR" dirty="0"/>
              <a:t>Evidencija podataka o aktivnosti urednika i korisnika Portala Hrčak	</a:t>
            </a:r>
          </a:p>
          <a:p>
            <a:r>
              <a:rPr lang="hr-HR" dirty="0"/>
              <a:t>Dnevnički zapisi sustava Ara	</a:t>
            </a:r>
          </a:p>
          <a:p>
            <a:r>
              <a:rPr lang="hr-HR" dirty="0"/>
              <a:t>Dnevnički zapisi sustava HAW	</a:t>
            </a:r>
          </a:p>
          <a:p>
            <a:r>
              <a:rPr lang="hr-HR" dirty="0"/>
              <a:t>Središnja evidencija korisničkih upita	</a:t>
            </a:r>
          </a:p>
          <a:p>
            <a:r>
              <a:rPr lang="hr-HR" dirty="0"/>
              <a:t>Evidencija polaznika učioničkih tečajeva	</a:t>
            </a:r>
          </a:p>
          <a:p>
            <a:r>
              <a:rPr lang="hr-HR" dirty="0"/>
              <a:t>Evidencija polaznika online tečajeva </a:t>
            </a:r>
          </a:p>
          <a:p>
            <a:r>
              <a:rPr lang="hr-HR" dirty="0"/>
              <a:t>Evidencija polaznika programa osposobljavanja i usavršavanja (neaktivni od 2014. godine)	</a:t>
            </a:r>
          </a:p>
          <a:p>
            <a:r>
              <a:rPr lang="hr-HR" dirty="0"/>
              <a:t>Evidencija polaznika obrazovnih programa za IT specijaliste	</a:t>
            </a:r>
          </a:p>
          <a:p>
            <a:r>
              <a:rPr lang="hr-HR" dirty="0"/>
              <a:t>Portal za IT specijaliste sistemac.srce.hr	</a:t>
            </a:r>
          </a:p>
          <a:p>
            <a:r>
              <a:rPr lang="hr-HR" dirty="0"/>
              <a:t>Evidencija polaznika programa iz područja statistike	</a:t>
            </a:r>
          </a:p>
          <a:p>
            <a:r>
              <a:rPr lang="hr-HR" dirty="0"/>
              <a:t>Evidencija kandidata koji prijavljuju ispite u ispitnom centru Pearson VUE	</a:t>
            </a:r>
          </a:p>
          <a:p>
            <a:r>
              <a:rPr lang="hr-HR" dirty="0"/>
              <a:t>Sustav za e-učenje Merlin (za ustanove)	</a:t>
            </a:r>
          </a:p>
          <a:p>
            <a:r>
              <a:rPr lang="hr-HR" dirty="0"/>
              <a:t>Sustav za e-učenje Merlin (za pojedinci)	</a:t>
            </a:r>
          </a:p>
          <a:p>
            <a:r>
              <a:rPr lang="hr-HR" dirty="0"/>
              <a:t>Evidencija aktivnosti korisnika i dnevnički zapisi sustava Merlin, </a:t>
            </a:r>
            <a:r>
              <a:rPr lang="hr-HR" dirty="0" err="1"/>
              <a:t>MoD</a:t>
            </a:r>
            <a:r>
              <a:rPr lang="hr-HR" dirty="0"/>
              <a:t> i </a:t>
            </a:r>
            <a:r>
              <a:rPr lang="hr-HR" dirty="0" err="1"/>
              <a:t>MuS</a:t>
            </a:r>
            <a:r>
              <a:rPr lang="hr-HR" dirty="0"/>
              <a:t>	</a:t>
            </a:r>
          </a:p>
          <a:p>
            <a:r>
              <a:rPr lang="hr-HR" dirty="0"/>
              <a:t>Sustav za e-učenje </a:t>
            </a:r>
            <a:r>
              <a:rPr lang="hr-HR" dirty="0" err="1"/>
              <a:t>MoD</a:t>
            </a:r>
            <a:r>
              <a:rPr lang="hr-HR" dirty="0"/>
              <a:t>	</a:t>
            </a:r>
          </a:p>
          <a:p>
            <a:r>
              <a:rPr lang="hr-HR" dirty="0"/>
              <a:t>Sustav za e-učenje </a:t>
            </a:r>
            <a:r>
              <a:rPr lang="hr-HR" dirty="0" err="1"/>
              <a:t>MuS</a:t>
            </a:r>
            <a:r>
              <a:rPr lang="hr-HR" dirty="0"/>
              <a:t>	</a:t>
            </a:r>
          </a:p>
          <a:p>
            <a:r>
              <a:rPr lang="hr-HR" dirty="0"/>
              <a:t>Sustav za </a:t>
            </a:r>
            <a:r>
              <a:rPr lang="hr-HR" dirty="0" err="1"/>
              <a:t>webinare</a:t>
            </a:r>
            <a:r>
              <a:rPr lang="hr-HR" dirty="0"/>
              <a:t>	</a:t>
            </a:r>
          </a:p>
          <a:p>
            <a:r>
              <a:rPr lang="hr-HR" dirty="0"/>
              <a:t>Katalog e-kolegija	</a:t>
            </a:r>
          </a:p>
          <a:p>
            <a:endParaRPr lang="hr-HR" dirty="0"/>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49</a:t>
            </a:fld>
            <a:endParaRPr lang="hr-HR"/>
          </a:p>
        </p:txBody>
      </p:sp>
    </p:spTree>
    <p:extLst>
      <p:ext uri="{BB962C8B-B14F-4D97-AF65-F5344CB8AC3E}">
        <p14:creationId xmlns:p14="http://schemas.microsoft.com/office/powerpoint/2010/main" val="766471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50</a:t>
            </a:fld>
            <a:endParaRPr lang="hr-HR"/>
          </a:p>
        </p:txBody>
      </p:sp>
    </p:spTree>
    <p:extLst>
      <p:ext uri="{BB962C8B-B14F-4D97-AF65-F5344CB8AC3E}">
        <p14:creationId xmlns:p14="http://schemas.microsoft.com/office/powerpoint/2010/main" val="1575224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err="1"/>
              <a:t>Npr</a:t>
            </a:r>
            <a:r>
              <a:rPr lang="hr-HR" dirty="0"/>
              <a:t>:</a:t>
            </a:r>
          </a:p>
          <a:p>
            <a:pPr marL="171450" indent="-171450">
              <a:buFont typeface="Arial" panose="020B0604020202020204" pitchFamily="34" charset="0"/>
              <a:buChar char="•"/>
            </a:pPr>
            <a:r>
              <a:rPr lang="hr-HR" b="1" dirty="0"/>
              <a:t>Evidencije prijavljenih za upisni postupak</a:t>
            </a:r>
          </a:p>
          <a:p>
            <a:pPr marL="171450" indent="-171450">
              <a:buFont typeface="Arial" panose="020B0604020202020204" pitchFamily="34" charset="0"/>
              <a:buChar char="•"/>
            </a:pPr>
            <a:r>
              <a:rPr lang="hr-HR" b="1" dirty="0"/>
              <a:t>Evidencija studenata</a:t>
            </a:r>
          </a:p>
          <a:p>
            <a:pPr marL="171450" indent="-171450">
              <a:buFont typeface="Arial" panose="020B0604020202020204" pitchFamily="34" charset="0"/>
              <a:buChar char="•"/>
            </a:pPr>
            <a:r>
              <a:rPr lang="hr-HR" b="1" dirty="0"/>
              <a:t>Evidencija diploma i svjedodžbi</a:t>
            </a:r>
          </a:p>
          <a:p>
            <a:pPr marL="171450" indent="-171450">
              <a:buFont typeface="Arial" panose="020B0604020202020204" pitchFamily="34" charset="0"/>
              <a:buChar char="•"/>
            </a:pPr>
            <a:r>
              <a:rPr lang="hr-HR" b="1" dirty="0"/>
              <a:t>Evidencija zaposlenika visokih učilišta</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53</a:t>
            </a:fld>
            <a:endParaRPr lang="hr-HR"/>
          </a:p>
        </p:txBody>
      </p:sp>
    </p:spTree>
    <p:extLst>
      <p:ext uri="{BB962C8B-B14F-4D97-AF65-F5344CB8AC3E}">
        <p14:creationId xmlns:p14="http://schemas.microsoft.com/office/powerpoint/2010/main" val="22224904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Neki su od tih modula, poput Studiji i studenti te Ispiti, desktop aplikacije koje korisnici trebaju instalirati na svoja računala, a dio su web-aplikacije, poput </a:t>
            </a:r>
            <a:r>
              <a:rPr lang="hr-HR" dirty="0" err="1"/>
              <a:t>Studomata</a:t>
            </a:r>
            <a:r>
              <a:rPr lang="hr-HR" dirty="0"/>
              <a:t> i Nastavničkog portala, ali i Skladišta podataka.</a:t>
            </a:r>
          </a:p>
          <a:p>
            <a:endParaRPr lang="hr-HR" dirty="0"/>
          </a:p>
          <a:p>
            <a:r>
              <a:rPr lang="hr-HR" dirty="0"/>
              <a:t>Tijekom ispitnih rokova i upisa godina, kada se sustav najviše koristi, na </a:t>
            </a:r>
            <a:r>
              <a:rPr lang="hr-HR" dirty="0" err="1"/>
              <a:t>Studomatu</a:t>
            </a:r>
            <a:r>
              <a:rPr lang="hr-HR" dirty="0"/>
              <a:t> se obavi 40.000 do 60.000 prijava za rad. Tada se na Nastavničkom portalu za rad dnevno prijavi između 3.200 i 4.600 nastavnika, a u desktop aplikacije se tih mjeseci dnevno za rad prijavi oko 2.800 djelatnika visokih učilišta.</a:t>
            </a:r>
          </a:p>
          <a:p>
            <a:endParaRPr lang="hr-HR" dirty="0"/>
          </a:p>
          <a:p>
            <a:r>
              <a:rPr lang="hr-HR" dirty="0"/>
              <a:t>Uz sve navedene korisnike ISVU mora odraditi i sve zahtjeve raznih aplikacija na visokim učilištima koje se na ISVU spajaju programskim putem koristeći ISVU REST API. Više od 110 takvih aplikacija generira oko 1.000.000 zahtjeva koje na dnevnoj bazi odrađuje ISVU REST API.</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54</a:t>
            </a:fld>
            <a:endParaRPr lang="hr-HR"/>
          </a:p>
        </p:txBody>
      </p:sp>
    </p:spTree>
    <p:extLst>
      <p:ext uri="{BB962C8B-B14F-4D97-AF65-F5344CB8AC3E}">
        <p14:creationId xmlns:p14="http://schemas.microsoft.com/office/powerpoint/2010/main" val="3090100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r-HR" dirty="0"/>
              <a:t>Prema OWASP – </a:t>
            </a:r>
            <a:r>
              <a:rPr lang="hr-HR" dirty="0" err="1"/>
              <a:t>The</a:t>
            </a:r>
            <a:r>
              <a:rPr lang="hr-HR" dirty="0"/>
              <a:t> Open Worldwide </a:t>
            </a:r>
            <a:r>
              <a:rPr lang="hr-HR" dirty="0" err="1"/>
              <a:t>Application</a:t>
            </a:r>
            <a:r>
              <a:rPr lang="hr-HR" dirty="0"/>
              <a:t> Security Project je neprofitna zaklada koja promiče dobre sigurnosne prakse u dizajnu softvera</a:t>
            </a:r>
          </a:p>
          <a:p>
            <a:pPr marL="171450" indent="-171450">
              <a:buFont typeface="Arial" panose="020B0604020202020204" pitchFamily="34" charset="0"/>
              <a:buChar char="•"/>
            </a:pPr>
            <a:r>
              <a:rPr lang="hr-HR" dirty="0"/>
              <a:t>Cijela lista je dostupna ovdje: https://www.redscan.com/news/a-guide-to-the-owasp-top-10-web-application-security-risks/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Prema odredbama Zakona o kritičnim infrastrukturama, kao i </a:t>
            </a:r>
            <a:r>
              <a:rPr lang="hr-HR" b="1" dirty="0"/>
              <a:t>Uredbe o </a:t>
            </a:r>
            <a:r>
              <a:rPr lang="pl-PL" b="1" i="0" dirty="0">
                <a:solidFill>
                  <a:srgbClr val="3F7FC3"/>
                </a:solidFill>
                <a:effectLst/>
                <a:latin typeface="Minion Pro"/>
              </a:rPr>
              <a:t>o organizacijskim i tehničkim standardima za povezivanje na državnu informacijsku infrastrukturu </a:t>
            </a:r>
            <a:r>
              <a:rPr lang="pl-PL" b="0" i="0" dirty="0">
                <a:solidFill>
                  <a:srgbClr val="3F7FC3"/>
                </a:solidFill>
                <a:effectLst/>
                <a:latin typeface="Minion Pro"/>
              </a:rPr>
              <a:t>čl. 7. i 10. dvojbeno je mogu li tijela javne vlasti odabrati drugog pružatelja takve usluge neovisno o riziku.</a:t>
            </a:r>
            <a:endParaRPr lang="pl-PL" b="1" i="0" dirty="0">
              <a:solidFill>
                <a:srgbClr val="3F7FC3"/>
              </a:solidFill>
              <a:effectLst/>
              <a:latin typeface="Minion Pro"/>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pl-PL" b="1" i="0" dirty="0">
              <a:solidFill>
                <a:srgbClr val="3F7FC3"/>
              </a:solidFill>
              <a:effectLst/>
              <a:latin typeface="Minion Pro"/>
            </a:endParaRPr>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55</a:t>
            </a:fld>
            <a:endParaRPr lang="en-US"/>
          </a:p>
        </p:txBody>
      </p:sp>
    </p:spTree>
    <p:extLst>
      <p:ext uri="{BB962C8B-B14F-4D97-AF65-F5344CB8AC3E}">
        <p14:creationId xmlns:p14="http://schemas.microsoft.com/office/powerpoint/2010/main" val="3222984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61</a:t>
            </a:fld>
            <a:endParaRPr lang="hr-HR"/>
          </a:p>
        </p:txBody>
      </p:sp>
    </p:spTree>
    <p:extLst>
      <p:ext uri="{BB962C8B-B14F-4D97-AF65-F5344CB8AC3E}">
        <p14:creationId xmlns:p14="http://schemas.microsoft.com/office/powerpoint/2010/main" val="1876024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sz="1800" b="1" i="0" dirty="0">
                <a:solidFill>
                  <a:srgbClr val="000000"/>
                </a:solidFill>
                <a:effectLst/>
                <a:latin typeface="Minion Pro"/>
              </a:rPr>
              <a:t>PRAVILNIK</a:t>
            </a:r>
            <a:r>
              <a:rPr lang="hr-HR" sz="1800" b="1" i="0" dirty="0">
                <a:solidFill>
                  <a:srgbClr val="000000"/>
                </a:solidFill>
                <a:effectLst/>
                <a:latin typeface="Minion Pro"/>
              </a:rPr>
              <a:t> </a:t>
            </a:r>
            <a:r>
              <a:rPr lang="en-GB" sz="1800" b="1" i="0" dirty="0">
                <a:solidFill>
                  <a:srgbClr val="000000"/>
                </a:solidFill>
                <a:effectLst/>
                <a:latin typeface="Minion Pro"/>
              </a:rPr>
              <a:t>O OBRASCIMA ZDRAVSTVENE DOKUMENTACIJE DJECE PREDŠKOLSKE DOBI I EVIDENCIJE U DJEČJEM VRTIĆU</a:t>
            </a:r>
          </a:p>
          <a:p>
            <a:pPr algn="l" fontAlgn="base">
              <a:spcBef>
                <a:spcPts val="430"/>
              </a:spcBef>
              <a:spcAft>
                <a:spcPts val="215"/>
              </a:spcAft>
            </a:pPr>
            <a:r>
              <a:rPr lang="en-GB" sz="1800" b="0" i="0" dirty="0" err="1">
                <a:solidFill>
                  <a:srgbClr val="000000"/>
                </a:solidFill>
                <a:effectLst/>
                <a:latin typeface="Minion Pro"/>
              </a:rPr>
              <a:t>Članak</a:t>
            </a:r>
            <a:r>
              <a:rPr lang="en-GB" sz="1800" b="0" i="0" dirty="0">
                <a:solidFill>
                  <a:srgbClr val="000000"/>
                </a:solidFill>
                <a:effectLst/>
                <a:latin typeface="Minion Pro"/>
              </a:rPr>
              <a:t> 1.</a:t>
            </a:r>
            <a:endParaRPr lang="en-GB" sz="1800" b="0" i="0" dirty="0">
              <a:solidFill>
                <a:srgbClr val="000000"/>
              </a:solidFill>
              <a:effectLst/>
              <a:latin typeface="Times-NewRoman"/>
            </a:endParaRPr>
          </a:p>
          <a:p>
            <a:pPr indent="217170" algn="l" fontAlgn="base">
              <a:spcAft>
                <a:spcPts val="215"/>
              </a:spcAft>
            </a:pPr>
            <a:r>
              <a:rPr lang="en-GB" sz="1800" b="0" i="0" dirty="0" err="1">
                <a:solidFill>
                  <a:srgbClr val="000000"/>
                </a:solidFill>
                <a:effectLst/>
                <a:latin typeface="Minion Pro"/>
              </a:rPr>
              <a:t>Ovim</a:t>
            </a:r>
            <a:r>
              <a:rPr lang="en-GB" sz="1800" b="0" i="0" dirty="0">
                <a:solidFill>
                  <a:srgbClr val="000000"/>
                </a:solidFill>
                <a:effectLst/>
                <a:latin typeface="Minion Pro"/>
              </a:rPr>
              <a:t> </a:t>
            </a:r>
            <a:r>
              <a:rPr lang="en-GB" sz="1800" b="0" i="0" dirty="0" err="1">
                <a:solidFill>
                  <a:srgbClr val="000000"/>
                </a:solidFill>
                <a:effectLst/>
                <a:latin typeface="Minion Pro"/>
              </a:rPr>
              <a:t>Pravilnikom</a:t>
            </a:r>
            <a:r>
              <a:rPr lang="en-GB" sz="1800" b="0" i="0" dirty="0">
                <a:solidFill>
                  <a:srgbClr val="000000"/>
                </a:solidFill>
                <a:effectLst/>
                <a:latin typeface="Minion Pro"/>
              </a:rPr>
              <a:t> </a:t>
            </a:r>
            <a:r>
              <a:rPr lang="en-GB" sz="1800" b="0" i="0" dirty="0" err="1">
                <a:solidFill>
                  <a:srgbClr val="000000"/>
                </a:solidFill>
                <a:effectLst/>
                <a:latin typeface="Minion Pro"/>
              </a:rPr>
              <a:t>propisuju</a:t>
            </a:r>
            <a:r>
              <a:rPr lang="en-GB" sz="1800" b="0" i="0" dirty="0">
                <a:solidFill>
                  <a:srgbClr val="000000"/>
                </a:solidFill>
                <a:effectLst/>
                <a:latin typeface="Minion Pro"/>
              </a:rPr>
              <a:t> se </a:t>
            </a:r>
            <a:r>
              <a:rPr lang="en-GB" sz="1800" b="0" i="0" dirty="0" err="1">
                <a:solidFill>
                  <a:srgbClr val="000000"/>
                </a:solidFill>
                <a:effectLst/>
                <a:latin typeface="Minion Pro"/>
              </a:rPr>
              <a:t>obrasci</a:t>
            </a:r>
            <a:r>
              <a:rPr lang="en-GB" sz="1800" b="0" i="0" dirty="0">
                <a:solidFill>
                  <a:srgbClr val="000000"/>
                </a:solidFill>
                <a:effectLst/>
                <a:latin typeface="Minion Pro"/>
              </a:rPr>
              <a:t>:</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potvrde</a:t>
            </a:r>
            <a:r>
              <a:rPr lang="en-GB" sz="1800" b="0" i="0" dirty="0">
                <a:solidFill>
                  <a:srgbClr val="000000"/>
                </a:solidFill>
                <a:effectLst/>
                <a:latin typeface="Minion Pro"/>
              </a:rPr>
              <a:t> o </a:t>
            </a:r>
            <a:r>
              <a:rPr lang="en-GB" sz="1800" b="0" i="0" dirty="0" err="1">
                <a:solidFill>
                  <a:srgbClr val="000000"/>
                </a:solidFill>
                <a:effectLst/>
                <a:latin typeface="Minion Pro"/>
              </a:rPr>
              <a:t>obavljenom</a:t>
            </a:r>
            <a:r>
              <a:rPr lang="en-GB" sz="1800" b="0" i="0" dirty="0">
                <a:solidFill>
                  <a:srgbClr val="000000"/>
                </a:solidFill>
                <a:effectLst/>
                <a:latin typeface="Minion Pro"/>
              </a:rPr>
              <a:t> </a:t>
            </a:r>
            <a:r>
              <a:rPr lang="en-GB" sz="1800" b="0" i="0" dirty="0" err="1">
                <a:solidFill>
                  <a:srgbClr val="000000"/>
                </a:solidFill>
                <a:effectLst/>
                <a:latin typeface="Minion Pro"/>
              </a:rPr>
              <a:t>sistematskom</a:t>
            </a:r>
            <a:r>
              <a:rPr lang="en-GB" sz="1800" b="0" i="0" dirty="0">
                <a:solidFill>
                  <a:srgbClr val="000000"/>
                </a:solidFill>
                <a:effectLst/>
                <a:latin typeface="Minion Pro"/>
              </a:rPr>
              <a:t> </a:t>
            </a:r>
            <a:r>
              <a:rPr lang="en-GB" sz="1800" b="0" i="0" dirty="0" err="1">
                <a:solidFill>
                  <a:srgbClr val="000000"/>
                </a:solidFill>
                <a:effectLst/>
                <a:latin typeface="Minion Pro"/>
              </a:rPr>
              <a:t>zdravstvenom</a:t>
            </a:r>
            <a:r>
              <a:rPr lang="en-GB" sz="1800" b="0" i="0" dirty="0">
                <a:solidFill>
                  <a:srgbClr val="000000"/>
                </a:solidFill>
                <a:effectLst/>
                <a:latin typeface="Minion Pro"/>
              </a:rPr>
              <a:t> </a:t>
            </a:r>
            <a:r>
              <a:rPr lang="en-GB" sz="1800" b="0" i="0" dirty="0" err="1">
                <a:solidFill>
                  <a:srgbClr val="000000"/>
                </a:solidFill>
                <a:effectLst/>
                <a:latin typeface="Minion Pro"/>
              </a:rPr>
              <a:t>pregledu</a:t>
            </a:r>
            <a:r>
              <a:rPr lang="en-GB" sz="1800" b="0" i="0" dirty="0">
                <a:solidFill>
                  <a:srgbClr val="000000"/>
                </a:solidFill>
                <a:effectLst/>
                <a:latin typeface="Minion Pro"/>
              </a:rPr>
              <a:t> </a:t>
            </a:r>
            <a:r>
              <a:rPr lang="en-GB" sz="1800" b="0" i="0" dirty="0" err="1">
                <a:solidFill>
                  <a:srgbClr val="000000"/>
                </a:solidFill>
                <a:effectLst/>
                <a:latin typeface="Minion Pro"/>
              </a:rPr>
              <a:t>predškolskog</a:t>
            </a:r>
            <a:r>
              <a:rPr lang="en-GB" sz="1800" b="0" i="0" dirty="0">
                <a:solidFill>
                  <a:srgbClr val="000000"/>
                </a:solidFill>
                <a:effectLst/>
                <a:latin typeface="Minion Pro"/>
              </a:rPr>
              <a:t> </a:t>
            </a:r>
            <a:r>
              <a:rPr lang="en-GB" sz="1800" b="0" i="0" dirty="0" err="1">
                <a:solidFill>
                  <a:srgbClr val="000000"/>
                </a:solidFill>
                <a:effectLst/>
                <a:latin typeface="Minion Pro"/>
              </a:rPr>
              <a:t>djeteta</a:t>
            </a:r>
            <a:r>
              <a:rPr lang="en-GB" sz="1800" b="0" i="0" dirty="0">
                <a:solidFill>
                  <a:srgbClr val="000000"/>
                </a:solidFill>
                <a:effectLst/>
                <a:latin typeface="Minion Pro"/>
              </a:rPr>
              <a:t> </a:t>
            </a:r>
            <a:r>
              <a:rPr lang="en-GB" sz="1800" b="0" i="0" dirty="0" err="1">
                <a:solidFill>
                  <a:srgbClr val="000000"/>
                </a:solidFill>
                <a:effectLst/>
                <a:latin typeface="Minion Pro"/>
              </a:rPr>
              <a:t>prije</a:t>
            </a:r>
            <a:r>
              <a:rPr lang="en-GB" sz="1800" b="0" i="0" dirty="0">
                <a:solidFill>
                  <a:srgbClr val="000000"/>
                </a:solidFill>
                <a:effectLst/>
                <a:latin typeface="Minion Pro"/>
              </a:rPr>
              <a:t> </a:t>
            </a:r>
            <a:r>
              <a:rPr lang="en-GB" sz="1800" b="0" i="0" dirty="0" err="1">
                <a:solidFill>
                  <a:srgbClr val="000000"/>
                </a:solidFill>
                <a:effectLst/>
                <a:latin typeface="Minion Pro"/>
              </a:rPr>
              <a:t>upisa</a:t>
            </a:r>
            <a:r>
              <a:rPr lang="en-GB" sz="1800" b="0" i="0" dirty="0">
                <a:solidFill>
                  <a:srgbClr val="000000"/>
                </a:solidFill>
                <a:effectLst/>
                <a:latin typeface="Minion Pro"/>
              </a:rPr>
              <a:t> u </a:t>
            </a:r>
            <a:r>
              <a:rPr lang="en-GB" sz="1800" b="0" i="0" dirty="0" err="1">
                <a:solidFill>
                  <a:srgbClr val="000000"/>
                </a:solidFill>
                <a:effectLst/>
                <a:latin typeface="Minion Pro"/>
              </a:rPr>
              <a:t>dječji</a:t>
            </a:r>
            <a:r>
              <a:rPr lang="en-GB" sz="1800" b="0" i="0" dirty="0">
                <a:solidFill>
                  <a:srgbClr val="000000"/>
                </a:solidFill>
                <a:effectLst/>
                <a:latin typeface="Minion Pro"/>
              </a:rPr>
              <a:t> </a:t>
            </a:r>
            <a:r>
              <a:rPr lang="en-GB" sz="1800" b="0" i="0" dirty="0" err="1">
                <a:solidFill>
                  <a:srgbClr val="000000"/>
                </a:solidFill>
                <a:effectLst/>
                <a:latin typeface="Minion Pro"/>
              </a:rPr>
              <a:t>vrtić</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potvrde</a:t>
            </a:r>
            <a:r>
              <a:rPr lang="en-GB" sz="1800" b="0" i="0" dirty="0">
                <a:solidFill>
                  <a:srgbClr val="000000"/>
                </a:solidFill>
                <a:effectLst/>
                <a:latin typeface="Minion Pro"/>
              </a:rPr>
              <a:t> o </a:t>
            </a:r>
            <a:r>
              <a:rPr lang="en-GB" sz="1800" b="0" i="0" dirty="0" err="1">
                <a:solidFill>
                  <a:srgbClr val="000000"/>
                </a:solidFill>
                <a:effectLst/>
                <a:latin typeface="Minion Pro"/>
              </a:rPr>
              <a:t>obavljenom</a:t>
            </a:r>
            <a:r>
              <a:rPr lang="en-GB" sz="1800" b="0" i="0" dirty="0">
                <a:solidFill>
                  <a:srgbClr val="000000"/>
                </a:solidFill>
                <a:effectLst/>
                <a:latin typeface="Minion Pro"/>
              </a:rPr>
              <a:t> </a:t>
            </a:r>
            <a:r>
              <a:rPr lang="en-GB" sz="1800" b="0" i="0" dirty="0" err="1">
                <a:solidFill>
                  <a:srgbClr val="000000"/>
                </a:solidFill>
                <a:effectLst/>
                <a:latin typeface="Minion Pro"/>
              </a:rPr>
              <a:t>zdravstvenom</a:t>
            </a:r>
            <a:r>
              <a:rPr lang="en-GB" sz="1800" b="0" i="0" dirty="0">
                <a:solidFill>
                  <a:srgbClr val="000000"/>
                </a:solidFill>
                <a:effectLst/>
                <a:latin typeface="Minion Pro"/>
              </a:rPr>
              <a:t> </a:t>
            </a:r>
            <a:r>
              <a:rPr lang="en-GB" sz="1800" b="0" i="0" dirty="0" err="1">
                <a:solidFill>
                  <a:srgbClr val="000000"/>
                </a:solidFill>
                <a:effectLst/>
                <a:latin typeface="Minion Pro"/>
              </a:rPr>
              <a:t>pregledu</a:t>
            </a:r>
            <a:r>
              <a:rPr lang="en-GB" sz="1800" b="0" i="0" dirty="0">
                <a:solidFill>
                  <a:srgbClr val="000000"/>
                </a:solidFill>
                <a:effectLst/>
                <a:latin typeface="Minion Pro"/>
              </a:rPr>
              <a:t> </a:t>
            </a:r>
            <a:r>
              <a:rPr lang="en-GB" sz="1800" b="0" i="0" dirty="0" err="1">
                <a:solidFill>
                  <a:srgbClr val="000000"/>
                </a:solidFill>
                <a:effectLst/>
                <a:latin typeface="Minion Pro"/>
              </a:rPr>
              <a:t>pred­škol­skog</a:t>
            </a:r>
            <a:r>
              <a:rPr lang="en-GB" sz="1800" b="0" i="0" dirty="0">
                <a:solidFill>
                  <a:srgbClr val="000000"/>
                </a:solidFill>
                <a:effectLst/>
                <a:latin typeface="Minion Pro"/>
              </a:rPr>
              <a:t> </a:t>
            </a:r>
            <a:r>
              <a:rPr lang="en-GB" sz="1800" b="0" i="0" dirty="0" err="1">
                <a:solidFill>
                  <a:srgbClr val="000000"/>
                </a:solidFill>
                <a:effectLst/>
                <a:latin typeface="Minion Pro"/>
              </a:rPr>
              <a:t>djeteta</a:t>
            </a:r>
            <a:r>
              <a:rPr lang="en-GB" sz="1800" b="0" i="0" dirty="0">
                <a:solidFill>
                  <a:srgbClr val="000000"/>
                </a:solidFill>
                <a:effectLst/>
                <a:latin typeface="Minion Pro"/>
              </a:rPr>
              <a:t> (</a:t>
            </a:r>
            <a:r>
              <a:rPr lang="en-GB" sz="1800" b="0" i="0" dirty="0" err="1">
                <a:solidFill>
                  <a:srgbClr val="000000"/>
                </a:solidFill>
                <a:effectLst/>
                <a:latin typeface="Minion Pro"/>
              </a:rPr>
              <a:t>izostanak</a:t>
            </a:r>
            <a:r>
              <a:rPr lang="en-GB" sz="1800" b="0" i="0" dirty="0">
                <a:solidFill>
                  <a:srgbClr val="000000"/>
                </a:solidFill>
                <a:effectLst/>
                <a:latin typeface="Minion Pro"/>
              </a:rPr>
              <a:t> </a:t>
            </a:r>
            <a:r>
              <a:rPr lang="en-GB" sz="1800" b="0" i="0" dirty="0" err="1">
                <a:solidFill>
                  <a:srgbClr val="000000"/>
                </a:solidFill>
                <a:effectLst/>
                <a:latin typeface="Minion Pro"/>
              </a:rPr>
              <a:t>zbog</a:t>
            </a:r>
            <a:r>
              <a:rPr lang="en-GB" sz="1800" b="0" i="0" dirty="0">
                <a:solidFill>
                  <a:srgbClr val="000000"/>
                </a:solidFill>
                <a:effectLst/>
                <a:latin typeface="Minion Pro"/>
              </a:rPr>
              <a:t> </a:t>
            </a:r>
            <a:r>
              <a:rPr lang="en-GB" sz="1800" b="0" i="0" dirty="0" err="1">
                <a:solidFill>
                  <a:srgbClr val="000000"/>
                </a:solidFill>
                <a:effectLst/>
                <a:latin typeface="Minion Pro"/>
              </a:rPr>
              <a:t>bolesti</a:t>
            </a:r>
            <a:r>
              <a:rPr lang="en-GB" sz="1800" b="0" i="0" dirty="0">
                <a:solidFill>
                  <a:srgbClr val="000000"/>
                </a:solidFill>
                <a:effectLst/>
                <a:latin typeface="Minion Pro"/>
              </a:rPr>
              <a:t> </a:t>
            </a:r>
            <a:r>
              <a:rPr lang="en-GB" sz="1800" b="0" i="0" dirty="0" err="1">
                <a:solidFill>
                  <a:srgbClr val="000000"/>
                </a:solidFill>
                <a:effectLst/>
                <a:latin typeface="Minion Pro"/>
              </a:rPr>
              <a:t>ili</a:t>
            </a:r>
            <a:r>
              <a:rPr lang="en-GB" sz="1800" b="0" i="0" dirty="0">
                <a:solidFill>
                  <a:srgbClr val="000000"/>
                </a:solidFill>
                <a:effectLst/>
                <a:latin typeface="Minion Pro"/>
              </a:rPr>
              <a:t> </a:t>
            </a:r>
            <a:r>
              <a:rPr lang="en-GB" sz="1800" b="0" i="0" dirty="0" err="1">
                <a:solidFill>
                  <a:srgbClr val="000000"/>
                </a:solidFill>
                <a:effectLst/>
                <a:latin typeface="Minion Pro"/>
              </a:rPr>
              <a:t>nekog</a:t>
            </a:r>
            <a:r>
              <a:rPr lang="en-GB" sz="1800" b="0" i="0" dirty="0">
                <a:solidFill>
                  <a:srgbClr val="000000"/>
                </a:solidFill>
                <a:effectLst/>
                <a:latin typeface="Minion Pro"/>
              </a:rPr>
              <a:t> </a:t>
            </a:r>
            <a:r>
              <a:rPr lang="en-GB" sz="1800" b="0" i="0" dirty="0" err="1">
                <a:solidFill>
                  <a:srgbClr val="000000"/>
                </a:solidFill>
                <a:effectLst/>
                <a:latin typeface="Minion Pro"/>
              </a:rPr>
              <a:t>drugog</a:t>
            </a:r>
            <a:r>
              <a:rPr lang="en-GB" sz="1800" b="0" i="0" dirty="0">
                <a:solidFill>
                  <a:srgbClr val="000000"/>
                </a:solidFill>
                <a:effectLst/>
                <a:latin typeface="Minion Pro"/>
              </a:rPr>
              <a:t> </a:t>
            </a:r>
            <a:r>
              <a:rPr lang="en-GB" sz="1800" b="0" i="0" dirty="0" err="1">
                <a:solidFill>
                  <a:srgbClr val="000000"/>
                </a:solidFill>
                <a:effectLst/>
                <a:latin typeface="Minion Pro"/>
              </a:rPr>
              <a:t>razloga</a:t>
            </a:r>
            <a:r>
              <a:rPr lang="en-GB" sz="1800" b="0" i="0" dirty="0">
                <a:solidFill>
                  <a:srgbClr val="000000"/>
                </a:solidFill>
                <a:effectLst/>
                <a:latin typeface="Minion Pro"/>
              </a:rPr>
              <a:t>)</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zdravstvenog</a:t>
            </a:r>
            <a:r>
              <a:rPr lang="en-GB" sz="1800" b="0" i="0" dirty="0">
                <a:solidFill>
                  <a:srgbClr val="000000"/>
                </a:solidFill>
                <a:effectLst/>
                <a:latin typeface="Minion Pro"/>
              </a:rPr>
              <a:t> </a:t>
            </a:r>
            <a:r>
              <a:rPr lang="en-GB" sz="1800" b="0" i="0" dirty="0" err="1">
                <a:solidFill>
                  <a:srgbClr val="000000"/>
                </a:solidFill>
                <a:effectLst/>
                <a:latin typeface="Minion Pro"/>
              </a:rPr>
              <a:t>kartona</a:t>
            </a:r>
            <a:r>
              <a:rPr lang="en-GB" sz="1800" b="0" i="0" dirty="0">
                <a:solidFill>
                  <a:srgbClr val="000000"/>
                </a:solidFill>
                <a:effectLst/>
                <a:latin typeface="Minion Pro"/>
              </a:rPr>
              <a:t> </a:t>
            </a:r>
            <a:r>
              <a:rPr lang="en-GB" sz="1800" b="0" i="0" dirty="0" err="1">
                <a:solidFill>
                  <a:srgbClr val="000000"/>
                </a:solidFill>
                <a:effectLst/>
                <a:latin typeface="Minion Pro"/>
              </a:rPr>
              <a:t>djeteta</a:t>
            </a:r>
            <a:r>
              <a:rPr lang="en-GB" sz="1800" b="0" i="0" dirty="0">
                <a:solidFill>
                  <a:srgbClr val="000000"/>
                </a:solidFill>
                <a:effectLst/>
                <a:latin typeface="Minion Pro"/>
              </a:rPr>
              <a:t> u </a:t>
            </a:r>
            <a:r>
              <a:rPr lang="en-GB" sz="1800" b="0" i="0" dirty="0" err="1">
                <a:solidFill>
                  <a:srgbClr val="000000"/>
                </a:solidFill>
                <a:effectLst/>
                <a:latin typeface="Minion Pro"/>
              </a:rPr>
              <a:t>dječjem</a:t>
            </a:r>
            <a:r>
              <a:rPr lang="en-GB" sz="1800" b="0" i="0" dirty="0">
                <a:solidFill>
                  <a:srgbClr val="000000"/>
                </a:solidFill>
                <a:effectLst/>
                <a:latin typeface="Minion Pro"/>
              </a:rPr>
              <a:t> </a:t>
            </a:r>
            <a:r>
              <a:rPr lang="en-GB" sz="1800" b="0" i="0" dirty="0" err="1">
                <a:solidFill>
                  <a:srgbClr val="000000"/>
                </a:solidFill>
                <a:effectLst/>
                <a:latin typeface="Minion Pro"/>
              </a:rPr>
              <a:t>vrtiću</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o </a:t>
            </a:r>
            <a:r>
              <a:rPr lang="en-GB" sz="1800" b="0" i="0" dirty="0" err="1">
                <a:solidFill>
                  <a:srgbClr val="000000"/>
                </a:solidFill>
                <a:effectLst/>
                <a:latin typeface="Minion Pro"/>
              </a:rPr>
              <a:t>zdravstvenom</a:t>
            </a:r>
            <a:r>
              <a:rPr lang="en-GB" sz="1800" b="0" i="0" dirty="0">
                <a:solidFill>
                  <a:srgbClr val="000000"/>
                </a:solidFill>
                <a:effectLst/>
                <a:latin typeface="Minion Pro"/>
              </a:rPr>
              <a:t> </a:t>
            </a:r>
            <a:r>
              <a:rPr lang="en-GB" sz="1800" b="0" i="0" dirty="0" err="1">
                <a:solidFill>
                  <a:srgbClr val="000000"/>
                </a:solidFill>
                <a:effectLst/>
                <a:latin typeface="Minion Pro"/>
              </a:rPr>
              <a:t>odgoju</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o </a:t>
            </a:r>
            <a:r>
              <a:rPr lang="en-GB" sz="1800" b="0" i="0" dirty="0" err="1">
                <a:solidFill>
                  <a:srgbClr val="000000"/>
                </a:solidFill>
                <a:effectLst/>
                <a:latin typeface="Minion Pro"/>
              </a:rPr>
              <a:t>higijensko-epidemiološkom</a:t>
            </a:r>
            <a:r>
              <a:rPr lang="en-GB" sz="1800" b="0" i="0" dirty="0">
                <a:solidFill>
                  <a:srgbClr val="000000"/>
                </a:solidFill>
                <a:effectLst/>
                <a:latin typeface="Minion Pro"/>
              </a:rPr>
              <a:t> </a:t>
            </a:r>
            <a:r>
              <a:rPr lang="en-GB" sz="1800" b="0" i="0" dirty="0" err="1">
                <a:solidFill>
                  <a:srgbClr val="000000"/>
                </a:solidFill>
                <a:effectLst/>
                <a:latin typeface="Minion Pro"/>
              </a:rPr>
              <a:t>nadzoru</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o </a:t>
            </a:r>
            <a:r>
              <a:rPr lang="en-GB" sz="1800" b="0" i="0" dirty="0" err="1">
                <a:solidFill>
                  <a:srgbClr val="000000"/>
                </a:solidFill>
                <a:effectLst/>
                <a:latin typeface="Minion Pro"/>
              </a:rPr>
              <a:t>sanitarnom</a:t>
            </a:r>
            <a:r>
              <a:rPr lang="en-GB" sz="1800" b="0" i="0" dirty="0">
                <a:solidFill>
                  <a:srgbClr val="000000"/>
                </a:solidFill>
                <a:effectLst/>
                <a:latin typeface="Minion Pro"/>
              </a:rPr>
              <a:t> </a:t>
            </a:r>
            <a:r>
              <a:rPr lang="en-GB" sz="1800" b="0" i="0" dirty="0" err="1">
                <a:solidFill>
                  <a:srgbClr val="000000"/>
                </a:solidFill>
                <a:effectLst/>
                <a:latin typeface="Minion Pro"/>
              </a:rPr>
              <a:t>nadzoru</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a:t>
            </a:r>
            <a:r>
              <a:rPr lang="en-GB" sz="1800" b="0" i="0" dirty="0" err="1">
                <a:solidFill>
                  <a:srgbClr val="000000"/>
                </a:solidFill>
                <a:effectLst/>
                <a:latin typeface="Minion Pro"/>
              </a:rPr>
              <a:t>epidemioloških</a:t>
            </a:r>
            <a:r>
              <a:rPr lang="en-GB" sz="1800" b="0" i="0" dirty="0">
                <a:solidFill>
                  <a:srgbClr val="000000"/>
                </a:solidFill>
                <a:effectLst/>
                <a:latin typeface="Minion Pro"/>
              </a:rPr>
              <a:t> </a:t>
            </a:r>
            <a:r>
              <a:rPr lang="en-GB" sz="1800" b="0" i="0" dirty="0" err="1">
                <a:solidFill>
                  <a:srgbClr val="000000"/>
                </a:solidFill>
                <a:effectLst/>
                <a:latin typeface="Minion Pro"/>
              </a:rPr>
              <a:t>indikacija</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a:t>
            </a:r>
            <a:r>
              <a:rPr lang="en-GB" sz="1800" b="0" i="0" dirty="0" err="1">
                <a:solidFill>
                  <a:srgbClr val="000000"/>
                </a:solidFill>
                <a:effectLst/>
                <a:latin typeface="Minion Pro"/>
              </a:rPr>
              <a:t>ozljeda</a:t>
            </a:r>
            <a:r>
              <a:rPr lang="en-GB" sz="1800" b="0" i="0" dirty="0">
                <a:solidFill>
                  <a:srgbClr val="000000"/>
                </a:solidFill>
                <a:effectLst/>
                <a:latin typeface="Minion Pro"/>
              </a:rPr>
              <a:t> </a:t>
            </a:r>
            <a:r>
              <a:rPr lang="en-GB" sz="1800" b="0" i="0" dirty="0" err="1">
                <a:solidFill>
                  <a:srgbClr val="000000"/>
                </a:solidFill>
                <a:effectLst/>
                <a:latin typeface="Minion Pro"/>
              </a:rPr>
              <a:t>te</a:t>
            </a:r>
            <a:endParaRPr lang="en-GB" sz="1800" b="0" i="0" dirty="0">
              <a:solidFill>
                <a:srgbClr val="000000"/>
              </a:solidFill>
              <a:effectLst/>
              <a:latin typeface="Times-NewRoman"/>
            </a:endParaRPr>
          </a:p>
          <a:p>
            <a:pPr indent="217170" algn="l" fontAlgn="base">
              <a:spcAft>
                <a:spcPts val="215"/>
              </a:spcAft>
            </a:pPr>
            <a:r>
              <a:rPr lang="en-GB" sz="1800" b="0" i="0" dirty="0">
                <a:solidFill>
                  <a:srgbClr val="000000"/>
                </a:solidFill>
                <a:effectLst/>
                <a:latin typeface="Minion Pro"/>
              </a:rPr>
              <a:t>– </a:t>
            </a:r>
            <a:r>
              <a:rPr lang="en-GB" sz="1800" b="0" i="0" dirty="0" err="1">
                <a:solidFill>
                  <a:srgbClr val="000000"/>
                </a:solidFill>
                <a:effectLst/>
                <a:latin typeface="Minion Pro"/>
              </a:rPr>
              <a:t>evidencije</a:t>
            </a:r>
            <a:r>
              <a:rPr lang="en-GB" sz="1800" b="0" i="0" dirty="0">
                <a:solidFill>
                  <a:srgbClr val="000000"/>
                </a:solidFill>
                <a:effectLst/>
                <a:latin typeface="Minion Pro"/>
              </a:rPr>
              <a:t> </a:t>
            </a:r>
            <a:r>
              <a:rPr lang="en-GB" sz="1800" b="0" i="0" dirty="0" err="1">
                <a:solidFill>
                  <a:srgbClr val="000000"/>
                </a:solidFill>
                <a:effectLst/>
                <a:latin typeface="Minion Pro"/>
              </a:rPr>
              <a:t>antropometrijskih</a:t>
            </a:r>
            <a:r>
              <a:rPr lang="en-GB" sz="1800" b="0" i="0" dirty="0">
                <a:solidFill>
                  <a:srgbClr val="000000"/>
                </a:solidFill>
                <a:effectLst/>
                <a:latin typeface="Minion Pro"/>
              </a:rPr>
              <a:t> </a:t>
            </a:r>
            <a:r>
              <a:rPr lang="en-GB" sz="1800" b="0" i="0" dirty="0" err="1">
                <a:solidFill>
                  <a:srgbClr val="000000"/>
                </a:solidFill>
                <a:effectLst/>
                <a:latin typeface="Minion Pro"/>
              </a:rPr>
              <a:t>mjerenja</a:t>
            </a:r>
            <a:r>
              <a:rPr lang="en-GB" sz="1800" b="0" i="0" dirty="0">
                <a:solidFill>
                  <a:srgbClr val="000000"/>
                </a:solidFill>
                <a:effectLst/>
                <a:latin typeface="Minion Pro"/>
              </a:rPr>
              <a:t>.</a:t>
            </a:r>
            <a:endParaRPr lang="en-GB" sz="1800" b="0" i="0" dirty="0">
              <a:solidFill>
                <a:srgbClr val="000000"/>
              </a:solidFill>
              <a:effectLst/>
              <a:latin typeface="Times-NewRoman"/>
            </a:endParaRP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68</a:t>
            </a:fld>
            <a:endParaRPr lang="en-US"/>
          </a:p>
        </p:txBody>
      </p:sp>
    </p:spTree>
    <p:extLst>
      <p:ext uri="{BB962C8B-B14F-4D97-AF65-F5344CB8AC3E}">
        <p14:creationId xmlns:p14="http://schemas.microsoft.com/office/powerpoint/2010/main" val="915630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69</a:t>
            </a:fld>
            <a:endParaRPr lang="en-US"/>
          </a:p>
        </p:txBody>
      </p:sp>
    </p:spTree>
    <p:extLst>
      <p:ext uri="{BB962C8B-B14F-4D97-AF65-F5344CB8AC3E}">
        <p14:creationId xmlns:p14="http://schemas.microsoft.com/office/powerpoint/2010/main" val="80737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EDPB</a:t>
            </a:r>
          </a:p>
          <a:p>
            <a:endParaRPr lang="hr-HR" dirty="0"/>
          </a:p>
          <a:p>
            <a:r>
              <a:rPr lang="hr-HR" dirty="0"/>
              <a:t>Smjernice o službeniku za zaštitu podataka - https://ec.europa.eu/newsroom/article29/items/612048</a:t>
            </a:r>
          </a:p>
          <a:p>
            <a:r>
              <a:rPr lang="hr-HR" dirty="0"/>
              <a:t>Smjernice o transparentnosti - https://ec.europa.eu/newsroom/article29/items/622227/en</a:t>
            </a:r>
          </a:p>
          <a:p>
            <a:r>
              <a:rPr lang="hr-HR" dirty="0"/>
              <a:t>Smjernice o procjeni učinka na zaštitu podataka - https://ec.europa.eu/newsroom/article29/items/611236/en</a:t>
            </a:r>
          </a:p>
          <a:p>
            <a:r>
              <a:rPr lang="hr-HR" dirty="0"/>
              <a:t>Smjernice o tehničkoj i integriranoj zaštiti podataka - https://edpb.europa.eu/our-work-tools/our-documents/guidelines/guidelines-42019-article-25-data-protection-design-and_en</a:t>
            </a:r>
          </a:p>
          <a:p>
            <a:r>
              <a:rPr lang="hr-HR" dirty="0"/>
              <a:t>Smjernice o odnosu voditelja obrade i izvršitelja - https://edpb.europa.eu/system/files/2021-07/eppb_guidelines_202007_controllerprocessor_final_en.pdf</a:t>
            </a:r>
          </a:p>
          <a:p>
            <a:r>
              <a:rPr lang="hr-HR" dirty="0"/>
              <a:t>Smjernice o privoli - https://edpb.europa.eu/sites/default/files/files/file1/edpb_guidelines_202005_consent_en.pdf</a:t>
            </a:r>
          </a:p>
          <a:p>
            <a:endParaRPr lang="hr-HR" dirty="0"/>
          </a:p>
          <a:p>
            <a:r>
              <a:rPr lang="hr-HR" dirty="0"/>
              <a:t>AZOP</a:t>
            </a:r>
          </a:p>
          <a:p>
            <a:r>
              <a:rPr lang="hr-HR" dirty="0"/>
              <a:t>https://azop.hr/primjena-opce-uredbe-o-zastiti-podataka-u-skolskim-ustanovama/</a:t>
            </a:r>
          </a:p>
          <a:p>
            <a:r>
              <a:rPr lang="hr-HR" dirty="0"/>
              <a:t>https://azop.hr/primjena-opce-uredbe-o-zastiti-podataka-u-predskolskim-ustanovama/</a:t>
            </a:r>
          </a:p>
          <a:p>
            <a:r>
              <a:rPr lang="hr-HR" dirty="0"/>
              <a:t>https://azop.hr/obrada-osobnih-podataka-putem-sustava-videonadzora/</a:t>
            </a:r>
          </a:p>
          <a:p>
            <a:r>
              <a:rPr lang="hr-HR" dirty="0"/>
              <a:t>https://azop.hr/obrada-osobnih-podataka-kolacici/</a:t>
            </a:r>
          </a:p>
          <a:p>
            <a:endParaRPr lang="hr-HR" dirty="0"/>
          </a:p>
          <a:p>
            <a:r>
              <a:rPr lang="hr-HR" dirty="0"/>
              <a:t>DPA</a:t>
            </a:r>
          </a:p>
          <a:p>
            <a:r>
              <a:rPr lang="hr-HR" dirty="0"/>
              <a:t>Vodič </a:t>
            </a:r>
            <a:r>
              <a:rPr lang="hr-HR" dirty="0" err="1"/>
              <a:t>Information</a:t>
            </a:r>
            <a:r>
              <a:rPr lang="hr-HR" dirty="0"/>
              <a:t> </a:t>
            </a:r>
            <a:r>
              <a:rPr lang="hr-HR" dirty="0" err="1"/>
              <a:t>Commissioner's</a:t>
            </a:r>
            <a:r>
              <a:rPr lang="hr-HR" dirty="0"/>
              <a:t> Office o privoli - https://ico.org.uk/for-organisations/uk-gdpr-guidance-and-resources/lawful-basis/consent/</a:t>
            </a:r>
          </a:p>
          <a:p>
            <a:r>
              <a:rPr lang="hr-HR" dirty="0"/>
              <a:t>Vodič ICO o DPIA - https://ico.org.uk/media/for-organisations/guide-to-the-general-data-protection-regulation-gdpr/data-protection-impact-assessments-dpias-1-0.pdf</a:t>
            </a:r>
          </a:p>
          <a:p>
            <a:r>
              <a:rPr lang="hr-HR" dirty="0"/>
              <a:t>Vodič CNIL o DPIA - https://www.cnil.fr/sites/cnil/files/typo/document/CNIL-PIA-1-Methodology.pdf</a:t>
            </a:r>
          </a:p>
          <a:p>
            <a:endParaRPr lang="hr-HR" dirty="0"/>
          </a:p>
          <a:p>
            <a:r>
              <a:rPr lang="hr-HR" dirty="0"/>
              <a:t>EK</a:t>
            </a:r>
          </a:p>
          <a:p>
            <a:r>
              <a:rPr lang="hr-HR" dirty="0"/>
              <a:t>Future </a:t>
            </a:r>
            <a:r>
              <a:rPr lang="hr-HR" dirty="0" err="1"/>
              <a:t>of</a:t>
            </a:r>
            <a:r>
              <a:rPr lang="hr-HR" dirty="0"/>
              <a:t> </a:t>
            </a:r>
            <a:r>
              <a:rPr lang="hr-HR" dirty="0" err="1"/>
              <a:t>Privacy</a:t>
            </a:r>
            <a:r>
              <a:rPr lang="hr-HR" dirty="0"/>
              <a:t> Forum: </a:t>
            </a:r>
            <a:r>
              <a:rPr lang="hr-HR" dirty="0" err="1"/>
              <a:t>Unlocking</a:t>
            </a:r>
            <a:r>
              <a:rPr lang="hr-HR" dirty="0"/>
              <a:t> Data Protection </a:t>
            </a:r>
            <a:r>
              <a:rPr lang="hr-HR" dirty="0" err="1"/>
              <a:t>by</a:t>
            </a:r>
            <a:r>
              <a:rPr lang="hr-HR" dirty="0"/>
              <a:t> Design </a:t>
            </a:r>
            <a:r>
              <a:rPr lang="hr-HR" dirty="0" err="1"/>
              <a:t>and</a:t>
            </a:r>
            <a:r>
              <a:rPr lang="hr-HR" dirty="0"/>
              <a:t> </a:t>
            </a:r>
            <a:r>
              <a:rPr lang="hr-HR" dirty="0" err="1"/>
              <a:t>by</a:t>
            </a:r>
            <a:r>
              <a:rPr lang="hr-HR" dirty="0"/>
              <a:t> </a:t>
            </a:r>
            <a:r>
              <a:rPr lang="hr-HR" dirty="0" err="1"/>
              <a:t>Default</a:t>
            </a:r>
            <a:r>
              <a:rPr lang="hr-HR" dirty="0"/>
              <a:t>: </a:t>
            </a:r>
            <a:r>
              <a:rPr lang="hr-HR" dirty="0" err="1"/>
              <a:t>Lessons</a:t>
            </a:r>
            <a:r>
              <a:rPr lang="hr-HR" dirty="0"/>
              <a:t> </a:t>
            </a:r>
            <a:r>
              <a:rPr lang="hr-HR" dirty="0" err="1"/>
              <a:t>From</a:t>
            </a:r>
            <a:r>
              <a:rPr lang="hr-HR" dirty="0"/>
              <a:t> </a:t>
            </a:r>
            <a:r>
              <a:rPr lang="hr-HR" dirty="0" err="1"/>
              <a:t>Enforcement</a:t>
            </a:r>
            <a:r>
              <a:rPr lang="hr-HR" dirty="0"/>
              <a:t> </a:t>
            </a:r>
            <a:r>
              <a:rPr lang="hr-HR" dirty="0" err="1"/>
              <a:t>of</a:t>
            </a:r>
            <a:r>
              <a:rPr lang="hr-HR" dirty="0"/>
              <a:t> </a:t>
            </a:r>
            <a:r>
              <a:rPr lang="hr-HR" dirty="0" err="1"/>
              <a:t>Article</a:t>
            </a:r>
            <a:r>
              <a:rPr lang="hr-HR" dirty="0"/>
              <a:t> 25 GDPR - https://fpf.org/blog/new-fpf-report-unlocking-data-protection-by-design-and-by-default-lessons-from-the-enforcement-of-article-25-gdpr/</a:t>
            </a:r>
          </a:p>
        </p:txBody>
      </p:sp>
      <p:sp>
        <p:nvSpPr>
          <p:cNvPr id="4" name="Slide Number Placeholder 3"/>
          <p:cNvSpPr>
            <a:spLocks noGrp="1"/>
          </p:cNvSpPr>
          <p:nvPr>
            <p:ph type="sldNum" sz="quarter" idx="5"/>
          </p:nvPr>
        </p:nvSpPr>
        <p:spPr/>
        <p:txBody>
          <a:bodyPr/>
          <a:lstStyle/>
          <a:p>
            <a:fld id="{B5128E75-F0A9-4275-9183-38630757BA03}" type="slidenum">
              <a:rPr lang="en-US" smtClean="0"/>
              <a:pPr/>
              <a:t>4</a:t>
            </a:fld>
            <a:endParaRPr lang="en-US"/>
          </a:p>
        </p:txBody>
      </p:sp>
    </p:spTree>
    <p:extLst>
      <p:ext uri="{BB962C8B-B14F-4D97-AF65-F5344CB8AC3E}">
        <p14:creationId xmlns:p14="http://schemas.microsoft.com/office/powerpoint/2010/main" val="3576938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70</a:t>
            </a:fld>
            <a:endParaRPr lang="en-US"/>
          </a:p>
        </p:txBody>
      </p:sp>
    </p:spTree>
    <p:extLst>
      <p:ext uri="{BB962C8B-B14F-4D97-AF65-F5344CB8AC3E}">
        <p14:creationId xmlns:p14="http://schemas.microsoft.com/office/powerpoint/2010/main" val="30508305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71</a:t>
            </a:fld>
            <a:endParaRPr lang="en-US"/>
          </a:p>
        </p:txBody>
      </p:sp>
    </p:spTree>
    <p:extLst>
      <p:ext uri="{BB962C8B-B14F-4D97-AF65-F5344CB8AC3E}">
        <p14:creationId xmlns:p14="http://schemas.microsoft.com/office/powerpoint/2010/main" val="37048489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72</a:t>
            </a:fld>
            <a:endParaRPr lang="en-US"/>
          </a:p>
        </p:txBody>
      </p:sp>
    </p:spTree>
    <p:extLst>
      <p:ext uri="{BB962C8B-B14F-4D97-AF65-F5344CB8AC3E}">
        <p14:creationId xmlns:p14="http://schemas.microsoft.com/office/powerpoint/2010/main" val="4144302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73</a:t>
            </a:fld>
            <a:endParaRPr lang="en-US"/>
          </a:p>
        </p:txBody>
      </p:sp>
    </p:spTree>
    <p:extLst>
      <p:ext uri="{BB962C8B-B14F-4D97-AF65-F5344CB8AC3E}">
        <p14:creationId xmlns:p14="http://schemas.microsoft.com/office/powerpoint/2010/main" val="42789016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74</a:t>
            </a:fld>
            <a:endParaRPr lang="en-US"/>
          </a:p>
        </p:txBody>
      </p:sp>
    </p:spTree>
    <p:extLst>
      <p:ext uri="{BB962C8B-B14F-4D97-AF65-F5344CB8AC3E}">
        <p14:creationId xmlns:p14="http://schemas.microsoft.com/office/powerpoint/2010/main" val="38567040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75</a:t>
            </a:fld>
            <a:endParaRPr lang="en-US"/>
          </a:p>
        </p:txBody>
      </p:sp>
    </p:spTree>
    <p:extLst>
      <p:ext uri="{BB962C8B-B14F-4D97-AF65-F5344CB8AC3E}">
        <p14:creationId xmlns:p14="http://schemas.microsoft.com/office/powerpoint/2010/main" val="6958986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76</a:t>
            </a:fld>
            <a:endParaRPr lang="en-US"/>
          </a:p>
        </p:txBody>
      </p:sp>
    </p:spTree>
    <p:extLst>
      <p:ext uri="{BB962C8B-B14F-4D97-AF65-F5344CB8AC3E}">
        <p14:creationId xmlns:p14="http://schemas.microsoft.com/office/powerpoint/2010/main" val="3223238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77</a:t>
            </a:fld>
            <a:endParaRPr lang="en-US"/>
          </a:p>
        </p:txBody>
      </p:sp>
    </p:spTree>
    <p:extLst>
      <p:ext uri="{BB962C8B-B14F-4D97-AF65-F5344CB8AC3E}">
        <p14:creationId xmlns:p14="http://schemas.microsoft.com/office/powerpoint/2010/main" val="10136776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78</a:t>
            </a:fld>
            <a:endParaRPr lang="en-US"/>
          </a:p>
        </p:txBody>
      </p:sp>
    </p:spTree>
    <p:extLst>
      <p:ext uri="{BB962C8B-B14F-4D97-AF65-F5344CB8AC3E}">
        <p14:creationId xmlns:p14="http://schemas.microsoft.com/office/powerpoint/2010/main" val="31205714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79</a:t>
            </a:fld>
            <a:endParaRPr lang="en-US"/>
          </a:p>
        </p:txBody>
      </p:sp>
    </p:spTree>
    <p:extLst>
      <p:ext uri="{BB962C8B-B14F-4D97-AF65-F5344CB8AC3E}">
        <p14:creationId xmlns:p14="http://schemas.microsoft.com/office/powerpoint/2010/main" val="193625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00000"/>
              </a:lnSpc>
              <a:spcBef>
                <a:spcPts val="0"/>
              </a:spcBef>
              <a:buFont typeface="+mj-lt"/>
              <a:buAutoNum type="arabicPeriod"/>
            </a:pPr>
            <a:r>
              <a:rPr lang="hr-HR" sz="1200" dirty="0">
                <a:solidFill>
                  <a:schemeClr val="accent6">
                    <a:lumMod val="50000"/>
                  </a:schemeClr>
                </a:solidFill>
              </a:rPr>
              <a:t>Zakon o predškolskom odgoju i obrazovanju </a:t>
            </a:r>
          </a:p>
          <a:p>
            <a:pPr marL="457200" indent="-457200">
              <a:lnSpc>
                <a:spcPct val="100000"/>
              </a:lnSpc>
              <a:spcBef>
                <a:spcPts val="0"/>
              </a:spcBef>
              <a:buFont typeface="+mj-lt"/>
              <a:buAutoNum type="arabicPeriod"/>
            </a:pPr>
            <a:r>
              <a:rPr lang="hr-HR" sz="1200" dirty="0">
                <a:solidFill>
                  <a:schemeClr val="accent6">
                    <a:lumMod val="50000"/>
                  </a:schemeClr>
                </a:solidFill>
              </a:rPr>
              <a:t>Zakon o visokom obrazovanju i znanstvenoj djelatnosti </a:t>
            </a:r>
          </a:p>
          <a:p>
            <a:pPr marL="457200" indent="-457200">
              <a:lnSpc>
                <a:spcPct val="100000"/>
              </a:lnSpc>
              <a:spcBef>
                <a:spcPts val="0"/>
              </a:spcBef>
              <a:buFont typeface="+mj-lt"/>
              <a:buAutoNum type="arabicPeriod"/>
            </a:pPr>
            <a:r>
              <a:rPr lang="hr-HR" sz="1200" dirty="0">
                <a:solidFill>
                  <a:schemeClr val="accent6">
                    <a:lumMod val="50000"/>
                  </a:schemeClr>
                </a:solidFill>
              </a:rPr>
              <a:t>Zakon o odgoju i obrazovanju u osnovnoj i srednjoj školi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hr-HR" sz="1200" dirty="0">
                <a:solidFill>
                  <a:schemeClr val="accent6">
                    <a:lumMod val="50000"/>
                  </a:schemeClr>
                </a:solidFill>
              </a:rPr>
              <a:t>Zakon o knjižnicama i knjižničnoj djelatnosti</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pl-PL" sz="1200" dirty="0"/>
              <a:t>Zakon o obrazovanju odraslih </a:t>
            </a: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5</a:t>
            </a:fld>
            <a:endParaRPr lang="en-US"/>
          </a:p>
        </p:txBody>
      </p:sp>
    </p:spTree>
    <p:extLst>
      <p:ext uri="{BB962C8B-B14F-4D97-AF65-F5344CB8AC3E}">
        <p14:creationId xmlns:p14="http://schemas.microsoft.com/office/powerpoint/2010/main" val="2382799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Nadzorno tijelo je u ovakvoj situaciji dalo sljedeće preporuke.</a:t>
            </a:r>
          </a:p>
          <a:p>
            <a:endParaRPr lang="hr-HR" dirty="0"/>
          </a:p>
          <a:p>
            <a:r>
              <a:rPr lang="hr-HR" dirty="0"/>
              <a:t>Tehničke i organizacijske mjere voditelja koje su dopustile ovakav slučaj su očito nedostatne. </a:t>
            </a:r>
          </a:p>
          <a:p>
            <a:endParaRPr lang="hr-HR" dirty="0"/>
          </a:p>
          <a:p>
            <a:r>
              <a:rPr lang="hr-HR" dirty="0"/>
              <a:t>Iako je važno da osoblje razumije i provodi dobre prakse zaštite podataka, odgovornost je voditelja obrade osigurati da to čine i da ima sredstva — uključujući, gdje je to prikladno, uređaje kao što su rezači papira — za osiguranje odgovarajuće razine zaštite.</a:t>
            </a:r>
          </a:p>
          <a:p>
            <a:endParaRPr lang="hr-HR" dirty="0"/>
          </a:p>
          <a:p>
            <a:r>
              <a:rPr lang="hr-HR" dirty="0"/>
              <a:t>Rad od kuće može promijeniti radno okruženje ili navike ljudi na načine koji mogu predstavljati rizik za osobne podatke. Uredski sadržaji, poput povjerljivog uništavanja, sigurnog ispisa ili čak privatnih prostorija za rasprave — nisu uvijek dostupni ili izvedivi kod kuće. Kako se broj ljudi koji rade na daljinu povećava, voditelji obrade trebaju pregledati i prilagoditi svoje resurse, politike i postupke kako bi osigurali da su prikladni za rizike i okruženje.</a:t>
            </a:r>
          </a:p>
        </p:txBody>
      </p:sp>
      <p:sp>
        <p:nvSpPr>
          <p:cNvPr id="4" name="Slide Number Placeholder 3"/>
          <p:cNvSpPr>
            <a:spLocks noGrp="1"/>
          </p:cNvSpPr>
          <p:nvPr>
            <p:ph type="sldNum" sz="quarter" idx="5"/>
          </p:nvPr>
        </p:nvSpPr>
        <p:spPr/>
        <p:txBody>
          <a:bodyPr/>
          <a:lstStyle/>
          <a:p>
            <a:fld id="{8F8C42C3-A5D7-4DEA-BCF8-D098411B5AF7}" type="slidenum">
              <a:rPr lang="hr-HR" smtClean="0"/>
              <a:t>80</a:t>
            </a:fld>
            <a:endParaRPr lang="hr-HR"/>
          </a:p>
        </p:txBody>
      </p:sp>
    </p:spTree>
    <p:extLst>
      <p:ext uri="{BB962C8B-B14F-4D97-AF65-F5344CB8AC3E}">
        <p14:creationId xmlns:p14="http://schemas.microsoft.com/office/powerpoint/2010/main" val="1791926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Prilikom uvođenja novog sustava za e-učenje (</a:t>
            </a:r>
            <a:r>
              <a:rPr lang="hr-HR" dirty="0" err="1"/>
              <a:t>learning</a:t>
            </a:r>
            <a:r>
              <a:rPr lang="hr-HR" dirty="0"/>
              <a:t> management sustava – LMS) na razini Sveučilišta nije provedena procjena učinka na zaštitu podataka (DPIA). Obzirom na broj polaznika te obujam podataka koji se prikupljaju, kao i na vremensko trajanje obrade, sastavnice sveučilišta:</a:t>
            </a:r>
          </a:p>
          <a:p>
            <a:pPr algn="just">
              <a:lnSpc>
                <a:spcPct val="115000"/>
              </a:lnSpc>
              <a:spcAft>
                <a:spcPts val="1000"/>
              </a:spcAft>
            </a:pPr>
            <a:r>
              <a:rPr lang="hr-HR" sz="1800" kern="100" dirty="0">
                <a:solidFill>
                  <a:srgbClr val="000000"/>
                </a:solidFill>
                <a:effectLst/>
                <a:latin typeface="Arial Narrow" panose="020B0606020202030204" pitchFamily="34" charset="0"/>
                <a:ea typeface="Calibri" panose="020F0502020204030204" pitchFamily="34" charset="0"/>
                <a:cs typeface="Open Sans" panose="020B0606030504020204" pitchFamily="34" charset="0"/>
              </a:rPr>
              <a:t>a) nisu dužne samostalno provesti procjenu učinka (DPIA)</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hr-HR" sz="1800" kern="100" dirty="0">
                <a:solidFill>
                  <a:srgbClr val="000000"/>
                </a:solidFill>
                <a:effectLst/>
                <a:latin typeface="Arial Narrow" panose="020B0606020202030204" pitchFamily="34" charset="0"/>
                <a:ea typeface="Calibri" panose="020F0502020204030204" pitchFamily="34" charset="0"/>
                <a:cs typeface="Open Sans" panose="020B0606030504020204" pitchFamily="34" charset="0"/>
              </a:rPr>
              <a:t>b) mogu, ali nisu obvezne provesti procjenu učinka (DPIA)</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hr-HR" sz="1800" kern="100" dirty="0">
                <a:solidFill>
                  <a:srgbClr val="000000"/>
                </a:solidFill>
                <a:effectLst/>
                <a:latin typeface="Arial Narrow" panose="020B0606020202030204" pitchFamily="34" charset="0"/>
                <a:ea typeface="Calibri" panose="020F0502020204030204" pitchFamily="34" charset="0"/>
                <a:cs typeface="Open Sans" panose="020B0606030504020204" pitchFamily="34" charset="0"/>
              </a:rPr>
              <a:t>c) obvezne su </a:t>
            </a:r>
            <a:r>
              <a:rPr lang="hr-HR" sz="1800" kern="100" dirty="0" err="1">
                <a:solidFill>
                  <a:srgbClr val="000000"/>
                </a:solidFill>
                <a:effectLst/>
                <a:latin typeface="Arial Narrow" panose="020B0606020202030204" pitchFamily="34" charset="0"/>
                <a:ea typeface="Calibri" panose="020F0502020204030204" pitchFamily="34" charset="0"/>
                <a:cs typeface="Open Sans" panose="020B0606030504020204" pitchFamily="34" charset="0"/>
              </a:rPr>
              <a:t>notificirati</a:t>
            </a:r>
            <a:r>
              <a:rPr lang="hr-HR" sz="1800" kern="100" dirty="0">
                <a:solidFill>
                  <a:srgbClr val="000000"/>
                </a:solidFill>
                <a:effectLst/>
                <a:latin typeface="Arial Narrow" panose="020B0606020202030204" pitchFamily="34" charset="0"/>
                <a:ea typeface="Calibri" panose="020F0502020204030204" pitchFamily="34" charset="0"/>
                <a:cs typeface="Open Sans" panose="020B0606030504020204" pitchFamily="34" charset="0"/>
              </a:rPr>
              <a:t> rektora Sveučilišta o obvezi provođenja procjene učinka paralelno s početkom upotrebe sustava</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hr-HR" sz="1800" kern="100" dirty="0">
                <a:solidFill>
                  <a:srgbClr val="000000"/>
                </a:solidFill>
                <a:effectLst/>
                <a:highlight>
                  <a:srgbClr val="00FF00"/>
                </a:highlight>
                <a:latin typeface="Arial Narrow" panose="020B0606020202030204" pitchFamily="34" charset="0"/>
                <a:ea typeface="Calibri" panose="020F0502020204030204" pitchFamily="34" charset="0"/>
                <a:cs typeface="Open Sans" panose="020B0606030504020204" pitchFamily="34" charset="0"/>
              </a:rPr>
              <a:t>d) obvezne su same provesti procjenu učinka prije početka upotrebe novog sustava za e-učenje</a:t>
            </a: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F8C42C3-A5D7-4DEA-BCF8-D098411B5AF7}" type="slidenum">
              <a:rPr lang="hr-HR" smtClean="0"/>
              <a:t>81</a:t>
            </a:fld>
            <a:endParaRPr lang="hr-HR"/>
          </a:p>
        </p:txBody>
      </p:sp>
    </p:spTree>
    <p:extLst>
      <p:ext uri="{BB962C8B-B14F-4D97-AF65-F5344CB8AC3E}">
        <p14:creationId xmlns:p14="http://schemas.microsoft.com/office/powerpoint/2010/main" val="41697147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a) ovakva obrada je nužna u svrhu uspješne organizacije procesa cjeloživotnog obrazovanja i pokrivena je ugovorom kao pravnom osnovom</a:t>
            </a:r>
          </a:p>
          <a:p>
            <a:r>
              <a:rPr lang="hr-HR" dirty="0"/>
              <a:t>b) ovakva obrada je nužna u svrhu uspješne organizacije procesa cjeloživotnog obrazovanja i pokrivena je vitalnim interesima voditelja obrade </a:t>
            </a:r>
          </a:p>
          <a:p>
            <a:r>
              <a:rPr lang="hr-HR" dirty="0"/>
              <a:t>c) ovakva obrada nije pokrivena ugovorom pa bi u svrhu osiguranja zakonite osnove obrade valjalo tražiti obveznu privolu ispitanika </a:t>
            </a:r>
          </a:p>
          <a:p>
            <a:r>
              <a:rPr lang="hr-HR" dirty="0"/>
              <a:t>d) voditelj obrade će vrlo teško dokazati nužnost i zakonitost predložene obrade</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82</a:t>
            </a:fld>
            <a:endParaRPr lang="hr-HR"/>
          </a:p>
        </p:txBody>
      </p:sp>
    </p:spTree>
    <p:extLst>
      <p:ext uri="{BB962C8B-B14F-4D97-AF65-F5344CB8AC3E}">
        <p14:creationId xmlns:p14="http://schemas.microsoft.com/office/powerpoint/2010/main" val="29472054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Za ovakav incident može se zaključiti da:</a:t>
            </a:r>
          </a:p>
          <a:p>
            <a:r>
              <a:rPr lang="hr-HR" dirty="0"/>
              <a:t>a) ne postoji odgovornost voditelja obrade obzirom da se napad </a:t>
            </a:r>
            <a:r>
              <a:rPr lang="hr-HR" dirty="0" err="1"/>
              <a:t>ransomwareom</a:t>
            </a:r>
            <a:r>
              <a:rPr lang="hr-HR" dirty="0"/>
              <a:t> može dogoditi bilo kome</a:t>
            </a:r>
          </a:p>
          <a:p>
            <a:r>
              <a:rPr lang="hr-HR" dirty="0"/>
              <a:t>b) za teške posljedice najviše je odgovoran student prema kojem zaposlenici instituta mogu pokrenuti i postupak za naknadu štete</a:t>
            </a:r>
          </a:p>
          <a:p>
            <a:r>
              <a:rPr lang="hr-HR" dirty="0"/>
              <a:t>c) voditelj obrade ne treba prijaviti ovaj incident nadzornom tijelu obzirom da nije bilo štete za opremu instituta</a:t>
            </a:r>
          </a:p>
          <a:p>
            <a:r>
              <a:rPr lang="hr-HR" dirty="0"/>
              <a:t>d) primjena odgovarajućih tehničkih i organizacijskih mjera, osobito kontrole pristupa internoj mreži Instituta, mogla je spriječiti pokušaj infekcije malicioznim programom ili barem umanjiti učinkovitost napada</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83</a:t>
            </a:fld>
            <a:endParaRPr lang="hr-HR"/>
          </a:p>
        </p:txBody>
      </p:sp>
    </p:spTree>
    <p:extLst>
      <p:ext uri="{BB962C8B-B14F-4D97-AF65-F5344CB8AC3E}">
        <p14:creationId xmlns:p14="http://schemas.microsoft.com/office/powerpoint/2010/main" val="3160968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U </a:t>
            </a:r>
            <a:r>
              <a:rPr lang="en-GB" dirty="0" err="1"/>
              <a:t>skladu</a:t>
            </a:r>
            <a:r>
              <a:rPr lang="en-GB" dirty="0"/>
              <a:t> s </a:t>
            </a:r>
            <a:r>
              <a:rPr lang="en-GB" dirty="0" err="1"/>
              <a:t>člankom</a:t>
            </a:r>
            <a:r>
              <a:rPr lang="en-GB" dirty="0"/>
              <a:t> 25. </a:t>
            </a:r>
            <a:r>
              <a:rPr lang="en-GB" dirty="0" err="1"/>
              <a:t>stavkom</a:t>
            </a:r>
            <a:r>
              <a:rPr lang="en-GB" dirty="0"/>
              <a:t> 1. </a:t>
            </a:r>
            <a:r>
              <a:rPr lang="hr-HR" dirty="0"/>
              <a:t>ustanova</a:t>
            </a:r>
            <a:r>
              <a:rPr lang="en-GB" dirty="0"/>
              <a:t> </a:t>
            </a:r>
            <a:r>
              <a:rPr lang="en-GB" dirty="0" err="1"/>
              <a:t>provodi</a:t>
            </a:r>
            <a:r>
              <a:rPr lang="en-GB" dirty="0"/>
              <a:t> </a:t>
            </a:r>
            <a:r>
              <a:rPr lang="en-GB" dirty="0" err="1"/>
              <a:t>odgovarajuće</a:t>
            </a:r>
            <a:r>
              <a:rPr lang="en-GB" dirty="0"/>
              <a:t> </a:t>
            </a:r>
            <a:r>
              <a:rPr lang="en-GB" dirty="0" err="1"/>
              <a:t>tehničke</a:t>
            </a:r>
            <a:r>
              <a:rPr lang="en-GB" dirty="0"/>
              <a:t> </a:t>
            </a:r>
            <a:r>
              <a:rPr lang="en-GB" dirty="0" err="1"/>
              <a:t>i</a:t>
            </a:r>
            <a:r>
              <a:rPr lang="en-GB" dirty="0"/>
              <a:t> </a:t>
            </a:r>
            <a:r>
              <a:rPr lang="en-GB" dirty="0" err="1"/>
              <a:t>organizacijske</a:t>
            </a:r>
            <a:r>
              <a:rPr lang="en-GB" dirty="0"/>
              <a:t> </a:t>
            </a:r>
            <a:r>
              <a:rPr lang="en-GB" dirty="0" err="1"/>
              <a:t>mjere</a:t>
            </a:r>
            <a:r>
              <a:rPr lang="en-GB" dirty="0"/>
              <a:t> </a:t>
            </a:r>
            <a:r>
              <a:rPr lang="en-GB" dirty="0" err="1"/>
              <a:t>kojima</a:t>
            </a:r>
            <a:r>
              <a:rPr lang="en-GB" dirty="0"/>
              <a:t> se </a:t>
            </a:r>
            <a:r>
              <a:rPr lang="en-GB" dirty="0" err="1"/>
              <a:t>provode</a:t>
            </a:r>
            <a:r>
              <a:rPr lang="en-GB" dirty="0"/>
              <a:t> </a:t>
            </a:r>
            <a:r>
              <a:rPr lang="en-GB" dirty="0" err="1"/>
              <a:t>načela</a:t>
            </a:r>
            <a:r>
              <a:rPr lang="en-GB" dirty="0"/>
              <a:t> </a:t>
            </a:r>
            <a:r>
              <a:rPr lang="en-GB" dirty="0" err="1"/>
              <a:t>zaštite</a:t>
            </a:r>
            <a:r>
              <a:rPr lang="en-GB" dirty="0"/>
              <a:t> </a:t>
            </a:r>
            <a:r>
              <a:rPr lang="en-GB" dirty="0" err="1"/>
              <a:t>podataka</a:t>
            </a:r>
            <a:r>
              <a:rPr lang="en-GB" dirty="0"/>
              <a:t>. </a:t>
            </a:r>
            <a:r>
              <a:rPr lang="en-GB" sz="1200" dirty="0" err="1">
                <a:solidFill>
                  <a:schemeClr val="dk1"/>
                </a:solidFill>
                <a:latin typeface="Calibri"/>
                <a:ea typeface="Calibri"/>
                <a:cs typeface="Calibri"/>
                <a:sym typeface="Calibri"/>
              </a:rPr>
              <a:t>Cilj</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mjera</a:t>
            </a:r>
            <a:r>
              <a:rPr lang="en-GB" sz="1200" dirty="0">
                <a:solidFill>
                  <a:schemeClr val="dk1"/>
                </a:solidFill>
                <a:latin typeface="Calibri"/>
                <a:ea typeface="Calibri"/>
                <a:cs typeface="Calibri"/>
                <a:sym typeface="Calibri"/>
              </a:rPr>
              <a:t> je </a:t>
            </a:r>
            <a:r>
              <a:rPr lang="en-GB" sz="1200" dirty="0" err="1">
                <a:solidFill>
                  <a:schemeClr val="dk1"/>
                </a:solidFill>
                <a:latin typeface="Calibri"/>
                <a:ea typeface="Calibri"/>
                <a:cs typeface="Calibri"/>
                <a:sym typeface="Calibri"/>
              </a:rPr>
              <a:t>smanjenje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rizika</a:t>
            </a:r>
            <a:r>
              <a:rPr lang="en-GB" sz="1200" dirty="0">
                <a:solidFill>
                  <a:schemeClr val="dk1"/>
                </a:solidFill>
                <a:latin typeface="Calibri"/>
                <a:ea typeface="Calibri"/>
                <a:cs typeface="Calibri"/>
                <a:sym typeface="Calibri"/>
              </a:rPr>
              <a:t> za </a:t>
            </a:r>
            <a:r>
              <a:rPr lang="en-GB" sz="1200" dirty="0" err="1">
                <a:solidFill>
                  <a:schemeClr val="dk1"/>
                </a:solidFill>
                <a:latin typeface="Calibri"/>
                <a:ea typeface="Calibri"/>
                <a:cs typeface="Calibri"/>
                <a:sym typeface="Calibri"/>
              </a:rPr>
              <a:t>povrede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privatnosti</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pojedinaca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odnosno</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sprečavanje</a:t>
            </a:r>
            <a:r>
              <a:rPr lang="en-GB" sz="1200" dirty="0">
                <a:solidFill>
                  <a:schemeClr val="dk1"/>
                </a:solidFill>
                <a:latin typeface="Calibri"/>
                <a:ea typeface="Calibri"/>
                <a:cs typeface="Calibri"/>
                <a:sym typeface="Calibri"/>
              </a:rPr>
              <a:t> </a:t>
            </a:r>
            <a:r>
              <a:rPr lang="en-GB" sz="1200" dirty="0" err="1">
                <a:latin typeface="Calibri"/>
                <a:ea typeface="Calibri"/>
                <a:cs typeface="Calibri"/>
                <a:sym typeface="Calibri"/>
              </a:rPr>
              <a:t>događaja</a:t>
            </a:r>
            <a:r>
              <a:rPr lang="en-GB" sz="1200" dirty="0">
                <a:latin typeface="Calibri"/>
                <a:ea typeface="Calibri"/>
                <a:cs typeface="Calibri"/>
                <a:sym typeface="Calibri"/>
              </a:rPr>
              <a:t> koji </a:t>
            </a:r>
            <a:r>
              <a:rPr lang="en-GB" sz="1200" dirty="0" err="1">
                <a:latin typeface="Calibri"/>
                <a:ea typeface="Calibri"/>
                <a:cs typeface="Calibri"/>
                <a:sym typeface="Calibri"/>
              </a:rPr>
              <a:t>mogu</a:t>
            </a:r>
            <a:r>
              <a:rPr lang="en-GB" sz="1200" dirty="0">
                <a:latin typeface="Calibri"/>
                <a:ea typeface="Calibri"/>
                <a:cs typeface="Calibri"/>
                <a:sym typeface="Calibri"/>
              </a:rPr>
              <a:t> </a:t>
            </a:r>
            <a:r>
              <a:rPr lang="en-GB" sz="1200" dirty="0" err="1">
                <a:latin typeface="Calibri"/>
                <a:ea typeface="Calibri"/>
                <a:cs typeface="Calibri"/>
                <a:sym typeface="Calibri"/>
              </a:rPr>
              <a:t>napraviti</a:t>
            </a:r>
            <a:r>
              <a:rPr lang="en-GB" sz="1200" dirty="0">
                <a:latin typeface="Calibri"/>
                <a:ea typeface="Calibri"/>
                <a:cs typeface="Calibri"/>
                <a:sym typeface="Calibri"/>
              </a:rPr>
              <a:t> </a:t>
            </a:r>
            <a:r>
              <a:rPr lang="en-GB" sz="1200" dirty="0" err="1">
                <a:latin typeface="Calibri"/>
                <a:ea typeface="Calibri"/>
                <a:cs typeface="Calibri"/>
                <a:sym typeface="Calibri"/>
              </a:rPr>
              <a:t>fizičku</a:t>
            </a:r>
            <a:r>
              <a:rPr lang="en-GB" sz="1200" dirty="0">
                <a:latin typeface="Calibri"/>
                <a:ea typeface="Calibri"/>
                <a:cs typeface="Calibri"/>
                <a:sym typeface="Calibri"/>
              </a:rPr>
              <a:t>, </a:t>
            </a:r>
            <a:r>
              <a:rPr lang="en-GB" sz="1200" dirty="0" err="1">
                <a:latin typeface="Calibri"/>
                <a:ea typeface="Calibri"/>
                <a:cs typeface="Calibri"/>
                <a:sym typeface="Calibri"/>
              </a:rPr>
              <a:t>materijalnu</a:t>
            </a:r>
            <a:r>
              <a:rPr lang="en-GB" sz="1200" dirty="0">
                <a:latin typeface="Calibri"/>
                <a:ea typeface="Calibri"/>
                <a:cs typeface="Calibri"/>
                <a:sym typeface="Calibri"/>
              </a:rPr>
              <a:t>, </a:t>
            </a:r>
            <a:r>
              <a:rPr lang="en-GB" sz="1200" dirty="0" err="1">
                <a:latin typeface="Calibri"/>
                <a:ea typeface="Calibri"/>
                <a:cs typeface="Calibri"/>
                <a:sym typeface="Calibri"/>
              </a:rPr>
              <a:t>financijsku</a:t>
            </a:r>
            <a:r>
              <a:rPr lang="en-GB" sz="1200" dirty="0">
                <a:latin typeface="Calibri"/>
                <a:ea typeface="Calibri"/>
                <a:cs typeface="Calibri"/>
                <a:sym typeface="Calibri"/>
              </a:rPr>
              <a:t> </a:t>
            </a:r>
            <a:r>
              <a:rPr lang="en-GB" sz="1200" dirty="0" err="1">
                <a:latin typeface="Calibri"/>
                <a:ea typeface="Calibri"/>
                <a:cs typeface="Calibri"/>
                <a:sym typeface="Calibri"/>
              </a:rPr>
              <a:t>ili</a:t>
            </a:r>
            <a:r>
              <a:rPr lang="en-GB" sz="1200" dirty="0">
                <a:latin typeface="Calibri"/>
                <a:ea typeface="Calibri"/>
                <a:cs typeface="Calibri"/>
                <a:sym typeface="Calibri"/>
              </a:rPr>
              <a:t> </a:t>
            </a:r>
            <a:r>
              <a:rPr lang="en-GB" sz="1200" dirty="0" err="1">
                <a:latin typeface="Calibri"/>
                <a:ea typeface="Calibri"/>
                <a:cs typeface="Calibri"/>
                <a:sym typeface="Calibri"/>
              </a:rPr>
              <a:t>društvenu</a:t>
            </a:r>
            <a:r>
              <a:rPr lang="en-GB" sz="1200" dirty="0">
                <a:latin typeface="Calibri"/>
                <a:ea typeface="Calibri"/>
                <a:cs typeface="Calibri"/>
                <a:sym typeface="Calibri"/>
              </a:rPr>
              <a:t> </a:t>
            </a:r>
            <a:r>
              <a:rPr lang="en-GB" sz="1200" dirty="0" err="1">
                <a:latin typeface="Calibri"/>
                <a:ea typeface="Calibri"/>
                <a:cs typeface="Calibri"/>
                <a:sym typeface="Calibri"/>
              </a:rPr>
              <a:t>štetu</a:t>
            </a:r>
            <a:r>
              <a:rPr lang="en-GB" sz="1200" dirty="0">
                <a:latin typeface="Calibri"/>
                <a:ea typeface="Calibri"/>
                <a:cs typeface="Calibri"/>
                <a:sym typeface="Calibri"/>
              </a:rPr>
              <a:t> za </a:t>
            </a:r>
            <a:r>
              <a:rPr lang="en-GB" sz="1200" dirty="0" err="1">
                <a:latin typeface="Calibri"/>
                <a:ea typeface="Calibri"/>
                <a:cs typeface="Calibri"/>
                <a:sym typeface="Calibri"/>
              </a:rPr>
              <a:t>pojedinca</a:t>
            </a:r>
            <a:r>
              <a:rPr lang="en-GB" sz="1200" dirty="0">
                <a:latin typeface="Calibri"/>
                <a:ea typeface="Calibri"/>
                <a:cs typeface="Calibri"/>
                <a:sym typeface="Calibri"/>
              </a:rPr>
              <a:t>.</a:t>
            </a:r>
            <a:endParaRPr dirty="0"/>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Ako</a:t>
            </a:r>
            <a:r>
              <a:rPr lang="en-GB" sz="1200" dirty="0">
                <a:solidFill>
                  <a:schemeClr val="dk1"/>
                </a:solidFill>
                <a:latin typeface="Calibri"/>
                <a:ea typeface="Calibri"/>
                <a:cs typeface="Calibri"/>
                <a:sym typeface="Calibri"/>
              </a:rPr>
              <a:t> se </a:t>
            </a:r>
            <a:r>
              <a:rPr lang="en-GB" sz="1200" dirty="0" err="1">
                <a:solidFill>
                  <a:schemeClr val="dk1"/>
                </a:solidFill>
                <a:latin typeface="Calibri"/>
                <a:ea typeface="Calibri"/>
                <a:cs typeface="Calibri"/>
                <a:sym typeface="Calibri"/>
              </a:rPr>
              <a:t>povreda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dogodi</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dužnost</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knjižnice</a:t>
            </a:r>
            <a:r>
              <a:rPr lang="en-GB" sz="1200" dirty="0">
                <a:solidFill>
                  <a:schemeClr val="dk1"/>
                </a:solidFill>
                <a:latin typeface="Calibri"/>
                <a:ea typeface="Calibri"/>
                <a:cs typeface="Calibri"/>
                <a:sym typeface="Calibri"/>
              </a:rPr>
              <a:t> je </a:t>
            </a:r>
            <a:r>
              <a:rPr lang="en-GB" sz="1200" dirty="0" err="1">
                <a:solidFill>
                  <a:schemeClr val="dk1"/>
                </a:solidFill>
                <a:latin typeface="Calibri"/>
                <a:ea typeface="Calibri"/>
                <a:cs typeface="Calibri"/>
                <a:sym typeface="Calibri"/>
              </a:rPr>
              <a:t>prijaviti</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povredu</a:t>
            </a:r>
            <a:r>
              <a:rPr lang="en-GB" sz="1200" dirty="0">
                <a:solidFill>
                  <a:schemeClr val="dk1"/>
                </a:solidFill>
                <a:latin typeface="Calibri"/>
                <a:ea typeface="Calibri"/>
                <a:cs typeface="Calibri"/>
                <a:sym typeface="Calibri"/>
              </a:rPr>
              <a:t> OP AZOP-u u </a:t>
            </a:r>
            <a:r>
              <a:rPr lang="en-GB" sz="1200" dirty="0" err="1">
                <a:solidFill>
                  <a:schemeClr val="dk1"/>
                </a:solidFill>
                <a:latin typeface="Calibri"/>
                <a:ea typeface="Calibri"/>
                <a:cs typeface="Calibri"/>
                <a:sym typeface="Calibri"/>
              </a:rPr>
              <a:t>roku</a:t>
            </a:r>
            <a:r>
              <a:rPr lang="en-GB" sz="1200" dirty="0">
                <a:solidFill>
                  <a:schemeClr val="dk1"/>
                </a:solidFill>
                <a:latin typeface="Calibri"/>
                <a:ea typeface="Calibri"/>
                <a:cs typeface="Calibri"/>
                <a:sym typeface="Calibri"/>
              </a:rPr>
              <a:t> od 72 </a:t>
            </a:r>
            <a:r>
              <a:rPr lang="en-GB" sz="1200" dirty="0" err="1">
                <a:solidFill>
                  <a:schemeClr val="dk1"/>
                </a:solidFill>
                <a:latin typeface="Calibri"/>
                <a:ea typeface="Calibri"/>
                <a:cs typeface="Calibri"/>
                <a:sym typeface="Calibri"/>
              </a:rPr>
              <a:t>sata</a:t>
            </a:r>
            <a:r>
              <a:rPr lang="en-GB" sz="1200" dirty="0">
                <a:solidFill>
                  <a:schemeClr val="dk1"/>
                </a:solidFill>
                <a:latin typeface="Calibri"/>
                <a:ea typeface="Calibri"/>
                <a:cs typeface="Calibri"/>
                <a:sym typeface="Calibri"/>
              </a:rPr>
              <a:t> od </a:t>
            </a:r>
            <a:r>
              <a:rPr lang="en-GB" sz="1200" dirty="0" err="1">
                <a:solidFill>
                  <a:schemeClr val="dk1"/>
                </a:solidFill>
                <a:latin typeface="Calibri"/>
                <a:ea typeface="Calibri"/>
                <a:cs typeface="Calibri"/>
                <a:sym typeface="Calibri"/>
              </a:rPr>
              <a:t>saznanja</a:t>
            </a:r>
            <a:r>
              <a:rPr lang="en-GB" sz="1200" dirty="0">
                <a:solidFill>
                  <a:schemeClr val="dk1"/>
                </a:solidFill>
                <a:latin typeface="Calibri"/>
                <a:ea typeface="Calibri"/>
                <a:cs typeface="Calibri"/>
                <a:sym typeface="Calibri"/>
              </a:rPr>
              <a:t> o </a:t>
            </a:r>
            <a:r>
              <a:rPr lang="en-GB" sz="1200" dirty="0" err="1">
                <a:solidFill>
                  <a:schemeClr val="dk1"/>
                </a:solidFill>
                <a:latin typeface="Calibri"/>
                <a:ea typeface="Calibri"/>
                <a:cs typeface="Calibri"/>
                <a:sym typeface="Calibri"/>
              </a:rPr>
              <a:t>povredi</a:t>
            </a:r>
            <a:r>
              <a:rPr lang="en-GB"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err="1"/>
              <a:t>Uredba</a:t>
            </a:r>
            <a:r>
              <a:rPr lang="en-GB" dirty="0"/>
              <a:t> ne </a:t>
            </a:r>
            <a:r>
              <a:rPr lang="en-GB" dirty="0" err="1"/>
              <a:t>precizira</a:t>
            </a:r>
            <a:r>
              <a:rPr lang="en-GB" dirty="0"/>
              <a:t> </a:t>
            </a:r>
            <a:r>
              <a:rPr lang="en-GB" dirty="0" err="1"/>
              <a:t>točne</a:t>
            </a:r>
            <a:r>
              <a:rPr lang="en-GB" dirty="0"/>
              <a:t> </a:t>
            </a:r>
            <a:r>
              <a:rPr lang="en-GB" dirty="0" err="1"/>
              <a:t>mjere</a:t>
            </a:r>
            <a:r>
              <a:rPr lang="en-GB" dirty="0"/>
              <a:t> </a:t>
            </a:r>
            <a:r>
              <a:rPr lang="en-GB" dirty="0" err="1"/>
              <a:t>niti</a:t>
            </a:r>
            <a:r>
              <a:rPr lang="en-GB" dirty="0"/>
              <a:t> </a:t>
            </a:r>
            <a:r>
              <a:rPr lang="en-GB" dirty="0" err="1"/>
              <a:t>traži</a:t>
            </a:r>
            <a:r>
              <a:rPr lang="en-GB" dirty="0"/>
              <a:t> </a:t>
            </a:r>
            <a:r>
              <a:rPr lang="en-GB" dirty="0" err="1"/>
              <a:t>primjenu</a:t>
            </a:r>
            <a:r>
              <a:rPr lang="en-GB" dirty="0"/>
              <a:t> </a:t>
            </a:r>
            <a:r>
              <a:rPr lang="en-GB" dirty="0" err="1"/>
              <a:t>konkretnih</a:t>
            </a:r>
            <a:r>
              <a:rPr lang="en-GB" dirty="0"/>
              <a:t> </a:t>
            </a:r>
            <a:r>
              <a:rPr lang="en-GB" dirty="0" err="1"/>
              <a:t>mjera</a:t>
            </a:r>
            <a:r>
              <a:rPr lang="en-GB" dirty="0"/>
              <a:t> </a:t>
            </a:r>
            <a:r>
              <a:rPr lang="en-GB" dirty="0" err="1"/>
              <a:t>zaštite</a:t>
            </a:r>
            <a:r>
              <a:rPr lang="en-GB" dirty="0"/>
              <a:t>, </a:t>
            </a:r>
            <a:r>
              <a:rPr lang="en-GB" dirty="0" err="1"/>
              <a:t>nego</a:t>
            </a:r>
            <a:r>
              <a:rPr lang="en-GB" dirty="0"/>
              <a:t> </a:t>
            </a:r>
            <a:r>
              <a:rPr lang="en-GB" dirty="0" err="1"/>
              <a:t>traži</a:t>
            </a:r>
            <a:r>
              <a:rPr lang="en-GB" dirty="0"/>
              <a:t> </a:t>
            </a:r>
            <a:r>
              <a:rPr lang="en-GB" dirty="0" err="1"/>
              <a:t>poduzimanje</a:t>
            </a:r>
            <a:r>
              <a:rPr lang="en-GB" dirty="0"/>
              <a:t> </a:t>
            </a:r>
            <a:r>
              <a:rPr lang="en-GB" dirty="0" err="1"/>
              <a:t>razumnih</a:t>
            </a:r>
            <a:r>
              <a:rPr lang="en-GB" dirty="0"/>
              <a:t> </a:t>
            </a:r>
            <a:r>
              <a:rPr lang="en-GB" dirty="0" err="1"/>
              <a:t>koraka</a:t>
            </a:r>
            <a:r>
              <a:rPr lang="en-GB" dirty="0"/>
              <a:t> . </a:t>
            </a:r>
            <a:endParaRPr dirty="0"/>
          </a:p>
          <a:p>
            <a:pPr marL="0" lvl="0" indent="0" algn="l" rtl="0">
              <a:spcBef>
                <a:spcPts val="0"/>
              </a:spcBef>
              <a:spcAft>
                <a:spcPts val="0"/>
              </a:spcAft>
              <a:buNone/>
            </a:pPr>
            <a:r>
              <a:rPr lang="en-GB" dirty="0" err="1"/>
              <a:t>Mjere</a:t>
            </a:r>
            <a:r>
              <a:rPr lang="en-GB" dirty="0"/>
              <a:t> se </a:t>
            </a:r>
            <a:r>
              <a:rPr lang="en-GB" dirty="0" err="1"/>
              <a:t>zapravo</a:t>
            </a:r>
            <a:r>
              <a:rPr lang="en-GB" dirty="0"/>
              <a:t> </a:t>
            </a:r>
            <a:r>
              <a:rPr lang="en-GB" dirty="0" err="1"/>
              <a:t>odnose</a:t>
            </a:r>
            <a:r>
              <a:rPr lang="en-GB" dirty="0"/>
              <a:t> </a:t>
            </a:r>
            <a:r>
              <a:rPr lang="en-GB" dirty="0" err="1"/>
              <a:t>na</a:t>
            </a:r>
            <a:r>
              <a:rPr lang="en-GB" dirty="0"/>
              <a:t> </a:t>
            </a:r>
            <a:r>
              <a:rPr lang="en-GB" dirty="0" err="1"/>
              <a:t>poštivanje</a:t>
            </a:r>
            <a:r>
              <a:rPr lang="en-GB" dirty="0"/>
              <a:t> </a:t>
            </a:r>
            <a:r>
              <a:rPr lang="en-GB" dirty="0" err="1"/>
              <a:t>i</a:t>
            </a:r>
            <a:r>
              <a:rPr lang="en-GB" dirty="0"/>
              <a:t> </a:t>
            </a:r>
            <a:r>
              <a:rPr lang="en-GB" dirty="0" err="1"/>
              <a:t>operacionalizaciju</a:t>
            </a:r>
            <a:r>
              <a:rPr lang="en-GB" dirty="0"/>
              <a:t> </a:t>
            </a:r>
            <a:r>
              <a:rPr lang="en-GB" dirty="0" err="1"/>
              <a:t>načela</a:t>
            </a:r>
            <a:r>
              <a:rPr lang="en-GB" dirty="0"/>
              <a:t> </a:t>
            </a:r>
            <a:r>
              <a:rPr lang="en-GB" dirty="0" err="1"/>
              <a:t>obrade</a:t>
            </a:r>
            <a:r>
              <a:rPr lang="en-GB" dirty="0"/>
              <a:t>. </a:t>
            </a:r>
            <a:r>
              <a:rPr lang="en-GB" sz="1200" dirty="0" err="1">
                <a:solidFill>
                  <a:schemeClr val="dk1"/>
                </a:solidFill>
                <a:latin typeface="Calibri"/>
                <a:ea typeface="Calibri"/>
                <a:cs typeface="Calibri"/>
                <a:sym typeface="Calibri"/>
              </a:rPr>
              <a:t>Općenito</a:t>
            </a:r>
            <a:r>
              <a:rPr lang="en-GB" sz="1200" dirty="0">
                <a:solidFill>
                  <a:schemeClr val="dk1"/>
                </a:solidFill>
                <a:latin typeface="Calibri"/>
                <a:ea typeface="Calibri"/>
                <a:cs typeface="Calibri"/>
                <a:sym typeface="Calibri"/>
              </a:rPr>
              <a:t> se </a:t>
            </a:r>
            <a:r>
              <a:rPr lang="en-GB" sz="1200" dirty="0" err="1">
                <a:solidFill>
                  <a:schemeClr val="dk1"/>
                </a:solidFill>
                <a:latin typeface="Calibri"/>
                <a:ea typeface="Calibri"/>
                <a:cs typeface="Calibri"/>
                <a:sym typeface="Calibri"/>
              </a:rPr>
              <a:t>može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reći</a:t>
            </a:r>
            <a:r>
              <a:rPr lang="en-GB" sz="1200" dirty="0">
                <a:solidFill>
                  <a:schemeClr val="dk1"/>
                </a:solidFill>
                <a:latin typeface="Calibri"/>
                <a:ea typeface="Calibri"/>
                <a:cs typeface="Calibri"/>
                <a:sym typeface="Calibri"/>
              </a:rPr>
              <a:t> da </a:t>
            </a:r>
            <a:r>
              <a:rPr lang="en-GB" sz="1200" dirty="0" err="1">
                <a:solidFill>
                  <a:schemeClr val="dk1"/>
                </a:solidFill>
                <a:latin typeface="Calibri"/>
                <a:ea typeface="Calibri"/>
                <a:cs typeface="Calibri"/>
                <a:sym typeface="Calibri"/>
              </a:rPr>
              <a:t>organizacijske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mjere</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obuhvaćaju</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razradu</a:t>
            </a:r>
            <a:r>
              <a:rPr lang="en-GB" sz="1200" dirty="0">
                <a:solidFill>
                  <a:schemeClr val="dk1"/>
                </a:solidFill>
                <a:latin typeface="Calibri"/>
                <a:ea typeface="Calibri"/>
                <a:cs typeface="Calibri"/>
                <a:sym typeface="Calibri"/>
              </a:rPr>
              <a:t> interne </a:t>
            </a:r>
            <a:r>
              <a:rPr lang="en-GB" sz="1200" dirty="0" err="1">
                <a:solidFill>
                  <a:schemeClr val="dk1"/>
                </a:solidFill>
                <a:latin typeface="Calibri"/>
                <a:ea typeface="Calibri"/>
                <a:cs typeface="Calibri"/>
                <a:sym typeface="Calibri"/>
              </a:rPr>
              <a:t>politike</a:t>
            </a:r>
            <a:r>
              <a:rPr lang="en-GB" sz="1200" dirty="0">
                <a:solidFill>
                  <a:schemeClr val="dk1"/>
                </a:solidFill>
                <a:latin typeface="Calibri"/>
                <a:ea typeface="Calibri"/>
                <a:cs typeface="Calibri"/>
                <a:sym typeface="Calibri"/>
              </a:rPr>
              <a:t> za </a:t>
            </a:r>
            <a:r>
              <a:rPr lang="en-GB" sz="1200" dirty="0" err="1">
                <a:solidFill>
                  <a:schemeClr val="dk1"/>
                </a:solidFill>
                <a:latin typeface="Calibri"/>
                <a:ea typeface="Calibri"/>
                <a:cs typeface="Calibri"/>
                <a:sym typeface="Calibri"/>
              </a:rPr>
              <a:t>zaštitu</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podataka</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unutar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ustanove</a:t>
            </a:r>
            <a:r>
              <a:rPr lang="en-GB" sz="1200" dirty="0">
                <a:solidFill>
                  <a:schemeClr val="dk1"/>
                </a:solidFill>
                <a:latin typeface="Calibri"/>
                <a:ea typeface="Calibri"/>
                <a:cs typeface="Calibri"/>
                <a:sym typeface="Calibri"/>
              </a:rPr>
              <a:t>. </a:t>
            </a:r>
            <a:endParaRPr dirty="0"/>
          </a:p>
        </p:txBody>
      </p:sp>
      <p:sp>
        <p:nvSpPr>
          <p:cNvPr id="344" name="Google Shape;34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Tehničke mjere općenito obuhvaćaju sljedeće kategorije mjera: sigurnost sustava, sigurnost podataka, online sigurnost i sigurnost uređaja. Treba osigurati podatke od gubljenja, neovlaštenog pristupa, neovlaštenog prijenosa, krađe osobnih podataka, što će se odnositi i na knjižnični sustav odnosno knjižnični program ali i na računala za korisnike </a:t>
            </a:r>
            <a:r>
              <a:rPr lang="en-GB" sz="1200" b="0" i="0">
                <a:solidFill>
                  <a:schemeClr val="dk1"/>
                </a:solidFill>
                <a:latin typeface="Calibri"/>
                <a:ea typeface="Calibri"/>
                <a:cs typeface="Calibri"/>
                <a:sym typeface="Calibri"/>
              </a:rPr>
              <a:t>čime se </a:t>
            </a:r>
            <a:r>
              <a:rPr lang="en-GB"/>
              <a:t>osigurava da osobni podaci nisu automatski dostupni neograničenom broju pojedinca.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Sigurnost sustava označava mjere koje štite sigurnost mreže i informacijske sustave u kojima se između ostaloga obrađuju osobni podaci. Primjeri su antivirusni softver, vatrozidi i sl.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Osiguravanje sigurnosti podataka pohranjenih u sustavu uključuje autentifikaciju, autorizirani pristup podacima, backup, automatske čuvare zaslona (engl. </a:t>
            </a:r>
            <a:r>
              <a:rPr lang="en-GB" sz="1200" i="1">
                <a:solidFill>
                  <a:schemeClr val="dk1"/>
                </a:solidFill>
                <a:latin typeface="Calibri"/>
                <a:ea typeface="Calibri"/>
                <a:cs typeface="Calibri"/>
                <a:sym typeface="Calibri"/>
              </a:rPr>
              <a:t>screensavers</a:t>
            </a:r>
            <a:r>
              <a:rPr lang="en-GB" sz="1200">
                <a:solidFill>
                  <a:schemeClr val="dk1"/>
                </a:solidFill>
                <a:latin typeface="Calibri"/>
                <a:ea typeface="Calibri"/>
                <a:cs typeface="Calibri"/>
                <a:sym typeface="Calibri"/>
              </a:rPr>
              <a:t>), automatsko zaključavanje uređaja kada se ne koriste itd.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Online sigurnost se odnosi na sigurnost mrežnih stranica i drugih online usluga ili aplikacija. </a:t>
            </a: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rPr>
              <a:t>Prilikom komunikacije između knjižničara i korisnika </a:t>
            </a:r>
            <a:r>
              <a:rPr lang="en-GB" sz="1200">
                <a:solidFill>
                  <a:schemeClr val="dk1"/>
                </a:solidFill>
                <a:latin typeface="Calibri"/>
                <a:ea typeface="Calibri"/>
                <a:cs typeface="Calibri"/>
                <a:sym typeface="Calibri"/>
              </a:rPr>
              <a:t>potrebno je osigurati da se komunikacija odvija isključivo između onih koji imaju legitiman pristup podacima.</a:t>
            </a: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t>Na korisničkim računalima svakako bi valjalo osigurati automatsko brisanje povijesti pregledavanja interneta kako bismo smanjili rizik za korisnike koji koriste računala.</a:t>
            </a:r>
            <a:endParaRPr sz="1200">
              <a:solidFill>
                <a:schemeClr val="dk1"/>
              </a:solidFill>
              <a:latin typeface="Calibri"/>
              <a:ea typeface="Calibri"/>
              <a:cs typeface="Calibri"/>
              <a:sym typeface="Calibri"/>
            </a:endParaRPr>
          </a:p>
        </p:txBody>
      </p:sp>
      <p:sp>
        <p:nvSpPr>
          <p:cNvPr id="351" name="Google Shape;35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err="1"/>
              <a:t>Fizička</a:t>
            </a:r>
            <a:r>
              <a:rPr lang="en-GB" dirty="0"/>
              <a:t> </a:t>
            </a:r>
            <a:r>
              <a:rPr lang="en-GB" dirty="0" err="1"/>
              <a:t>sigurnost</a:t>
            </a:r>
            <a:r>
              <a:rPr lang="en-GB" dirty="0"/>
              <a:t> </a:t>
            </a:r>
            <a:r>
              <a:rPr lang="en-GB" dirty="0" err="1"/>
              <a:t>osobnih</a:t>
            </a:r>
            <a:r>
              <a:rPr lang="en-GB" dirty="0"/>
              <a:t> </a:t>
            </a:r>
            <a:r>
              <a:rPr lang="en-GB" dirty="0" err="1"/>
              <a:t>podataka</a:t>
            </a:r>
            <a:r>
              <a:rPr lang="en-GB" dirty="0"/>
              <a:t> </a:t>
            </a:r>
            <a:r>
              <a:rPr lang="en-GB" dirty="0" err="1"/>
              <a:t>podrazumijeva</a:t>
            </a:r>
            <a:r>
              <a:rPr lang="en-GB" dirty="0"/>
              <a:t> </a:t>
            </a:r>
            <a:r>
              <a:rPr lang="en-GB" dirty="0" err="1"/>
              <a:t>osiguravanje</a:t>
            </a:r>
            <a:r>
              <a:rPr lang="en-GB" dirty="0"/>
              <a:t> </a:t>
            </a:r>
            <a:r>
              <a:rPr lang="en-GB" dirty="0" err="1"/>
              <a:t>podataka</a:t>
            </a:r>
            <a:r>
              <a:rPr lang="en-GB" dirty="0"/>
              <a:t> </a:t>
            </a:r>
            <a:r>
              <a:rPr lang="en-GB" dirty="0" err="1"/>
              <a:t>koje</a:t>
            </a:r>
            <a:r>
              <a:rPr lang="en-GB" dirty="0"/>
              <a:t> </a:t>
            </a:r>
            <a:r>
              <a:rPr lang="hr-HR" dirty="0"/>
              <a:t>se prikazuje prilikom kontakta s ispitanicima (u uredu, predavaonici, na korisničkom kontakt mjestu ili pultu)</a:t>
            </a:r>
            <a:r>
              <a:rPr lang="en-GB" dirty="0"/>
              <a:t> </a:t>
            </a:r>
            <a:r>
              <a:rPr lang="en-GB" dirty="0" err="1"/>
              <a:t>ali</a:t>
            </a:r>
            <a:r>
              <a:rPr lang="en-GB" dirty="0"/>
              <a:t> </a:t>
            </a:r>
            <a:r>
              <a:rPr lang="en-GB" dirty="0" err="1"/>
              <a:t>isto</a:t>
            </a:r>
            <a:r>
              <a:rPr lang="en-GB" dirty="0"/>
              <a:t> </a:t>
            </a:r>
            <a:r>
              <a:rPr lang="en-GB" dirty="0" err="1"/>
              <a:t>tako</a:t>
            </a:r>
            <a:r>
              <a:rPr lang="en-GB" dirty="0"/>
              <a:t> </a:t>
            </a:r>
            <a:r>
              <a:rPr lang="en-GB" dirty="0" err="1"/>
              <a:t>i</a:t>
            </a:r>
            <a:r>
              <a:rPr lang="en-GB" dirty="0"/>
              <a:t> </a:t>
            </a:r>
            <a:r>
              <a:rPr lang="en-GB" dirty="0" err="1"/>
              <a:t>zaštita</a:t>
            </a:r>
            <a:r>
              <a:rPr lang="en-GB" dirty="0"/>
              <a:t> </a:t>
            </a:r>
            <a:r>
              <a:rPr lang="en-GB" dirty="0" err="1"/>
              <a:t>podataka</a:t>
            </a:r>
            <a:r>
              <a:rPr lang="en-GB" dirty="0"/>
              <a:t> </a:t>
            </a:r>
            <a:r>
              <a:rPr lang="en-GB" dirty="0" err="1"/>
              <a:t>koje</a:t>
            </a:r>
            <a:r>
              <a:rPr lang="en-GB" dirty="0"/>
              <a:t> </a:t>
            </a:r>
            <a:r>
              <a:rPr lang="en-GB" dirty="0" err="1"/>
              <a:t>gledaju</a:t>
            </a:r>
            <a:r>
              <a:rPr lang="en-GB" dirty="0"/>
              <a:t> </a:t>
            </a:r>
            <a:r>
              <a:rPr lang="en-GB" dirty="0" err="1"/>
              <a:t>korisnici</a:t>
            </a:r>
            <a:r>
              <a:rPr lang="en-GB" dirty="0"/>
              <a:t> </a:t>
            </a:r>
            <a:r>
              <a:rPr lang="en-GB" dirty="0" err="1"/>
              <a:t>na</a:t>
            </a:r>
            <a:r>
              <a:rPr lang="en-GB" dirty="0"/>
              <a:t> </a:t>
            </a:r>
            <a:r>
              <a:rPr lang="en-GB" dirty="0" err="1"/>
              <a:t>svojim</a:t>
            </a:r>
            <a:r>
              <a:rPr lang="en-GB" dirty="0"/>
              <a:t> </a:t>
            </a:r>
            <a:r>
              <a:rPr lang="en-GB" dirty="0" err="1"/>
              <a:t>računalima</a:t>
            </a:r>
            <a:r>
              <a:rPr lang="en-GB" dirty="0"/>
              <a:t>, </a:t>
            </a:r>
            <a:r>
              <a:rPr lang="en-GB" dirty="0" err="1"/>
              <a:t>kako</a:t>
            </a:r>
            <a:r>
              <a:rPr lang="en-GB" dirty="0"/>
              <a:t> bi se </a:t>
            </a:r>
            <a:r>
              <a:rPr lang="en-GB" dirty="0" err="1"/>
              <a:t>zaštitili</a:t>
            </a:r>
            <a:r>
              <a:rPr lang="en-GB" dirty="0"/>
              <a:t> od </a:t>
            </a:r>
            <a:r>
              <a:rPr lang="en-GB" dirty="0" err="1"/>
              <a:t>krađe</a:t>
            </a:r>
            <a:r>
              <a:rPr lang="en-GB" dirty="0"/>
              <a:t> </a:t>
            </a:r>
            <a:r>
              <a:rPr lang="en-GB" dirty="0" err="1"/>
              <a:t>podataka</a:t>
            </a:r>
            <a:r>
              <a:rPr lang="en-GB" dirty="0"/>
              <a:t>. </a:t>
            </a:r>
            <a:r>
              <a:rPr lang="en-GB" dirty="0" err="1"/>
              <a:t>Korisnici</a:t>
            </a:r>
            <a:r>
              <a:rPr lang="en-GB" dirty="0"/>
              <a:t> </a:t>
            </a:r>
            <a:r>
              <a:rPr lang="en-GB" dirty="0" err="1"/>
              <a:t>mogu</a:t>
            </a:r>
            <a:r>
              <a:rPr lang="en-GB" dirty="0"/>
              <a:t> </a:t>
            </a:r>
            <a:r>
              <a:rPr lang="en-GB" dirty="0" err="1"/>
              <a:t>koristiti</a:t>
            </a:r>
            <a:r>
              <a:rPr lang="en-GB" dirty="0"/>
              <a:t> </a:t>
            </a:r>
            <a:r>
              <a:rPr lang="en-GB" dirty="0" err="1"/>
              <a:t>računala</a:t>
            </a:r>
            <a:r>
              <a:rPr lang="en-GB" dirty="0"/>
              <a:t> u </a:t>
            </a:r>
            <a:r>
              <a:rPr lang="en-GB" dirty="0" err="1"/>
              <a:t>prostoru</a:t>
            </a:r>
            <a:r>
              <a:rPr lang="en-GB" dirty="0"/>
              <a:t> </a:t>
            </a:r>
            <a:r>
              <a:rPr lang="hr-HR" dirty="0"/>
              <a:t>ustanove</a:t>
            </a:r>
            <a:r>
              <a:rPr lang="en-GB" dirty="0"/>
              <a:t> za </a:t>
            </a:r>
            <a:r>
              <a:rPr lang="en-GB" dirty="0" err="1"/>
              <a:t>različite</a:t>
            </a:r>
            <a:r>
              <a:rPr lang="en-GB" dirty="0"/>
              <a:t> </a:t>
            </a:r>
            <a:r>
              <a:rPr lang="en-GB" dirty="0" err="1"/>
              <a:t>svrhe</a:t>
            </a:r>
            <a:r>
              <a:rPr lang="en-GB" dirty="0"/>
              <a:t> </a:t>
            </a:r>
            <a:r>
              <a:rPr lang="en-GB" dirty="0" err="1"/>
              <a:t>koje</a:t>
            </a:r>
            <a:r>
              <a:rPr lang="en-GB" dirty="0"/>
              <a:t> </a:t>
            </a:r>
            <a:r>
              <a:rPr lang="en-GB" dirty="0" err="1"/>
              <a:t>mogu</a:t>
            </a:r>
            <a:r>
              <a:rPr lang="en-GB" dirty="0"/>
              <a:t> </a:t>
            </a:r>
            <a:r>
              <a:rPr lang="en-GB" dirty="0" err="1"/>
              <a:t>uključivati</a:t>
            </a:r>
            <a:r>
              <a:rPr lang="en-GB" dirty="0"/>
              <a:t> </a:t>
            </a:r>
            <a:r>
              <a:rPr lang="en-GB" dirty="0" err="1"/>
              <a:t>upisivanje</a:t>
            </a:r>
            <a:r>
              <a:rPr lang="en-GB" dirty="0"/>
              <a:t> </a:t>
            </a:r>
            <a:r>
              <a:rPr lang="en-GB" dirty="0" err="1"/>
              <a:t>osobnih</a:t>
            </a:r>
            <a:r>
              <a:rPr lang="en-GB" dirty="0"/>
              <a:t> </a:t>
            </a:r>
            <a:r>
              <a:rPr lang="en-GB" dirty="0" err="1"/>
              <a:t>podataka</a:t>
            </a:r>
            <a:r>
              <a:rPr lang="en-GB" dirty="0"/>
              <a:t>. </a:t>
            </a:r>
            <a:r>
              <a:rPr lang="en-GB" dirty="0" err="1"/>
              <a:t>Korisnici</a:t>
            </a:r>
            <a:r>
              <a:rPr lang="en-GB" dirty="0"/>
              <a:t> </a:t>
            </a:r>
            <a:r>
              <a:rPr lang="en-GB" dirty="0" err="1"/>
              <a:t>imaju</a:t>
            </a:r>
            <a:r>
              <a:rPr lang="en-GB" dirty="0"/>
              <a:t> </a:t>
            </a:r>
            <a:r>
              <a:rPr lang="en-GB" dirty="0" err="1"/>
              <a:t>različite</a:t>
            </a:r>
            <a:r>
              <a:rPr lang="en-GB" dirty="0"/>
              <a:t> </a:t>
            </a:r>
            <a:r>
              <a:rPr lang="en-GB" dirty="0" err="1"/>
              <a:t>razine</a:t>
            </a:r>
            <a:r>
              <a:rPr lang="en-GB" dirty="0"/>
              <a:t> </a:t>
            </a:r>
            <a:r>
              <a:rPr lang="en-GB" dirty="0" err="1"/>
              <a:t>računalne</a:t>
            </a:r>
            <a:r>
              <a:rPr lang="en-GB" dirty="0"/>
              <a:t> </a:t>
            </a:r>
            <a:r>
              <a:rPr lang="en-GB" dirty="0" err="1"/>
              <a:t>pismenosti</a:t>
            </a:r>
            <a:r>
              <a:rPr lang="en-GB" dirty="0"/>
              <a:t>. </a:t>
            </a:r>
            <a:r>
              <a:rPr lang="en-GB" dirty="0" err="1"/>
              <a:t>Često</a:t>
            </a:r>
            <a:r>
              <a:rPr lang="en-GB" dirty="0"/>
              <a:t>, </a:t>
            </a:r>
            <a:r>
              <a:rPr lang="en-GB" dirty="0" err="1"/>
              <a:t>prije</a:t>
            </a:r>
            <a:r>
              <a:rPr lang="en-GB" dirty="0"/>
              <a:t> </a:t>
            </a:r>
            <a:r>
              <a:rPr lang="en-GB" dirty="0" err="1"/>
              <a:t>napuštanja</a:t>
            </a:r>
            <a:r>
              <a:rPr lang="en-GB" dirty="0"/>
              <a:t> </a:t>
            </a:r>
            <a:r>
              <a:rPr lang="en-GB" dirty="0" err="1"/>
              <a:t>računala</a:t>
            </a:r>
            <a:r>
              <a:rPr lang="en-GB" dirty="0"/>
              <a:t>, </a:t>
            </a:r>
            <a:r>
              <a:rPr lang="en-GB" dirty="0" err="1"/>
              <a:t>neće</a:t>
            </a:r>
            <a:r>
              <a:rPr lang="en-GB" dirty="0"/>
              <a:t> </a:t>
            </a:r>
            <a:r>
              <a:rPr lang="en-GB" dirty="0" err="1"/>
              <a:t>ukloniti</a:t>
            </a:r>
            <a:r>
              <a:rPr lang="en-GB" dirty="0"/>
              <a:t> </a:t>
            </a:r>
            <a:r>
              <a:rPr lang="en-GB" dirty="0" err="1"/>
              <a:t>svoje</a:t>
            </a:r>
            <a:r>
              <a:rPr lang="en-GB" dirty="0"/>
              <a:t> </a:t>
            </a:r>
            <a:r>
              <a:rPr lang="en-GB" dirty="0" err="1"/>
              <a:t>digitalne</a:t>
            </a:r>
            <a:r>
              <a:rPr lang="en-GB" dirty="0"/>
              <a:t> </a:t>
            </a:r>
            <a:r>
              <a:rPr lang="en-GB" dirty="0" err="1"/>
              <a:t>otiske</a:t>
            </a:r>
            <a:r>
              <a:rPr lang="en-GB" dirty="0"/>
              <a:t>, a </a:t>
            </a:r>
            <a:r>
              <a:rPr lang="en-GB" dirty="0" err="1"/>
              <a:t>njihove</a:t>
            </a:r>
            <a:r>
              <a:rPr lang="en-GB" dirty="0"/>
              <a:t> </a:t>
            </a:r>
            <a:r>
              <a:rPr lang="en-GB" dirty="0" err="1"/>
              <a:t>otvorene</a:t>
            </a:r>
            <a:r>
              <a:rPr lang="en-GB" dirty="0"/>
              <a:t> </a:t>
            </a:r>
            <a:r>
              <a:rPr lang="en-GB" dirty="0" err="1"/>
              <a:t>aplikacije</a:t>
            </a:r>
            <a:r>
              <a:rPr lang="en-GB" dirty="0"/>
              <a:t> s </a:t>
            </a:r>
            <a:r>
              <a:rPr lang="en-GB" dirty="0" err="1"/>
              <a:t>osobnim</a:t>
            </a:r>
            <a:r>
              <a:rPr lang="en-GB" dirty="0"/>
              <a:t> </a:t>
            </a:r>
            <a:r>
              <a:rPr lang="en-GB" dirty="0" err="1"/>
              <a:t>podacima</a:t>
            </a:r>
            <a:r>
              <a:rPr lang="en-GB" dirty="0"/>
              <a:t> </a:t>
            </a:r>
            <a:r>
              <a:rPr lang="en-GB" dirty="0" err="1"/>
              <a:t>mogu</a:t>
            </a:r>
            <a:r>
              <a:rPr lang="en-GB" dirty="0"/>
              <a:t> </a:t>
            </a:r>
            <a:r>
              <a:rPr lang="en-GB" dirty="0" err="1"/>
              <a:t>nepažnjom</a:t>
            </a:r>
            <a:r>
              <a:rPr lang="en-GB" dirty="0"/>
              <a:t> </a:t>
            </a:r>
            <a:r>
              <a:rPr lang="en-GB" dirty="0" err="1"/>
              <a:t>ili</a:t>
            </a:r>
            <a:r>
              <a:rPr lang="en-GB" dirty="0"/>
              <a:t> </a:t>
            </a:r>
            <a:r>
              <a:rPr lang="en-GB" dirty="0" err="1"/>
              <a:t>neznanjem</a:t>
            </a:r>
            <a:r>
              <a:rPr lang="en-GB" dirty="0"/>
              <a:t> </a:t>
            </a:r>
            <a:r>
              <a:rPr lang="en-GB" dirty="0" err="1"/>
              <a:t>ostati</a:t>
            </a:r>
            <a:r>
              <a:rPr lang="en-GB" dirty="0"/>
              <a:t> </a:t>
            </a:r>
            <a:r>
              <a:rPr lang="en-GB" dirty="0" err="1"/>
              <a:t>dostupni</a:t>
            </a:r>
            <a:r>
              <a:rPr lang="en-GB" dirty="0"/>
              <a:t> </a:t>
            </a:r>
            <a:r>
              <a:rPr lang="en-GB" dirty="0" err="1"/>
              <a:t>drugim</a:t>
            </a:r>
            <a:r>
              <a:rPr lang="en-GB" dirty="0"/>
              <a:t> </a:t>
            </a:r>
            <a:r>
              <a:rPr lang="en-GB" dirty="0" err="1"/>
              <a:t>korisnicima</a:t>
            </a:r>
            <a:r>
              <a:rPr lang="en-GB" dirty="0"/>
              <a:t>. </a:t>
            </a:r>
            <a:r>
              <a:rPr lang="en-GB" dirty="0" err="1"/>
              <a:t>Više</a:t>
            </a:r>
            <a:r>
              <a:rPr lang="en-GB" dirty="0"/>
              <a:t> je </a:t>
            </a:r>
            <a:r>
              <a:rPr lang="en-GB" dirty="0" err="1"/>
              <a:t>načina</a:t>
            </a:r>
            <a:r>
              <a:rPr lang="en-GB" dirty="0"/>
              <a:t> </a:t>
            </a:r>
            <a:r>
              <a:rPr lang="en-GB" dirty="0" err="1"/>
              <a:t>zaštite</a:t>
            </a:r>
            <a:r>
              <a:rPr lang="en-GB" dirty="0"/>
              <a:t> </a:t>
            </a:r>
            <a:r>
              <a:rPr lang="en-GB" dirty="0" err="1"/>
              <a:t>korisničkih</a:t>
            </a:r>
            <a:r>
              <a:rPr lang="en-GB" dirty="0"/>
              <a:t> </a:t>
            </a:r>
            <a:r>
              <a:rPr lang="en-GB" dirty="0" err="1"/>
              <a:t>računala</a:t>
            </a:r>
            <a:r>
              <a:rPr lang="en-GB" dirty="0"/>
              <a:t>.</a:t>
            </a:r>
            <a:endParaRPr dirty="0"/>
          </a:p>
          <a:p>
            <a:pPr marL="0" lvl="0" indent="0" algn="l" rtl="0">
              <a:spcBef>
                <a:spcPts val="0"/>
              </a:spcBef>
              <a:spcAft>
                <a:spcPts val="0"/>
              </a:spcAft>
              <a:buNone/>
            </a:pPr>
            <a:r>
              <a:rPr lang="en-GB" dirty="0" err="1"/>
              <a:t>Moguća</a:t>
            </a:r>
            <a:r>
              <a:rPr lang="en-GB" dirty="0"/>
              <a:t> </a:t>
            </a:r>
            <a:r>
              <a:rPr lang="en-GB" dirty="0" err="1"/>
              <a:t>rješenja</a:t>
            </a:r>
            <a:r>
              <a:rPr lang="en-GB" dirty="0"/>
              <a:t> </a:t>
            </a:r>
            <a:r>
              <a:rPr lang="en-GB" dirty="0" err="1"/>
              <a:t>su</a:t>
            </a:r>
            <a:r>
              <a:rPr lang="en-GB" dirty="0"/>
              <a:t> </a:t>
            </a:r>
            <a:r>
              <a:rPr lang="en-GB" dirty="0" err="1"/>
              <a:t>korištenje</a:t>
            </a:r>
            <a:r>
              <a:rPr lang="en-GB" dirty="0"/>
              <a:t> </a:t>
            </a:r>
            <a:r>
              <a:rPr lang="en-GB" dirty="0" err="1"/>
              <a:t>raznih</a:t>
            </a:r>
            <a:r>
              <a:rPr lang="en-GB" dirty="0"/>
              <a:t> </a:t>
            </a:r>
            <a:r>
              <a:rPr lang="en-GB" dirty="0" err="1"/>
              <a:t>aplikacija</a:t>
            </a:r>
            <a:r>
              <a:rPr lang="en-GB" dirty="0"/>
              <a:t> </a:t>
            </a:r>
            <a:r>
              <a:rPr lang="en-GB" dirty="0" err="1"/>
              <a:t>ili</a:t>
            </a:r>
            <a:r>
              <a:rPr lang="en-GB" dirty="0"/>
              <a:t> </a:t>
            </a:r>
            <a:r>
              <a:rPr lang="en-GB" dirty="0" err="1"/>
              <a:t>postavke</a:t>
            </a:r>
            <a:r>
              <a:rPr lang="en-GB" dirty="0"/>
              <a:t> </a:t>
            </a:r>
            <a:r>
              <a:rPr lang="en-GB" dirty="0" err="1"/>
              <a:t>na</a:t>
            </a:r>
            <a:r>
              <a:rPr lang="en-GB" dirty="0"/>
              <a:t> </a:t>
            </a:r>
            <a:r>
              <a:rPr lang="en-GB" dirty="0" err="1"/>
              <a:t>računalu</a:t>
            </a:r>
            <a:r>
              <a:rPr lang="en-GB" dirty="0"/>
              <a:t> za </a:t>
            </a:r>
            <a:r>
              <a:rPr lang="en-GB" dirty="0" err="1"/>
              <a:t>automatsko</a:t>
            </a:r>
            <a:r>
              <a:rPr lang="en-GB" dirty="0"/>
              <a:t> </a:t>
            </a:r>
            <a:r>
              <a:rPr lang="en-GB" dirty="0" err="1"/>
              <a:t>brisanje</a:t>
            </a:r>
            <a:r>
              <a:rPr lang="en-GB" dirty="0"/>
              <a:t> </a:t>
            </a:r>
            <a:r>
              <a:rPr lang="en-GB" dirty="0" err="1"/>
              <a:t>povijesti</a:t>
            </a:r>
            <a:r>
              <a:rPr lang="en-GB" dirty="0"/>
              <a:t> </a:t>
            </a:r>
            <a:r>
              <a:rPr lang="en-GB" dirty="0" err="1"/>
              <a:t>pregledavanja</a:t>
            </a:r>
            <a:r>
              <a:rPr lang="en-GB" dirty="0"/>
              <a:t> </a:t>
            </a:r>
            <a:r>
              <a:rPr lang="en-GB" dirty="0" err="1"/>
              <a:t>interneta</a:t>
            </a:r>
            <a:r>
              <a:rPr lang="en-GB" dirty="0"/>
              <a:t> </a:t>
            </a:r>
            <a:r>
              <a:rPr lang="en-GB" dirty="0" err="1"/>
              <a:t>na</a:t>
            </a:r>
            <a:r>
              <a:rPr lang="en-GB" dirty="0"/>
              <a:t> </a:t>
            </a:r>
            <a:r>
              <a:rPr lang="en-GB" dirty="0" err="1"/>
              <a:t>unaprijed</a:t>
            </a:r>
            <a:r>
              <a:rPr lang="en-GB" dirty="0"/>
              <a:t> </a:t>
            </a:r>
            <a:r>
              <a:rPr lang="en-GB" dirty="0" err="1"/>
              <a:t>određeno</a:t>
            </a:r>
            <a:r>
              <a:rPr lang="en-GB" dirty="0"/>
              <a:t> </a:t>
            </a:r>
            <a:r>
              <a:rPr lang="en-GB" dirty="0" err="1"/>
              <a:t>vrijeme</a:t>
            </a:r>
            <a:r>
              <a:rPr lang="en-GB" dirty="0"/>
              <a:t>. </a:t>
            </a:r>
            <a:r>
              <a:rPr lang="en-GB" dirty="0" err="1"/>
              <a:t>Moguće</a:t>
            </a:r>
            <a:r>
              <a:rPr lang="en-GB" dirty="0"/>
              <a:t> je </a:t>
            </a:r>
            <a:r>
              <a:rPr lang="en-GB" dirty="0" err="1"/>
              <a:t>osigurati</a:t>
            </a:r>
            <a:r>
              <a:rPr lang="en-GB" dirty="0"/>
              <a:t> </a:t>
            </a:r>
            <a:r>
              <a:rPr lang="en-GB" dirty="0" err="1"/>
              <a:t>kroz</a:t>
            </a:r>
            <a:r>
              <a:rPr lang="en-GB" dirty="0"/>
              <a:t> </a:t>
            </a:r>
            <a:r>
              <a:rPr lang="en-GB" dirty="0" err="1"/>
              <a:t>Windowse</a:t>
            </a:r>
            <a:r>
              <a:rPr lang="en-GB" dirty="0"/>
              <a:t> da se </a:t>
            </a:r>
            <a:r>
              <a:rPr lang="en-GB" dirty="0" err="1"/>
              <a:t>nakon</a:t>
            </a:r>
            <a:r>
              <a:rPr lang="en-GB" dirty="0"/>
              <a:t> </a:t>
            </a:r>
            <a:r>
              <a:rPr lang="en-GB" dirty="0" err="1"/>
              <a:t>svake</a:t>
            </a:r>
            <a:r>
              <a:rPr lang="en-GB" dirty="0"/>
              <a:t> </a:t>
            </a:r>
            <a:r>
              <a:rPr lang="en-GB" dirty="0" err="1"/>
              <a:t>upotrebe</a:t>
            </a:r>
            <a:r>
              <a:rPr lang="en-GB" dirty="0"/>
              <a:t> </a:t>
            </a:r>
            <a:r>
              <a:rPr lang="en-GB" dirty="0" err="1"/>
              <a:t>podaci</a:t>
            </a:r>
            <a:r>
              <a:rPr lang="en-GB" dirty="0"/>
              <a:t> </a:t>
            </a:r>
            <a:r>
              <a:rPr lang="en-GB" dirty="0" err="1"/>
              <a:t>računa</a:t>
            </a:r>
            <a:r>
              <a:rPr lang="en-GB" dirty="0"/>
              <a:t> za </a:t>
            </a:r>
            <a:r>
              <a:rPr lang="en-GB" dirty="0" err="1"/>
              <a:t>goste</a:t>
            </a:r>
            <a:r>
              <a:rPr lang="en-GB" dirty="0"/>
              <a:t> </a:t>
            </a:r>
            <a:r>
              <a:rPr lang="en-GB" dirty="0" err="1"/>
              <a:t>obrišu</a:t>
            </a:r>
            <a:r>
              <a:rPr lang="en-GB" dirty="0"/>
              <a:t> </a:t>
            </a:r>
            <a:r>
              <a:rPr lang="en-GB" dirty="0" err="1"/>
              <a:t>i</a:t>
            </a:r>
            <a:r>
              <a:rPr lang="en-GB" dirty="0"/>
              <a:t> </a:t>
            </a:r>
            <a:r>
              <a:rPr lang="en-GB" dirty="0" err="1"/>
              <a:t>vrate</a:t>
            </a:r>
            <a:r>
              <a:rPr lang="en-GB" dirty="0"/>
              <a:t> u </a:t>
            </a:r>
            <a:r>
              <a:rPr lang="en-GB" dirty="0" err="1"/>
              <a:t>početno</a:t>
            </a:r>
            <a:r>
              <a:rPr lang="en-GB" dirty="0"/>
              <a:t> </a:t>
            </a:r>
            <a:r>
              <a:rPr lang="en-GB" dirty="0" err="1"/>
              <a:t>stanje</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r>
              <a:rPr lang="en-GB" dirty="0" err="1"/>
              <a:t>Treba</a:t>
            </a:r>
            <a:r>
              <a:rPr lang="en-GB" dirty="0"/>
              <a:t> </a:t>
            </a:r>
            <a:r>
              <a:rPr lang="en-GB" dirty="0" err="1"/>
              <a:t>obratiti</a:t>
            </a:r>
            <a:r>
              <a:rPr lang="en-GB" dirty="0"/>
              <a:t> </a:t>
            </a:r>
            <a:r>
              <a:rPr lang="en-GB" dirty="0" err="1"/>
              <a:t>pažnju</a:t>
            </a:r>
            <a:r>
              <a:rPr lang="en-GB" dirty="0"/>
              <a:t> </a:t>
            </a:r>
            <a:r>
              <a:rPr lang="en-GB" dirty="0" err="1"/>
              <a:t>i</a:t>
            </a:r>
            <a:r>
              <a:rPr lang="en-GB" dirty="0"/>
              <a:t> </a:t>
            </a:r>
            <a:r>
              <a:rPr lang="en-GB" dirty="0" err="1"/>
              <a:t>na</a:t>
            </a:r>
            <a:r>
              <a:rPr lang="en-GB" dirty="0"/>
              <a:t> </a:t>
            </a:r>
            <a:r>
              <a:rPr lang="en-GB" dirty="0" err="1"/>
              <a:t>printere</a:t>
            </a:r>
            <a:r>
              <a:rPr lang="en-GB" dirty="0"/>
              <a:t> </a:t>
            </a:r>
            <a:r>
              <a:rPr lang="en-GB" dirty="0" err="1"/>
              <a:t>namijenjene</a:t>
            </a:r>
            <a:r>
              <a:rPr lang="en-GB" dirty="0"/>
              <a:t> </a:t>
            </a:r>
            <a:r>
              <a:rPr lang="en-GB" dirty="0" err="1"/>
              <a:t>korisnicima</a:t>
            </a:r>
            <a:r>
              <a:rPr lang="en-GB" dirty="0"/>
              <a:t>. </a:t>
            </a:r>
            <a:r>
              <a:rPr lang="en-GB" dirty="0" err="1"/>
              <a:t>Često</a:t>
            </a:r>
            <a:r>
              <a:rPr lang="en-GB" dirty="0"/>
              <a:t> se </a:t>
            </a:r>
            <a:r>
              <a:rPr lang="en-GB" dirty="0" err="1"/>
              <a:t>događa</a:t>
            </a:r>
            <a:r>
              <a:rPr lang="en-GB" dirty="0"/>
              <a:t> da </a:t>
            </a:r>
            <a:r>
              <a:rPr lang="en-GB" dirty="0" err="1"/>
              <a:t>korisnici</a:t>
            </a:r>
            <a:r>
              <a:rPr lang="en-GB" dirty="0"/>
              <a:t> </a:t>
            </a:r>
            <a:r>
              <a:rPr lang="en-GB" dirty="0" err="1"/>
              <a:t>ispisuju</a:t>
            </a:r>
            <a:r>
              <a:rPr lang="en-GB" dirty="0"/>
              <a:t> </a:t>
            </a:r>
            <a:r>
              <a:rPr lang="en-GB" dirty="0" err="1"/>
              <a:t>dokumente</a:t>
            </a:r>
            <a:r>
              <a:rPr lang="en-GB" dirty="0"/>
              <a:t> koji </a:t>
            </a:r>
            <a:r>
              <a:rPr lang="en-GB" dirty="0" err="1"/>
              <a:t>sadrže</a:t>
            </a:r>
            <a:r>
              <a:rPr lang="en-GB" dirty="0"/>
              <a:t> </a:t>
            </a:r>
            <a:r>
              <a:rPr lang="en-GB" dirty="0" err="1"/>
              <a:t>osobne</a:t>
            </a:r>
            <a:r>
              <a:rPr lang="en-GB" dirty="0"/>
              <a:t> </a:t>
            </a:r>
            <a:r>
              <a:rPr lang="en-GB" dirty="0" err="1"/>
              <a:t>podatke</a:t>
            </a:r>
            <a:r>
              <a:rPr lang="en-GB" dirty="0"/>
              <a:t>, u </a:t>
            </a:r>
            <a:r>
              <a:rPr lang="en-GB" dirty="0" err="1"/>
              <a:t>nekim</a:t>
            </a:r>
            <a:r>
              <a:rPr lang="en-GB" dirty="0"/>
              <a:t> </a:t>
            </a:r>
            <a:r>
              <a:rPr lang="en-GB" dirty="0" err="1"/>
              <a:t>slučajevima</a:t>
            </a:r>
            <a:r>
              <a:rPr lang="en-GB" dirty="0"/>
              <a:t> </a:t>
            </a:r>
            <a:r>
              <a:rPr lang="en-GB" dirty="0" err="1"/>
              <a:t>i</a:t>
            </a:r>
            <a:r>
              <a:rPr lang="en-GB" dirty="0"/>
              <a:t> </a:t>
            </a:r>
            <a:r>
              <a:rPr lang="en-GB" dirty="0" err="1"/>
              <a:t>osjetljive</a:t>
            </a:r>
            <a:r>
              <a:rPr lang="en-GB" dirty="0"/>
              <a:t> </a:t>
            </a:r>
            <a:r>
              <a:rPr lang="en-GB" dirty="0" err="1"/>
              <a:t>podatke</a:t>
            </a:r>
            <a:r>
              <a:rPr lang="en-GB" dirty="0"/>
              <a:t> </a:t>
            </a:r>
            <a:r>
              <a:rPr lang="en-GB" dirty="0" err="1"/>
              <a:t>poput</a:t>
            </a:r>
            <a:r>
              <a:rPr lang="en-GB" dirty="0"/>
              <a:t> </a:t>
            </a:r>
            <a:r>
              <a:rPr lang="en-GB" dirty="0" err="1"/>
              <a:t>zdravstvenih</a:t>
            </a:r>
            <a:r>
              <a:rPr lang="en-GB" dirty="0"/>
              <a:t> </a:t>
            </a:r>
            <a:r>
              <a:rPr lang="en-GB" dirty="0" err="1"/>
              <a:t>podataka</a:t>
            </a:r>
            <a:r>
              <a:rPr lang="en-GB" dirty="0"/>
              <a:t>, </a:t>
            </a:r>
            <a:r>
              <a:rPr lang="en-GB" dirty="0" err="1"/>
              <a:t>financijskih</a:t>
            </a:r>
            <a:r>
              <a:rPr lang="en-GB" dirty="0"/>
              <a:t>, </a:t>
            </a:r>
            <a:r>
              <a:rPr lang="en-GB" dirty="0" err="1"/>
              <a:t>vjerskih</a:t>
            </a:r>
            <a:r>
              <a:rPr lang="en-GB" dirty="0"/>
              <a:t> </a:t>
            </a:r>
            <a:r>
              <a:rPr lang="en-GB" dirty="0" err="1"/>
              <a:t>i</a:t>
            </a:r>
            <a:r>
              <a:rPr lang="en-GB" dirty="0"/>
              <a:t> </a:t>
            </a:r>
            <a:r>
              <a:rPr lang="en-GB" dirty="0" err="1"/>
              <a:t>sindikalnih</a:t>
            </a:r>
            <a:r>
              <a:rPr lang="en-GB" dirty="0"/>
              <a:t>. </a:t>
            </a:r>
            <a:r>
              <a:rPr lang="en-GB" dirty="0" err="1"/>
              <a:t>Potrebno</a:t>
            </a:r>
            <a:r>
              <a:rPr lang="en-GB" dirty="0"/>
              <a:t> je </a:t>
            </a:r>
            <a:r>
              <a:rPr lang="en-GB" dirty="0" err="1"/>
              <a:t>uspostaviti</a:t>
            </a:r>
            <a:r>
              <a:rPr lang="en-GB" dirty="0"/>
              <a:t> </a:t>
            </a:r>
            <a:r>
              <a:rPr lang="en-GB" dirty="0" err="1"/>
              <a:t>mjere</a:t>
            </a:r>
            <a:r>
              <a:rPr lang="en-GB" dirty="0"/>
              <a:t> za </a:t>
            </a:r>
            <a:r>
              <a:rPr lang="en-GB" dirty="0" err="1"/>
              <a:t>sprječavanje</a:t>
            </a:r>
            <a:r>
              <a:rPr lang="en-GB" dirty="0"/>
              <a:t> </a:t>
            </a:r>
            <a:r>
              <a:rPr lang="en-GB" dirty="0" err="1"/>
              <a:t>pristupa</a:t>
            </a:r>
            <a:r>
              <a:rPr lang="en-GB" dirty="0"/>
              <a:t> </a:t>
            </a:r>
            <a:r>
              <a:rPr lang="en-GB" dirty="0" err="1"/>
              <a:t>neovlaštenih</a:t>
            </a:r>
            <a:r>
              <a:rPr lang="en-GB" dirty="0"/>
              <a:t> </a:t>
            </a:r>
            <a:r>
              <a:rPr lang="en-GB" dirty="0" err="1"/>
              <a:t>osoba</a:t>
            </a:r>
            <a:r>
              <a:rPr lang="en-GB" dirty="0"/>
              <a:t> </a:t>
            </a:r>
            <a:r>
              <a:rPr lang="en-GB" dirty="0" err="1"/>
              <a:t>tijekom</a:t>
            </a:r>
            <a:r>
              <a:rPr lang="en-GB" dirty="0"/>
              <a:t> </a:t>
            </a:r>
            <a:r>
              <a:rPr lang="en-GB" dirty="0" err="1"/>
              <a:t>obrade</a:t>
            </a:r>
            <a:r>
              <a:rPr lang="en-GB" dirty="0"/>
              <a:t> </a:t>
            </a:r>
            <a:r>
              <a:rPr lang="en-GB" dirty="0" err="1"/>
              <a:t>i</a:t>
            </a:r>
            <a:r>
              <a:rPr lang="en-GB" dirty="0"/>
              <a:t> </a:t>
            </a:r>
            <a:r>
              <a:rPr lang="en-GB" dirty="0" err="1"/>
              <a:t>vremena</a:t>
            </a:r>
            <a:r>
              <a:rPr lang="en-GB" dirty="0"/>
              <a:t> </a:t>
            </a:r>
            <a:r>
              <a:rPr lang="en-GB" dirty="0" err="1"/>
              <a:t>nakon</a:t>
            </a:r>
            <a:r>
              <a:rPr lang="en-GB" dirty="0"/>
              <a:t> </a:t>
            </a:r>
            <a:r>
              <a:rPr lang="en-GB" dirty="0" err="1"/>
              <a:t>nje</a:t>
            </a:r>
            <a:r>
              <a:rPr lang="en-GB"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65" name="Google Shape;365;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Čl. 25. st.1: </a:t>
            </a:r>
          </a:p>
          <a:p>
            <a:r>
              <a:rPr lang="hr-HR" dirty="0"/>
              <a:t>Uzimajući u obzir </a:t>
            </a:r>
            <a:r>
              <a:rPr lang="hr-HR" b="1" dirty="0"/>
              <a:t>najnovija dostignuća</a:t>
            </a:r>
            <a:r>
              <a:rPr lang="hr-HR" dirty="0"/>
              <a:t>, </a:t>
            </a:r>
            <a:r>
              <a:rPr lang="hr-HR" b="1" dirty="0"/>
              <a:t>trošak provedbe te prirodu</a:t>
            </a:r>
            <a:r>
              <a:rPr lang="hr-HR" dirty="0"/>
              <a:t>, </a:t>
            </a:r>
            <a:r>
              <a:rPr lang="hr-HR" b="1" dirty="0"/>
              <a:t>opseg, kontekst i svrhe obrade</a:t>
            </a:r>
            <a:r>
              <a:rPr lang="hr-HR" dirty="0"/>
              <a:t>, kao </a:t>
            </a:r>
            <a:r>
              <a:rPr lang="hr-HR" b="1" dirty="0"/>
              <a:t>i rizike različitih razina vjerojatnosti i ozbiljnosti za prava i slobode pojedinaca </a:t>
            </a:r>
            <a:r>
              <a:rPr lang="hr-HR" dirty="0"/>
              <a:t>koji proizlaze iz obrade podataka, voditelj obrade, i u vrijeme određivanja sredstava obrade i u vrijeme same obrade, provodi odgovarajuće tehničke i organizacijske mjere</a:t>
            </a:r>
          </a:p>
          <a:p>
            <a:r>
              <a:rPr lang="hr-HR" b="1" dirty="0"/>
              <a:t>Elementi:</a:t>
            </a:r>
          </a:p>
          <a:p>
            <a:pPr>
              <a:buFont typeface="Wingdings" panose="05000000000000000000" pitchFamily="2" charset="2"/>
              <a:buChar char="§"/>
            </a:pPr>
            <a:r>
              <a:rPr lang="hr-HR" dirty="0"/>
              <a:t>Najnovija dostignuća</a:t>
            </a:r>
          </a:p>
          <a:p>
            <a:pPr>
              <a:buFont typeface="Wingdings" panose="05000000000000000000" pitchFamily="2" charset="2"/>
              <a:buChar char="§"/>
            </a:pPr>
            <a:r>
              <a:rPr lang="hr-HR" dirty="0"/>
              <a:t>Trošak provedbe</a:t>
            </a:r>
          </a:p>
          <a:p>
            <a:pPr>
              <a:buFont typeface="Wingdings" panose="05000000000000000000" pitchFamily="2" charset="2"/>
              <a:buChar char="§"/>
            </a:pPr>
            <a:r>
              <a:rPr lang="hr-HR" dirty="0"/>
              <a:t>Priroda, opseg, kontekst i svrha obrade</a:t>
            </a:r>
          </a:p>
          <a:p>
            <a:pPr>
              <a:buFont typeface="Wingdings" panose="05000000000000000000" pitchFamily="2" charset="2"/>
              <a:buChar char="§"/>
            </a:pPr>
            <a:r>
              <a:rPr lang="hr-HR" dirty="0"/>
              <a:t>Rizici različitih razina vjerojatnosti </a:t>
            </a:r>
          </a:p>
          <a:p>
            <a:endParaRPr lang="hr-HR" dirty="0"/>
          </a:p>
          <a:p>
            <a:r>
              <a:rPr lang="hr-HR" sz="3600" dirty="0"/>
              <a:t>Voditelj obrade dužan je procijeniti koje bi mjere bile odgovarajuće i učinkovite za konkretnu obradu – načelo odgovornosti (pouzdanosti)</a:t>
            </a:r>
          </a:p>
          <a:p>
            <a:endParaRPr lang="hr-HR" sz="3600" dirty="0"/>
          </a:p>
          <a:p>
            <a:r>
              <a:rPr lang="hr-HR" sz="3600" dirty="0"/>
              <a:t>Za utvrđivanje koje su to mjere korisni mogu biti:</a:t>
            </a:r>
          </a:p>
          <a:p>
            <a:pPr lvl="1"/>
            <a:r>
              <a:rPr lang="hr-HR" sz="3600" dirty="0"/>
              <a:t>Industrijski standardi</a:t>
            </a:r>
          </a:p>
          <a:p>
            <a:pPr lvl="1"/>
            <a:r>
              <a:rPr lang="hr-HR" sz="3600" dirty="0"/>
              <a:t>Najbolja praksa</a:t>
            </a:r>
          </a:p>
          <a:p>
            <a:pPr lvl="1"/>
            <a:r>
              <a:rPr lang="hr-HR" sz="3600" dirty="0"/>
              <a:t>Kodeksi ponašanja propisani od strane udruženja kategorija voditelja obrade </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88</a:t>
            </a:fld>
            <a:endParaRPr lang="en-US"/>
          </a:p>
        </p:txBody>
      </p:sp>
    </p:spTree>
    <p:extLst>
      <p:ext uri="{BB962C8B-B14F-4D97-AF65-F5344CB8AC3E}">
        <p14:creationId xmlns:p14="http://schemas.microsoft.com/office/powerpoint/2010/main" val="42336155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hr-HR" sz="1200" b="1" dirty="0" err="1"/>
              <a:t>By</a:t>
            </a:r>
            <a:r>
              <a:rPr lang="hr-HR" sz="1200" b="1" dirty="0"/>
              <a:t> </a:t>
            </a:r>
            <a:r>
              <a:rPr lang="hr-HR" sz="1200" b="1" dirty="0" err="1"/>
              <a:t>default</a:t>
            </a:r>
            <a:r>
              <a:rPr lang="hr-HR" sz="1200" b="1" dirty="0"/>
              <a:t> = </a:t>
            </a:r>
            <a:r>
              <a:rPr lang="hr-HR" sz="1200" dirty="0"/>
              <a:t>već postojeća ili unaprijed odabrana vrijednost </a:t>
            </a:r>
            <a:r>
              <a:rPr lang="hr-HR" sz="1200" dirty="0" err="1"/>
              <a:t>konfigurabilne</a:t>
            </a:r>
            <a:r>
              <a:rPr lang="hr-HR" sz="1200" dirty="0"/>
              <a:t> postavke koja je dodijeljena softverskoj aplikaciji, računalnom programu ili uređaju. Takve se postavke također nazivaju "</a:t>
            </a:r>
            <a:r>
              <a:rPr lang="hr-HR" sz="1200" b="1" dirty="0"/>
              <a:t>unaprijed postavljene" ili "tvorničke postavke</a:t>
            </a:r>
            <a:r>
              <a:rPr lang="hr-HR" sz="1200" dirty="0"/>
              <a:t>", posebno za elektroničke uređaje.</a:t>
            </a:r>
          </a:p>
          <a:p>
            <a:pPr>
              <a:buFont typeface="Wingdings" panose="05000000000000000000" pitchFamily="2" charset="2"/>
              <a:buNone/>
            </a:pPr>
            <a:endParaRPr lang="hr-HR" sz="1200" dirty="0"/>
          </a:p>
          <a:p>
            <a:pPr>
              <a:buFont typeface="Wingdings" panose="05000000000000000000" pitchFamily="2" charset="2"/>
              <a:buNone/>
            </a:pPr>
            <a:r>
              <a:rPr lang="hr-HR" sz="1200" b="1" dirty="0"/>
              <a:t>Prema zadanim postavkama</a:t>
            </a:r>
            <a:r>
              <a:rPr lang="hr-HR" sz="1200" dirty="0"/>
              <a:t> pri obradi osobnih podataka, odnosi se na izbore u vezi konfiguracijskih vrijednosti ili opcija obrade koje su postavljene ili propisane u sustavu obrade, kao što je softverska aplikacija, usluga ili uređaj ili postupak ručne obrade koji utječe na količinu prikupljenih osobnih podataka, opseg njihove obrade, razdoblje njihove pohrane i njihovu dostupnost</a:t>
            </a:r>
          </a:p>
          <a:p>
            <a:pPr>
              <a:buFont typeface="Wingdings" panose="05000000000000000000" pitchFamily="2" charset="2"/>
              <a:buNone/>
            </a:pPr>
            <a:endParaRPr lang="hr-HR" sz="1200" dirty="0"/>
          </a:p>
          <a:p>
            <a:pPr>
              <a:buFont typeface="Wingdings" panose="05000000000000000000" pitchFamily="2" charset="2"/>
              <a:buNone/>
            </a:pPr>
            <a:r>
              <a:rPr lang="hr-HR" sz="1200" b="1" dirty="0"/>
              <a:t>Obveza voditelja obrade odabrati takve izbore koji će omogućiti obradu osobnih podataka u skladu s načelima obrade osobnih </a:t>
            </a:r>
            <a:r>
              <a:rPr lang="hr-HR" sz="1200" b="1" dirty="0" err="1"/>
              <a:t>podata</a:t>
            </a:r>
            <a:r>
              <a:rPr lang="hr-HR" sz="1200" b="1" dirty="0"/>
              <a:t> </a:t>
            </a:r>
            <a:r>
              <a:rPr lang="hr-HR" sz="1200" dirty="0"/>
              <a:t>(čl. 5 Uredbe)</a:t>
            </a:r>
          </a:p>
          <a:p>
            <a:pPr>
              <a:buFont typeface="Wingdings" panose="05000000000000000000" pitchFamily="2" charset="2"/>
              <a:buNone/>
            </a:pPr>
            <a:endParaRPr lang="hr-HR" sz="1200" dirty="0"/>
          </a:p>
          <a:p>
            <a:pPr>
              <a:buFont typeface="Wingdings" panose="05000000000000000000" pitchFamily="2" charset="2"/>
              <a:buNone/>
            </a:pPr>
            <a:r>
              <a:rPr lang="hr-HR" sz="1200" dirty="0"/>
              <a:t>Izvor: Future </a:t>
            </a:r>
            <a:r>
              <a:rPr lang="hr-HR" sz="1200" dirty="0" err="1"/>
              <a:t>of</a:t>
            </a:r>
            <a:r>
              <a:rPr lang="hr-HR" sz="1200" dirty="0"/>
              <a:t> </a:t>
            </a:r>
            <a:r>
              <a:rPr lang="hr-HR" sz="1200" dirty="0" err="1"/>
              <a:t>Privacy</a:t>
            </a:r>
            <a:r>
              <a:rPr lang="hr-HR" sz="1200" dirty="0"/>
              <a:t> Forum: </a:t>
            </a:r>
            <a:r>
              <a:rPr lang="hr-HR" sz="1200" dirty="0" err="1"/>
              <a:t>Unlocking</a:t>
            </a:r>
            <a:r>
              <a:rPr lang="hr-HR" sz="1200" dirty="0"/>
              <a:t> Dana Protection </a:t>
            </a:r>
            <a:r>
              <a:rPr lang="hr-HR" sz="1200" dirty="0" err="1"/>
              <a:t>By</a:t>
            </a:r>
            <a:r>
              <a:rPr lang="hr-HR" sz="1200" dirty="0"/>
              <a:t> Design &amp; </a:t>
            </a:r>
            <a:r>
              <a:rPr lang="hr-HR" sz="1200" dirty="0" err="1"/>
              <a:t>By</a:t>
            </a:r>
            <a:r>
              <a:rPr lang="hr-HR" sz="1200" dirty="0"/>
              <a:t> </a:t>
            </a:r>
            <a:r>
              <a:rPr lang="hr-HR" sz="1200" dirty="0" err="1"/>
              <a:t>Default</a:t>
            </a:r>
            <a:r>
              <a:rPr lang="hr-HR" sz="1200" dirty="0"/>
              <a:t> - https://fpf.org/blog/new-fpf-report-unlocking-data-protection-by-design-and-by-default-lessons-from-the-enforcement-of-article-25-gdpr/</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89</a:t>
            </a:fld>
            <a:endParaRPr lang="hr-HR"/>
          </a:p>
        </p:txBody>
      </p:sp>
    </p:spTree>
    <p:extLst>
      <p:ext uri="{BB962C8B-B14F-4D97-AF65-F5344CB8AC3E}">
        <p14:creationId xmlns:p14="http://schemas.microsoft.com/office/powerpoint/2010/main" val="3064551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91</a:t>
            </a:fld>
            <a:endParaRPr lang="en-US"/>
          </a:p>
        </p:txBody>
      </p:sp>
    </p:spTree>
    <p:extLst>
      <p:ext uri="{BB962C8B-B14F-4D97-AF65-F5344CB8AC3E}">
        <p14:creationId xmlns:p14="http://schemas.microsoft.com/office/powerpoint/2010/main" val="1012333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dirty="0">
                <a:solidFill>
                  <a:srgbClr val="00B050"/>
                </a:solidFill>
              </a:rPr>
              <a:t>Pravilnik o zajedničkome upisniku školskih ustanova u elektroničkome obliku – e-Matici </a:t>
            </a:r>
          </a:p>
          <a:p>
            <a:r>
              <a:rPr lang="hr-HR" sz="1200" dirty="0">
                <a:solidFill>
                  <a:srgbClr val="00B050"/>
                </a:solidFill>
              </a:rPr>
              <a:t>Pravilnik o pedagoškoj dokumentaciji i evidenciji te javnim ispravama u školskim ustanovama </a:t>
            </a:r>
          </a:p>
          <a:p>
            <a:r>
              <a:rPr lang="hr-HR" sz="1200" dirty="0">
                <a:solidFill>
                  <a:srgbClr val="00B050"/>
                </a:solidFill>
              </a:rPr>
              <a:t>Pravilnik o sadržaju i korištenju informacijskih sustava u visokom obrazovanju </a:t>
            </a:r>
          </a:p>
          <a:p>
            <a:r>
              <a:rPr lang="hr-HR" sz="1200" dirty="0">
                <a:solidFill>
                  <a:srgbClr val="00B050"/>
                </a:solidFill>
              </a:rPr>
              <a:t>Pravilnik o obrascima zdravstvene dokumentacije djece predškolske dobi i evidencije u dječjem vrtiću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solidFill>
                  <a:srgbClr val="00B050"/>
                </a:solidFill>
              </a:rPr>
              <a:t>Pravilnik o obrascima i sadržaju pedagoške dokumentacije i evidencije o djeci u dječjem vrtiću</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t>Pravilnik o Upisniku visokih učilišta</a:t>
            </a:r>
            <a:r>
              <a:rPr lang="hr-HR" sz="1200" dirty="0">
                <a:solidFill>
                  <a:srgbClr val="00B050"/>
                </a:solidFill>
              </a:rPr>
              <a:t>, znanstvenika itd.</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6</a:t>
            </a:fld>
            <a:endParaRPr lang="hr-HR"/>
          </a:p>
        </p:txBody>
      </p:sp>
    </p:spTree>
    <p:extLst>
      <p:ext uri="{BB962C8B-B14F-4D97-AF65-F5344CB8AC3E}">
        <p14:creationId xmlns:p14="http://schemas.microsoft.com/office/powerpoint/2010/main" val="3900304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hr-HR" dirty="0"/>
              <a:t>Proizvođači i izvršitelji obrade trebali bi imati aktivnu ulogu u osiguravanju da su ispunjeni kriteriji za „najnovija dostignuća” i trebali bi voditelje obrade obavijestiti o svim promjenama u „najnovijim dostignućima” koje bi mogle utjecati na učinkovitost mjera koje oni provode.</a:t>
            </a:r>
          </a:p>
          <a:p>
            <a:pPr>
              <a:buFont typeface="Arial" panose="020B0604020202020204" pitchFamily="34" charset="0"/>
              <a:buChar char="•"/>
            </a:pPr>
            <a:r>
              <a:rPr lang="hr-HR" dirty="0"/>
              <a:t>Europski odbor za zaštitu podataka preporučuje voditeljima obrade da od proizvođača i izvršitelja obrade zahtijevaju da pokažu na koji način njihovi hardver, softver, usluge ili sustavi omogućuju voditelju obrade da ispuni zahtjeve u pogledu odgovornosti u skladu s tehničkom i integriranom zaštitom podataka.</a:t>
            </a:r>
          </a:p>
          <a:p>
            <a:pPr>
              <a:buFont typeface="Arial" panose="020B0604020202020204" pitchFamily="34" charset="0"/>
              <a:buChar char="•"/>
            </a:pPr>
            <a:r>
              <a:rPr lang="hr-HR" dirty="0"/>
              <a:t>Voditelji obrade trebali bi biti pošteni prema ispitanicima i transparentno ocjenjivati i dokazivati učinkovitu provedbu tehničke i integrirane zaštite podataka</a:t>
            </a:r>
          </a:p>
          <a:p>
            <a:pPr>
              <a:buFont typeface="Arial" panose="020B0604020202020204" pitchFamily="34" charset="0"/>
              <a:buChar char="•"/>
            </a:pPr>
            <a:r>
              <a:rPr lang="hr-HR" dirty="0"/>
              <a:t>Postojeći naslijeđeni sustavi obuhvaćeni su istim obvezama u pogledu tehničke i integrirane zaštite podataka kao i novi sustavi. Ako naslijeđeni sustavi već nisu usklađeni s obvezama u pogledu tehničke i integrirane zaštite podataka i ne mogu se izvršiti promjene kako bi se ispunile te obveze, naslijeđeni sustavi jednostavno nisu usklađeni s obvezama iz Opće uredbe o zaštiti podataka i ne mogu se upotrebljavati za obradu osobnih podataka.</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99</a:t>
            </a:fld>
            <a:endParaRPr lang="hr-HR"/>
          </a:p>
        </p:txBody>
      </p:sp>
    </p:spTree>
    <p:extLst>
      <p:ext uri="{BB962C8B-B14F-4D97-AF65-F5344CB8AC3E}">
        <p14:creationId xmlns:p14="http://schemas.microsoft.com/office/powerpoint/2010/main" val="30199149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100</a:t>
            </a:fld>
            <a:endParaRPr lang="en-US"/>
          </a:p>
        </p:txBody>
      </p:sp>
    </p:spTree>
    <p:extLst>
      <p:ext uri="{BB962C8B-B14F-4D97-AF65-F5344CB8AC3E}">
        <p14:creationId xmlns:p14="http://schemas.microsoft.com/office/powerpoint/2010/main" val="24163281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Novi obrazac je na adresi: https://azop.hr/imenovanje-sluzbenika-za-zastitu-podataka/</a:t>
            </a:r>
          </a:p>
          <a:p>
            <a:endParaRPr lang="hr-HR" dirty="0"/>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102</a:t>
            </a:fld>
            <a:endParaRPr lang="en-US"/>
          </a:p>
        </p:txBody>
      </p:sp>
    </p:spTree>
    <p:extLst>
      <p:ext uri="{BB962C8B-B14F-4D97-AF65-F5344CB8AC3E}">
        <p14:creationId xmlns:p14="http://schemas.microsoft.com/office/powerpoint/2010/main" val="26986262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1" dirty="0"/>
              <a:t>Službenik ne odgovara za povrede osobnih podataka koje počini voditelj obrade</a:t>
            </a:r>
          </a:p>
          <a:p>
            <a:r>
              <a:rPr lang="hr-HR" dirty="0"/>
              <a:t>Uredba ne sadrži posebne odredbe o odgovornosti službenika</a:t>
            </a:r>
          </a:p>
          <a:p>
            <a:r>
              <a:rPr lang="hr-HR" dirty="0"/>
              <a:t>Uloga službenika je savjetnička</a:t>
            </a:r>
          </a:p>
          <a:p>
            <a:r>
              <a:rPr lang="hr-HR" dirty="0"/>
              <a:t>Službenik bi potencijalno odgovarao za neizvršavanje i posljedice neizvršavanja svojih zadaća</a:t>
            </a:r>
          </a:p>
          <a:p>
            <a:r>
              <a:rPr lang="hr-HR" dirty="0"/>
              <a:t>Ovisno o nacionalnom zakonodavstvu, primjenjuju se nacionalne odredbe iz područja kaznenog, upravnog ili trgovačkog prava</a:t>
            </a:r>
          </a:p>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112</a:t>
            </a:fld>
            <a:endParaRPr lang="en-US"/>
          </a:p>
        </p:txBody>
      </p:sp>
    </p:spTree>
    <p:extLst>
      <p:ext uri="{BB962C8B-B14F-4D97-AF65-F5344CB8AC3E}">
        <p14:creationId xmlns:p14="http://schemas.microsoft.com/office/powerpoint/2010/main" val="3865511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a) Kako takva povreda nije predviđena Zakonom o znanosti i visokom obrazovanju, ne treba obavijestiti niti nadzorno tijelo niti ispitanika</a:t>
            </a:r>
          </a:p>
          <a:p>
            <a:r>
              <a:rPr lang="hr-HR" dirty="0"/>
              <a:t>b) treba obavijestiti ispitanika, a nadzorno tijelo ne jer je riječ o podacima samo jedne osobe </a:t>
            </a:r>
          </a:p>
          <a:p>
            <a:r>
              <a:rPr lang="hr-HR" dirty="0"/>
              <a:t>c) treba obavijestiti samo nadzorno tijelo</a:t>
            </a:r>
          </a:p>
          <a:p>
            <a:r>
              <a:rPr lang="hr-HR" dirty="0"/>
              <a:t>d) treba obavijestiti i nadzorno tijelo i ispitanika</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114</a:t>
            </a:fld>
            <a:endParaRPr lang="hr-HR"/>
          </a:p>
        </p:txBody>
      </p:sp>
    </p:spTree>
    <p:extLst>
      <p:ext uri="{BB962C8B-B14F-4D97-AF65-F5344CB8AC3E}">
        <p14:creationId xmlns:p14="http://schemas.microsoft.com/office/powerpoint/2010/main" val="37103137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B5128E75-F0A9-4275-9183-38630757BA03}" type="slidenum">
              <a:rPr lang="en-US" smtClean="0"/>
              <a:pPr/>
              <a:t>115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U konkretnom slučaju radi se ne samo o pravu već i obvezi roditelja/zakonskog zastupnika da se brine o svome djetetu sukladno odredbama posebnog propisa (Obiteljski zakon) – vidi:</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https://azop.hr/primjena-opce-uredbe-o-zastiti-podataka-u-skolskim-ustanovama/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solidFill>
                  <a:srgbClr val="424242"/>
                </a:solidFill>
                <a:effectLst/>
                <a:latin typeface="Lucida Grande"/>
              </a:rPr>
              <a:t>Roditelji imaju pravo i dužnost ravnopravno, zajednički i sporazumno ostvarivati roditeljsku skrb. Roditeljsku skrb čine odgovornosti, dužnosti i prava roditelja radi zaštite i promicanja djetetovih osobnih i imovinskih prava te dobrobiti djeteta.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solidFill>
                  <a:srgbClr val="424242"/>
                </a:solidFill>
                <a:effectLst/>
                <a:latin typeface="Lucida Grande"/>
              </a:rPr>
              <a:t>Kad roditelji trajno ne žive zajedno, dužni su ostvarivanje roditeljske skrbi sporazumno urediti Planom o zajedničkoj roditeljskoj skrbi koji mora biti potvrđen odlukom suda o roditeljskoj skrbi. Roditelji su dužni prilikom zajedničkog ostvarivanja roditeljske skrbi sporna pitanja pokušati riješiti sporazumno.</a:t>
            </a:r>
            <a:endParaRPr lang="hr-HR" dirty="0"/>
          </a:p>
          <a:p>
            <a:r>
              <a:rPr lang="hr-HR" b="0" i="0" dirty="0">
                <a:solidFill>
                  <a:srgbClr val="424242"/>
                </a:solidFill>
                <a:effectLst/>
                <a:latin typeface="Lucida Grande"/>
              </a:rPr>
              <a:t>Oba roditelja suglasno ili roditelj koji sam ostvaruje skrb o djetetu mogu ostvarivanje roditeljske skrbi o djetetu djelomice ili u cijelosti privremeno povjeriti osobi koja ispunjava pretpostavke propisane za skrbnika.</a:t>
            </a:r>
            <a:br>
              <a:rPr lang="hr-HR" dirty="0"/>
            </a:br>
            <a:r>
              <a:rPr lang="hr-HR" b="0" i="0" dirty="0">
                <a:solidFill>
                  <a:srgbClr val="424242"/>
                </a:solidFill>
                <a:effectLst/>
                <a:latin typeface="Lucida Grande"/>
              </a:rPr>
              <a:t>Ako se skrb o djetetu povjerava na vrijeme dulje od trideset dana, izjava roditelja mora biti ovjerena kod javnog bilježnika (npr. zbog bolničkog liječenja roditelja, teže bolesti roditelja, odlaska roditelja u inozemstvo ili drugih spriječenosti).</a:t>
            </a:r>
          </a:p>
          <a:p>
            <a:endParaRPr lang="hr-HR" b="0" i="0" dirty="0">
              <a:solidFill>
                <a:srgbClr val="424242"/>
              </a:solidFill>
              <a:effectLst/>
              <a:latin typeface="Lucida Grande"/>
            </a:endParaRPr>
          </a:p>
          <a:p>
            <a:r>
              <a:rPr lang="hr-HR" b="0" i="0" dirty="0">
                <a:solidFill>
                  <a:srgbClr val="424242"/>
                </a:solidFill>
                <a:effectLst/>
                <a:latin typeface="Lucida Grande"/>
              </a:rPr>
              <a:t>Djetetu bez roditeljske skrbi centar za socijalnu skrb imenuje se skrbnika koji je zakonski zastupnik djeteta. Dijete se povjerava na svakodnevnu skrb skrbniku, drugoj osobi, udomiteljskoj obitelji, domu za djecu ili pravnoj osobi koja obavlja djelatnost socijalne skrbi.</a:t>
            </a:r>
          </a:p>
          <a:p>
            <a:r>
              <a:rPr lang="hr-HR" b="0" i="0" dirty="0">
                <a:solidFill>
                  <a:srgbClr val="424242"/>
                </a:solidFill>
                <a:effectLst/>
                <a:latin typeface="Lucida Grande"/>
              </a:rPr>
              <a:t>Prednost kod imenovanja skrbnika djetetu imaju srodnici djeteta, ako ispunjavaju propisane uvjete za skrbnika.</a:t>
            </a: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118</a:t>
            </a:fld>
            <a:endParaRPr lang="en-US"/>
          </a:p>
        </p:txBody>
      </p:sp>
    </p:spTree>
    <p:extLst>
      <p:ext uri="{BB962C8B-B14F-4D97-AF65-F5344CB8AC3E}">
        <p14:creationId xmlns:p14="http://schemas.microsoft.com/office/powerpoint/2010/main" val="830700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119</a:t>
            </a:fld>
            <a:endParaRPr lang="en-US"/>
          </a:p>
        </p:txBody>
      </p:sp>
    </p:spTree>
    <p:extLst>
      <p:ext uri="{BB962C8B-B14F-4D97-AF65-F5344CB8AC3E}">
        <p14:creationId xmlns:p14="http://schemas.microsoft.com/office/powerpoint/2010/main" val="30050507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120</a:t>
            </a:fld>
            <a:endParaRPr lang="en-US"/>
          </a:p>
        </p:txBody>
      </p:sp>
    </p:spTree>
    <p:extLst>
      <p:ext uri="{BB962C8B-B14F-4D97-AF65-F5344CB8AC3E}">
        <p14:creationId xmlns:p14="http://schemas.microsoft.com/office/powerpoint/2010/main" val="10731811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U konkretnom slučaju radi se ne samo o pravu već i obvezi roditelja/zakonskog zastupnika da se brine o svome djetetu sukladno odredbama posebnog propisa (Obiteljski zakon) – vidi:</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https://azop.hr/primjena-opce-uredbe-o-zastiti-podataka-u-skolskim-ustanovama/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solidFill>
                  <a:srgbClr val="424242"/>
                </a:solidFill>
                <a:effectLst/>
                <a:latin typeface="Lucida Grande"/>
              </a:rPr>
              <a:t>Roditelji imaju pravo i dužnost ravnopravno, zajednički i sporazumno ostvarivati roditeljsku skrb. Roditeljsku skrb čine odgovornosti, dužnosti i prava roditelja radi zaštite i promicanja djetetovih osobnih i imovinskih prava te dobrobiti djeteta.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b="0" i="0" dirty="0">
                <a:solidFill>
                  <a:srgbClr val="424242"/>
                </a:solidFill>
                <a:effectLst/>
                <a:latin typeface="Lucida Grande"/>
              </a:rPr>
              <a:t>Kad roditelji trajno ne žive zajedno, dužni su ostvarivanje roditeljske skrbi sporazumno urediti Planom o zajedničkoj roditeljskoj skrbi koji mora biti potvrđen odlukom suda o roditeljskoj skrbi. Roditelji su dužni prilikom zajedničkog ostvarivanja roditeljske skrbi sporna pitanja pokušati riješiti sporazumno.</a:t>
            </a:r>
            <a:endParaRPr lang="hr-HR" dirty="0"/>
          </a:p>
          <a:p>
            <a:r>
              <a:rPr lang="hr-HR" b="0" i="0" dirty="0">
                <a:solidFill>
                  <a:srgbClr val="424242"/>
                </a:solidFill>
                <a:effectLst/>
                <a:latin typeface="Lucida Grande"/>
              </a:rPr>
              <a:t>Oba roditelja suglasno ili roditelj koji sam ostvaruje skrb o djetetu mogu ostvarivanje roditeljske skrbi o djetetu djelomice ili u cijelosti privremeno povjeriti osobi koja ispunjava pretpostavke propisane za skrbnika.</a:t>
            </a:r>
            <a:br>
              <a:rPr lang="hr-HR" dirty="0"/>
            </a:br>
            <a:r>
              <a:rPr lang="hr-HR" b="0" i="0" dirty="0">
                <a:solidFill>
                  <a:srgbClr val="424242"/>
                </a:solidFill>
                <a:effectLst/>
                <a:latin typeface="Lucida Grande"/>
              </a:rPr>
              <a:t>Ako se skrb o djetetu povjerava na vrijeme dulje od trideset dana, izjava roditelja mora biti ovjerena kod javnog bilježnika (npr. zbog bolničkog liječenja roditelja, teže bolesti roditelja, odlaska roditelja u inozemstvo ili drugih spriječenosti).</a:t>
            </a:r>
          </a:p>
          <a:p>
            <a:endParaRPr lang="hr-HR" b="0" i="0" dirty="0">
              <a:solidFill>
                <a:srgbClr val="424242"/>
              </a:solidFill>
              <a:effectLst/>
              <a:latin typeface="Lucida Grande"/>
            </a:endParaRPr>
          </a:p>
          <a:p>
            <a:r>
              <a:rPr lang="hr-HR" b="0" i="0" dirty="0">
                <a:solidFill>
                  <a:srgbClr val="424242"/>
                </a:solidFill>
                <a:effectLst/>
                <a:latin typeface="Lucida Grande"/>
              </a:rPr>
              <a:t>Djetetu bez roditeljske skrbi centar za socijalnu skrb imenuje se skrbnika koji je zakonski zastupnik djeteta. Dijete se povjerava na svakodnevnu skrb skrbniku, drugoj osobi, udomiteljskoj obitelji, domu za djecu ili pravnoj osobi koja obavlja djelatnost socijalne skrbi.</a:t>
            </a:r>
          </a:p>
          <a:p>
            <a:r>
              <a:rPr lang="hr-HR" b="0" i="0" dirty="0">
                <a:solidFill>
                  <a:srgbClr val="424242"/>
                </a:solidFill>
                <a:effectLst/>
                <a:latin typeface="Lucida Grande"/>
              </a:rPr>
              <a:t>Prednost kod imenovanja skrbnika djetetu imaju srodnici djeteta, ako ispunjavaju propisane uvjete za skrbnika.</a:t>
            </a:r>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121</a:t>
            </a:fld>
            <a:endParaRPr lang="en-US"/>
          </a:p>
        </p:txBody>
      </p:sp>
    </p:spTree>
    <p:extLst>
      <p:ext uri="{BB962C8B-B14F-4D97-AF65-F5344CB8AC3E}">
        <p14:creationId xmlns:p14="http://schemas.microsoft.com/office/powerpoint/2010/main" val="2804083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5128E75-F0A9-4275-9183-38630757BA03}" type="slidenum">
              <a:rPr lang="en-US" smtClean="0"/>
              <a:pPr/>
              <a:t>7</a:t>
            </a:fld>
            <a:endParaRPr lang="en-US"/>
          </a:p>
        </p:txBody>
      </p:sp>
    </p:spTree>
    <p:extLst>
      <p:ext uri="{BB962C8B-B14F-4D97-AF65-F5344CB8AC3E}">
        <p14:creationId xmlns:p14="http://schemas.microsoft.com/office/powerpoint/2010/main" val="13057480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122</a:t>
            </a:fld>
            <a:endParaRPr lang="hr-HR"/>
          </a:p>
        </p:txBody>
      </p:sp>
    </p:spTree>
    <p:extLst>
      <p:ext uri="{BB962C8B-B14F-4D97-AF65-F5344CB8AC3E}">
        <p14:creationId xmlns:p14="http://schemas.microsoft.com/office/powerpoint/2010/main" val="39838525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(primjena članka 106. Zakona o odgoju i obrazovanju u osnovnom i srednjim školama). Voditelj obrade ima ovlast prilikom provedbe natječaja za zapošljavanje tražiti uvjerenje o nekažnjavanju kako bi mogao ispuniti pravnu obvezu propisanu posebnim zakonom-Zakonom o odgoju i obrazovanju u osnovnim i srednjim školama: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Zapreke za zasnivanje radnog odnosa u školskoj ustanovi Članak 106. (NN 94/13, 152/14)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Radni odnos u školskoj ustanovi ne može zasnovati osoba koja je pravomoćno osuđena za neko od kaznenih djela protiv života i tijela, protiv slobode i prava čovjeka i građanina, protiv Republike Hrvatske, protiv vrijednosti zaštićenih međunarodnim pravom, protiv spolne slobode i spolnog ćudoređa, protiv braka, obitelji i mladeži, protiv imovine, protiv sigurnosti pravnog prometa i poslovanja, protiv pravosuđa, protiv vjerodostojnosti isprava, protiv javnog reda i protiv službene dužnosti, a koje je propisano Kaznenim zakonom (»Narodne novine«, br. 110/97., 27/98. – ispravak, 50/00. – Odluka Ustavnog suda Republike Hrvatske, 129/00., 51/01., 111/03., 190/03. – Odluka Ustavnog suda Republike Hrvatske, 105/04., 84/05. – ispravak, 71/06., 110/07., 152/08. i 57/11.).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Radni odnos u školskoj ustanovi ne može zasnovati osoba koja je pravomoćno osuđena za neko od kaznenih djela protiv života i tijela, protiv Republike Hrvatske, protiv pravosuđa, protiv javnog reda, protiv imovine, protiv službene dužnosti, protiv čovječnosti i ljudskog dostojanstva, protiv osobne slobode, protiv spolne slobode, spolnog zlostavljanja i iskorištavanja djeteta, protiv braka, obitelji i djece, protiv zdravlja ljudi, protiv opće sigurnosti, protiv krivotvorenja, a koje je propisano Kaznenim zakonom (»Narodne novine«, br. 125/11. i 144/12.).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Radni odnos u školskoj ustanovi ne može zasnovati ni osoba protiv koje se vodi kazneni postupak za neko od kaznenih djela navedenih u stavku 1. i stavku 2. ovog članka.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Ako osoba u radnom odnosu u školskoj ustanovi bude pravomoćno osuđena za neko od kaznenih djela iz stavka 1. i stavku 2. ovog članka, školska ustanova kao poslodavac otkazat će ugovor o radu bez obveze poštivanja propisanog ili ugovorenog otkaznog roka izvanrednim otkazom ugovora o radu, u roku od 15 dana od dana saznanja za pravomoćnu osudu, a po proteku tog roka redovitim otkazom ugovora o radu uvjetovanim skrivljenim ponašanjem radnika, u kojem će slučaju poslodavac, istodobno uz otkazivanje ugovora o radu, od radnika zahtijevati da odmah prestane raditi tijekom otkaznog roka.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Ako školska ustanova kao poslodavac sazna da je protiv osobe u radnom odnosu u školskoj ustanovi pokrenut i vodi se kazneni postupak za neko od kaznenih djela iz stavka 1. i stavku 2. ovog članka, udaljit će osobu od obavljanja poslova do obustave kaznenog postupka, odnosno najduže do pravomoćnosti sudske presude, uz pravo na naknadu plaće u visini dvije trećine prosječne mjesečne plaće koju je osoba ostvarila u tri mjeseca prije udaljenja od obavljanja poslova. </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hr-HR" dirty="0"/>
              <a:t>Ako je pravomoćnim rješenjem obustavljen kazneni postupak pokrenut protiv radnika ili je pravomoćnom presudom radnik oslobođen od odgovornosti, radniku će se vratiti obustavljeni dio plaće od prvoga dana udaljenja. </a:t>
            </a:r>
          </a:p>
          <a:p>
            <a:endParaRPr lang="hr-HR" b="1" dirty="0"/>
          </a:p>
        </p:txBody>
      </p:sp>
      <p:sp>
        <p:nvSpPr>
          <p:cNvPr id="4" name="Slide Number Placeholder 3"/>
          <p:cNvSpPr>
            <a:spLocks noGrp="1"/>
          </p:cNvSpPr>
          <p:nvPr>
            <p:ph type="sldNum" sz="quarter" idx="5"/>
          </p:nvPr>
        </p:nvSpPr>
        <p:spPr/>
        <p:txBody>
          <a:bodyPr/>
          <a:lstStyle/>
          <a:p>
            <a:fld id="{8F8C42C3-A5D7-4DEA-BCF8-D098411B5AF7}" type="slidenum">
              <a:rPr lang="hr-HR" smtClean="0"/>
              <a:t>123</a:t>
            </a:fld>
            <a:endParaRPr lang="hr-HR"/>
          </a:p>
        </p:txBody>
      </p:sp>
    </p:spTree>
    <p:extLst>
      <p:ext uri="{BB962C8B-B14F-4D97-AF65-F5344CB8AC3E}">
        <p14:creationId xmlns:p14="http://schemas.microsoft.com/office/powerpoint/2010/main" val="18973276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*Ipak, valja razmisliti o prirodi drugih obveza te ostavljaju li te obveze dovoljno vremena službeniku da ispunjava obveze prema OUZP i primjenjivim provedbenim propisima te smjernicama i mišljenjima EDPB i AZOP</a:t>
            </a: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127</a:t>
            </a:fld>
            <a:endParaRPr lang="hr-HR"/>
          </a:p>
        </p:txBody>
      </p:sp>
    </p:spTree>
    <p:extLst>
      <p:ext uri="{BB962C8B-B14F-4D97-AF65-F5344CB8AC3E}">
        <p14:creationId xmlns:p14="http://schemas.microsoft.com/office/powerpoint/2010/main" val="356447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hr-HR" b="0" i="0" dirty="0">
                <a:solidFill>
                  <a:srgbClr val="666666"/>
                </a:solidFill>
                <a:effectLst/>
                <a:latin typeface="Open Sans" panose="020B0606030504020204" pitchFamily="34" charset="0"/>
              </a:rPr>
              <a:t>Fizička ili pravna osoba, tijelo javne vlasti, agencija ili drugo tijelo koje samo ili zajedno s drugima određuje svrhe i sredstva obrade osobnih podataka (članak 4. Opće uredbe o zaštiti podataka).</a:t>
            </a:r>
          </a:p>
          <a:p>
            <a:pPr algn="l" fontAlgn="base"/>
            <a:r>
              <a:rPr lang="hr-HR" b="0" i="0" dirty="0">
                <a:solidFill>
                  <a:srgbClr val="666666"/>
                </a:solidFill>
                <a:effectLst/>
                <a:latin typeface="Open Sans" panose="020B0606030504020204" pitchFamily="34" charset="0"/>
              </a:rPr>
              <a:t>U odgojno obrazovnom sustavu:</a:t>
            </a:r>
          </a:p>
          <a:p>
            <a:pPr marL="0" marR="0" lvl="0" indent="0" algn="l" defTabSz="914400" rtl="0" eaLnBrk="1" fontAlgn="base" latinLnBrk="0" hangingPunct="1">
              <a:lnSpc>
                <a:spcPct val="100000"/>
              </a:lnSpc>
              <a:spcBef>
                <a:spcPts val="0"/>
              </a:spcBef>
              <a:spcAft>
                <a:spcPts val="0"/>
              </a:spcAft>
              <a:buClrTx/>
              <a:buSzTx/>
              <a:buFontTx/>
              <a:buNone/>
              <a:tabLst/>
              <a:defRPr/>
            </a:pPr>
            <a:r>
              <a:rPr lang="hr-HR" b="0" i="0" dirty="0">
                <a:solidFill>
                  <a:srgbClr val="666666"/>
                </a:solidFill>
                <a:effectLst/>
                <a:latin typeface="Open Sans" panose="020B0606030504020204" pitchFamily="34" charset="0"/>
              </a:rPr>
              <a:t>Vrtić koji obrađuje osobne podatke djece u jaslicama i vrtićkim programima, njihovih roditelja ili drugih članova obitelji, zaposlenika vrtića kao i svih drugih osoba koje posjećuju školu.</a:t>
            </a:r>
          </a:p>
          <a:p>
            <a:pPr algn="l" fontAlgn="base"/>
            <a:r>
              <a:rPr lang="hr-HR" b="0" i="0" dirty="0">
                <a:solidFill>
                  <a:srgbClr val="666666"/>
                </a:solidFill>
                <a:effectLst/>
                <a:latin typeface="Open Sans" panose="020B0606030504020204" pitchFamily="34" charset="0"/>
              </a:rPr>
              <a:t>Škola (osnovna i srednja) koja obrađuje osobne podatke učenika, njihovih roditelja, zaposlenika škole kao i svih drugih osoba koje posjećuju školu</a:t>
            </a:r>
          </a:p>
          <a:p>
            <a:pPr marL="0" marR="0" lvl="0" indent="0" algn="l" defTabSz="914400" rtl="0" eaLnBrk="1" fontAlgn="base" latinLnBrk="0" hangingPunct="1">
              <a:lnSpc>
                <a:spcPct val="100000"/>
              </a:lnSpc>
              <a:spcBef>
                <a:spcPts val="0"/>
              </a:spcBef>
              <a:spcAft>
                <a:spcPts val="0"/>
              </a:spcAft>
              <a:buClrTx/>
              <a:buSzTx/>
              <a:buFontTx/>
              <a:buNone/>
              <a:tabLst/>
              <a:defRPr/>
            </a:pPr>
            <a:r>
              <a:rPr lang="hr-HR" b="0" i="0" dirty="0">
                <a:solidFill>
                  <a:srgbClr val="666666"/>
                </a:solidFill>
                <a:effectLst/>
                <a:latin typeface="Open Sans" panose="020B0606030504020204" pitchFamily="34" charset="0"/>
              </a:rPr>
              <a:t>Fakultet, visoka škola, istraživački institut obrađuje osobne podatke studenata, zaposlenika, polaznika poslijediplomskih studija i programa cjeloživotnog obrazovanja kao i svih drugih osoba koje posjećuju te ustanove</a:t>
            </a:r>
          </a:p>
          <a:p>
            <a:pPr algn="l" fontAlgn="base"/>
            <a:endParaRPr lang="hr-HR" b="0" i="0" dirty="0">
              <a:solidFill>
                <a:srgbClr val="666666"/>
              </a:solidFill>
              <a:effectLst/>
              <a:latin typeface="Open Sans" panose="020B0606030504020204" pitchFamily="34" charset="0"/>
            </a:endParaRPr>
          </a:p>
          <a:p>
            <a:pPr algn="l" fontAlgn="base"/>
            <a:endParaRPr lang="hr-HR" b="0" i="0" dirty="0">
              <a:solidFill>
                <a:srgbClr val="666666"/>
              </a:solidFill>
              <a:effectLst/>
              <a:latin typeface="Open Sans" panose="020B0606030504020204" pitchFamily="34" charset="0"/>
            </a:endParaRPr>
          </a:p>
          <a:p>
            <a:endParaRPr lang="hr-HR" dirty="0"/>
          </a:p>
        </p:txBody>
      </p:sp>
      <p:sp>
        <p:nvSpPr>
          <p:cNvPr id="4" name="Slide Number Placeholder 3"/>
          <p:cNvSpPr>
            <a:spLocks noGrp="1"/>
          </p:cNvSpPr>
          <p:nvPr>
            <p:ph type="sldNum" sz="quarter" idx="5"/>
          </p:nvPr>
        </p:nvSpPr>
        <p:spPr/>
        <p:txBody>
          <a:bodyPr/>
          <a:lstStyle/>
          <a:p>
            <a:fld id="{8F8C42C3-A5D7-4DEA-BCF8-D098411B5AF7}" type="slidenum">
              <a:rPr lang="hr-HR" smtClean="0"/>
              <a:t>11</a:t>
            </a:fld>
            <a:endParaRPr lang="hr-HR"/>
          </a:p>
        </p:txBody>
      </p:sp>
    </p:spTree>
    <p:extLst>
      <p:ext uri="{BB962C8B-B14F-4D97-AF65-F5344CB8AC3E}">
        <p14:creationId xmlns:p14="http://schemas.microsoft.com/office/powerpoint/2010/main" val="2148812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Organizacije koje temeljem pravnih obveza (propisa) ili ugovora nude usluge potpore radu obrazovnih institucija. </a:t>
            </a:r>
          </a:p>
        </p:txBody>
      </p:sp>
      <p:sp>
        <p:nvSpPr>
          <p:cNvPr id="4" name="Slide Number Placeholder 3"/>
          <p:cNvSpPr>
            <a:spLocks noGrp="1"/>
          </p:cNvSpPr>
          <p:nvPr>
            <p:ph type="sldNum" sz="quarter" idx="5"/>
          </p:nvPr>
        </p:nvSpPr>
        <p:spPr/>
        <p:txBody>
          <a:bodyPr/>
          <a:lstStyle/>
          <a:p>
            <a:fld id="{8F8C42C3-A5D7-4DEA-BCF8-D098411B5AF7}" type="slidenum">
              <a:rPr lang="hr-HR" smtClean="0"/>
              <a:t>12</a:t>
            </a:fld>
            <a:endParaRPr lang="hr-HR"/>
          </a:p>
        </p:txBody>
      </p:sp>
    </p:spTree>
    <p:extLst>
      <p:ext uri="{BB962C8B-B14F-4D97-AF65-F5344CB8AC3E}">
        <p14:creationId xmlns:p14="http://schemas.microsoft.com/office/powerpoint/2010/main" val="3338159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F65-2B0C-2015-FE0A-36AF776417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2609713C-9823-86A2-96B6-0543078D6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08DDFFE8-2028-B32F-C12A-1895F3EEABA4}"/>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6CE17508-FF84-7D01-BD47-479856F108F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4ED73A5-EF29-2380-A148-5ADD01284929}"/>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20435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742BB-A139-859F-D5F5-BDD637E9152B}"/>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A9925A5C-A4FA-56AF-150D-43DBB3E17A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CD8831E6-20A2-644A-D172-6F5BC732862B}"/>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DE407DD5-ECB5-435F-B785-B428E78E836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6883B4F-40DB-94A5-A5D6-D5CE72DE606C}"/>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342777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2A0F37-6734-A024-3DD7-2710479327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09DC77F0-D4D4-D895-EB04-16424583F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A42F334-37FF-254C-76E2-0B39E6F914ED}"/>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347EAEC5-883D-EAA2-7905-DDCBA94A1F6F}"/>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72928C9-1F55-5AE4-A753-CB1E0F88C6F3}"/>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144911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B2656-688D-5877-153D-6885D6D5461E}"/>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D913802F-44C4-9FDF-DF1B-878C4ED31B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E562650-6533-B256-8513-466878E8801F}"/>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469DEAC3-2133-97CD-E98D-13A894C63E8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5746911-CF75-8BBD-DDE2-6FE0507AFA02}"/>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1980274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C89EC-498B-C465-6BD4-9DA10D2D72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DE095F03-041B-8FC5-8096-391CF157A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FD583-643A-FF11-81F6-AFB45DAB01CC}"/>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61E404AD-2FFA-DC0C-8A44-664DB08E3C9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D33CD02A-4752-28F4-8958-4A9271DA0EFE}"/>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3593996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602AD-B083-590F-70E3-61E1201D9A1F}"/>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65C5A517-8F8A-2EF7-684F-0A811568F7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797C0299-C27D-6361-094A-254994C0B5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290C18BF-2A7B-FBF4-AF46-90327865BBB9}"/>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6" name="Footer Placeholder 5">
            <a:extLst>
              <a:ext uri="{FF2B5EF4-FFF2-40B4-BE49-F238E27FC236}">
                <a16:creationId xmlns:a16="http://schemas.microsoft.com/office/drawing/2014/main" id="{3AB6F6E1-E43A-1A7A-FE8F-F40181382D92}"/>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8B24F84A-CE51-0755-5512-D91A406FDFB2}"/>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700747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E4863-ADFA-1BD9-8EF1-ADAEF0813CB5}"/>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418BBA8C-9CC0-71E8-FAA3-29FF7B3CD8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CC8870-3275-0221-D3ED-1852B7619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801B9FB3-4A19-5B6C-6D4B-F840CC5E53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7D94DA-E969-1570-D660-69D2E1738A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F7CEE35E-01E9-BA71-4B7E-D292D6596C40}"/>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8" name="Footer Placeholder 7">
            <a:extLst>
              <a:ext uri="{FF2B5EF4-FFF2-40B4-BE49-F238E27FC236}">
                <a16:creationId xmlns:a16="http://schemas.microsoft.com/office/drawing/2014/main" id="{DC3E6BC6-6E16-5AA9-39D0-C078CC147072}"/>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E2803799-C729-7737-EEFF-96BC947B9F4D}"/>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111235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22534-D998-D15A-0F38-ECF7A880BD91}"/>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06DB00BE-353C-C6DC-E47B-66DB79B47BE3}"/>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4" name="Footer Placeholder 3">
            <a:extLst>
              <a:ext uri="{FF2B5EF4-FFF2-40B4-BE49-F238E27FC236}">
                <a16:creationId xmlns:a16="http://schemas.microsoft.com/office/drawing/2014/main" id="{A87A9F52-F114-3137-60A4-ED3CD45AF602}"/>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37C428CA-582A-C9EE-CA91-A424E7699618}"/>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56836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489B7-2A73-1993-1AEF-9AA42BA6C351}"/>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3" name="Footer Placeholder 2">
            <a:extLst>
              <a:ext uri="{FF2B5EF4-FFF2-40B4-BE49-F238E27FC236}">
                <a16:creationId xmlns:a16="http://schemas.microsoft.com/office/drawing/2014/main" id="{E7795F05-0835-A098-92E9-22CCD2E823B5}"/>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722914E8-0B1E-078D-1876-7033981D2530}"/>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26357980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5FBA-3D4B-311B-5256-57EE0FB04C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99ADE862-2CFE-A9FB-4CE1-0FE32D089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FDF71CC8-7541-ABDC-57CC-C2276ADB47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F0D99F-CA78-BB59-391A-2195781182D4}"/>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6" name="Footer Placeholder 5">
            <a:extLst>
              <a:ext uri="{FF2B5EF4-FFF2-40B4-BE49-F238E27FC236}">
                <a16:creationId xmlns:a16="http://schemas.microsoft.com/office/drawing/2014/main" id="{621F1F92-A502-7CB7-33FB-C9E7B1F4B1F4}"/>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A2E2D72B-C043-6928-6B41-54228C1968CD}"/>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4034356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CB17B-00A5-587C-0A96-9019264C56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4440B666-853E-1EC2-519C-8AD04E3F4A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1F83BA59-44F0-2C7D-8D62-BC1921691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FAD871-B406-23EA-C324-488168A8E66D}"/>
              </a:ext>
            </a:extLst>
          </p:cNvPr>
          <p:cNvSpPr>
            <a:spLocks noGrp="1"/>
          </p:cNvSpPr>
          <p:nvPr>
            <p:ph type="dt" sz="half" idx="10"/>
          </p:nvPr>
        </p:nvSpPr>
        <p:spPr/>
        <p:txBody>
          <a:bodyPr/>
          <a:lstStyle/>
          <a:p>
            <a:fld id="{1C9CEE73-37DC-4A6C-B3A9-D5138E2C098A}" type="datetimeFigureOut">
              <a:rPr lang="hr-HR" smtClean="0"/>
              <a:t>5.2.2025.</a:t>
            </a:fld>
            <a:endParaRPr lang="hr-HR"/>
          </a:p>
        </p:txBody>
      </p:sp>
      <p:sp>
        <p:nvSpPr>
          <p:cNvPr id="6" name="Footer Placeholder 5">
            <a:extLst>
              <a:ext uri="{FF2B5EF4-FFF2-40B4-BE49-F238E27FC236}">
                <a16:creationId xmlns:a16="http://schemas.microsoft.com/office/drawing/2014/main" id="{F2B5EACA-2C1B-EB36-2FB2-F47907B3846F}"/>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A21545AD-EE42-00DE-247B-907B48ED55B6}"/>
              </a:ext>
            </a:extLst>
          </p:cNvPr>
          <p:cNvSpPr>
            <a:spLocks noGrp="1"/>
          </p:cNvSpPr>
          <p:nvPr>
            <p:ph type="sldNum" sz="quarter" idx="12"/>
          </p:nvPr>
        </p:nvSpPr>
        <p:spPr/>
        <p:txBody>
          <a:bodyPr/>
          <a:lstStyle/>
          <a:p>
            <a:fld id="{806B3CEB-DC68-4580-9087-43CD45A1A068}" type="slidenum">
              <a:rPr lang="hr-HR" smtClean="0"/>
              <a:t>‹#›</a:t>
            </a:fld>
            <a:endParaRPr lang="hr-HR"/>
          </a:p>
        </p:txBody>
      </p:sp>
    </p:spTree>
    <p:extLst>
      <p:ext uri="{BB962C8B-B14F-4D97-AF65-F5344CB8AC3E}">
        <p14:creationId xmlns:p14="http://schemas.microsoft.com/office/powerpoint/2010/main" val="414801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508D17C-7075-C00D-AA7C-633C84110D5B}"/>
              </a:ext>
            </a:extLst>
          </p:cNvPr>
          <p:cNvGraphicFramePr>
            <a:graphicFrameLocks noChangeAspect="1"/>
          </p:cNvGraphicFramePr>
          <p:nvPr userDrawn="1">
            <p:custDataLst>
              <p:tags r:id="rId13"/>
            </p:custDataLst>
            <p:extLst>
              <p:ext uri="{D42A27DB-BD31-4B8C-83A1-F6EECF244321}">
                <p14:modId xmlns:p14="http://schemas.microsoft.com/office/powerpoint/2010/main" val="1555768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08" imgH="408" progId="TCLayout.ActiveDocument.1">
                  <p:embed/>
                </p:oleObj>
              </mc:Choice>
              <mc:Fallback>
                <p:oleObj name="think-cell Slide" r:id="rId14" imgW="408" imgH="408"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7E9A9A4-D803-63BD-030D-F154394B9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7FCB12E7-EDDE-B5D2-804D-EFC708379A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A0098024-61F7-695C-8878-9B36D84C51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CEE73-37DC-4A6C-B3A9-D5138E2C098A}" type="datetimeFigureOut">
              <a:rPr lang="hr-HR" smtClean="0"/>
              <a:t>5.2.2025.</a:t>
            </a:fld>
            <a:endParaRPr lang="hr-HR"/>
          </a:p>
        </p:txBody>
      </p:sp>
      <p:sp>
        <p:nvSpPr>
          <p:cNvPr id="5" name="Footer Placeholder 4">
            <a:extLst>
              <a:ext uri="{FF2B5EF4-FFF2-40B4-BE49-F238E27FC236}">
                <a16:creationId xmlns:a16="http://schemas.microsoft.com/office/drawing/2014/main" id="{DD19DA58-45F0-9737-BB5E-1E40F1BD0C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A8542564-56EF-6AC1-F150-FDFAAC929C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B3CEB-DC68-4580-9087-43CD45A1A068}" type="slidenum">
              <a:rPr lang="hr-HR" smtClean="0"/>
              <a:t>‹#›</a:t>
            </a:fld>
            <a:endParaRPr lang="hr-HR"/>
          </a:p>
        </p:txBody>
      </p:sp>
    </p:spTree>
    <p:extLst>
      <p:ext uri="{BB962C8B-B14F-4D97-AF65-F5344CB8AC3E}">
        <p14:creationId xmlns:p14="http://schemas.microsoft.com/office/powerpoint/2010/main" val="1021309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emf"/></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42.png"/><Relationship Id="rId5" Type="http://schemas.openxmlformats.org/officeDocument/2006/relationships/image" Target="../media/image1.emf"/><Relationship Id="rId4" Type="http://schemas.openxmlformats.org/officeDocument/2006/relationships/oleObject" Target="../embeddings/oleObject84.bin"/></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85.bin"/><Relationship Id="rId2" Type="http://schemas.openxmlformats.org/officeDocument/2006/relationships/slideLayout" Target="../slideLayouts/slideLayout2.xml"/><Relationship Id="rId1" Type="http://schemas.openxmlformats.org/officeDocument/2006/relationships/tags" Target="../tags/tag92.xml"/><Relationship Id="rId5" Type="http://schemas.openxmlformats.org/officeDocument/2006/relationships/image" Target="../media/image43.png"/><Relationship Id="rId4" Type="http://schemas.openxmlformats.org/officeDocument/2006/relationships/image" Target="../media/image1.emf"/></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86.bin"/></Relationships>
</file>

<file path=ppt/slides/_rels/slide103.xml.rels><?xml version="1.0" encoding="UTF-8" standalone="yes"?>
<Relationships xmlns="http://schemas.openxmlformats.org/package/2006/relationships"><Relationship Id="rId3"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1.emf"/></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88.bin"/><Relationship Id="rId2" Type="http://schemas.openxmlformats.org/officeDocument/2006/relationships/slideLayout" Target="../slideLayouts/slideLayout2.xml"/><Relationship Id="rId1" Type="http://schemas.openxmlformats.org/officeDocument/2006/relationships/tags" Target="../tags/tag95.xml"/><Relationship Id="rId5" Type="http://schemas.openxmlformats.org/officeDocument/2006/relationships/image" Target="../media/image45.png"/><Relationship Id="rId4" Type="http://schemas.openxmlformats.org/officeDocument/2006/relationships/image" Target="../media/image1.emf"/></Relationships>
</file>

<file path=ppt/slides/_rels/slide105.xml.rels><?xml version="1.0" encoding="UTF-8" standalone="yes"?>
<Relationships xmlns="http://schemas.openxmlformats.org/package/2006/relationships"><Relationship Id="rId3" Type="http://schemas.openxmlformats.org/officeDocument/2006/relationships/oleObject" Target="../embeddings/oleObject89.bin"/><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emf"/></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90.bin"/><Relationship Id="rId2" Type="http://schemas.openxmlformats.org/officeDocument/2006/relationships/slideLayout" Target="../slideLayouts/slideLayout2.xml"/><Relationship Id="rId1" Type="http://schemas.openxmlformats.org/officeDocument/2006/relationships/tags" Target="../tags/tag97.xml"/><Relationship Id="rId5" Type="http://schemas.openxmlformats.org/officeDocument/2006/relationships/image" Target="../media/image49.png"/><Relationship Id="rId4" Type="http://schemas.openxmlformats.org/officeDocument/2006/relationships/image" Target="../media/image1.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2.xml"/><Relationship Id="rId1" Type="http://schemas.openxmlformats.org/officeDocument/2006/relationships/tags" Target="../tags/tag98.xml"/><Relationship Id="rId5" Type="http://schemas.openxmlformats.org/officeDocument/2006/relationships/image" Target="../media/image50.png"/><Relationship Id="rId4" Type="http://schemas.openxmlformats.org/officeDocument/2006/relationships/image" Target="../media/image1.emf"/></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92.bin"/><Relationship Id="rId2" Type="http://schemas.openxmlformats.org/officeDocument/2006/relationships/slideLayout" Target="../slideLayouts/slideLayout2.xml"/><Relationship Id="rId1" Type="http://schemas.openxmlformats.org/officeDocument/2006/relationships/tags" Target="../tags/tag99.xml"/><Relationship Id="rId5" Type="http://schemas.openxmlformats.org/officeDocument/2006/relationships/image" Target="../media/image51.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1.emf"/><Relationship Id="rId4" Type="http://schemas.openxmlformats.org/officeDocument/2006/relationships/oleObject" Target="../embeddings/oleObject12.bin"/></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2.xml"/><Relationship Id="rId1" Type="http://schemas.openxmlformats.org/officeDocument/2006/relationships/tags" Target="../tags/tag100.xml"/><Relationship Id="rId5" Type="http://schemas.openxmlformats.org/officeDocument/2006/relationships/image" Target="../media/image52.png"/><Relationship Id="rId4" Type="http://schemas.openxmlformats.org/officeDocument/2006/relationships/image" Target="../media/image1.emf"/></Relationships>
</file>

<file path=ppt/slides/_rels/slide111.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Layout" Target="../slideLayouts/slideLayout2.xml"/><Relationship Id="rId1" Type="http://schemas.openxmlformats.org/officeDocument/2006/relationships/tags" Target="../tags/tag101.xml"/><Relationship Id="rId5" Type="http://schemas.openxmlformats.org/officeDocument/2006/relationships/image" Target="../media/image53.png"/><Relationship Id="rId4" Type="http://schemas.openxmlformats.org/officeDocument/2006/relationships/image" Target="../media/image1.emf"/></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54.png"/><Relationship Id="rId5" Type="http://schemas.openxmlformats.org/officeDocument/2006/relationships/image" Target="../media/image1.emf"/><Relationship Id="rId4" Type="http://schemas.openxmlformats.org/officeDocument/2006/relationships/oleObject" Target="../embeddings/oleObject95.bin"/></Relationships>
</file>

<file path=ppt/slides/_rels/slide113.xml.rels><?xml version="1.0" encoding="UTF-8" standalone="yes"?>
<Relationships xmlns="http://schemas.openxmlformats.org/package/2006/relationships"><Relationship Id="rId3" Type="http://schemas.openxmlformats.org/officeDocument/2006/relationships/oleObject" Target="../embeddings/oleObject96.bin"/><Relationship Id="rId2" Type="http://schemas.openxmlformats.org/officeDocument/2006/relationships/slideLayout" Target="../slideLayouts/slideLayout2.xml"/><Relationship Id="rId1" Type="http://schemas.openxmlformats.org/officeDocument/2006/relationships/tags" Target="../tags/tag103.xml"/><Relationship Id="rId5" Type="http://schemas.openxmlformats.org/officeDocument/2006/relationships/image" Target="../media/image55.png"/><Relationship Id="rId4" Type="http://schemas.openxmlformats.org/officeDocument/2006/relationships/image" Target="../media/image1.emf"/></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04.xml"/><Relationship Id="rId5" Type="http://schemas.openxmlformats.org/officeDocument/2006/relationships/image" Target="../media/image1.emf"/><Relationship Id="rId4" Type="http://schemas.openxmlformats.org/officeDocument/2006/relationships/oleObject" Target="../embeddings/oleObject97.bin"/></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56.png"/><Relationship Id="rId5" Type="http://schemas.openxmlformats.org/officeDocument/2006/relationships/image" Target="../media/image1.emf"/><Relationship Id="rId4" Type="http://schemas.openxmlformats.org/officeDocument/2006/relationships/oleObject" Target="../embeddings/oleObject98.bin"/></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99.bin"/><Relationship Id="rId2" Type="http://schemas.openxmlformats.org/officeDocument/2006/relationships/slideLayout" Target="../slideLayouts/slideLayout2.xml"/><Relationship Id="rId1" Type="http://schemas.openxmlformats.org/officeDocument/2006/relationships/tags" Target="../tags/tag106.xml"/><Relationship Id="rId5" Type="http://schemas.openxmlformats.org/officeDocument/2006/relationships/image" Target="../media/image57.png"/><Relationship Id="rId4" Type="http://schemas.openxmlformats.org/officeDocument/2006/relationships/image" Target="../media/image1.emf"/></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4.xml"/><Relationship Id="rId1" Type="http://schemas.openxmlformats.org/officeDocument/2006/relationships/tags" Target="../tags/tag107.xml"/><Relationship Id="rId5" Type="http://schemas.openxmlformats.org/officeDocument/2006/relationships/image" Target="../media/image58.png"/><Relationship Id="rId4" Type="http://schemas.openxmlformats.org/officeDocument/2006/relationships/image" Target="../media/image1.e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8.xml"/><Relationship Id="rId5" Type="http://schemas.openxmlformats.org/officeDocument/2006/relationships/image" Target="../media/image1.emf"/><Relationship Id="rId4" Type="http://schemas.openxmlformats.org/officeDocument/2006/relationships/oleObject" Target="../embeddings/oleObject101.bin"/></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1.emf"/><Relationship Id="rId4" Type="http://schemas.openxmlformats.org/officeDocument/2006/relationships/oleObject" Target="../embeddings/oleObject10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13.bin"/></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1.emf"/><Relationship Id="rId4" Type="http://schemas.openxmlformats.org/officeDocument/2006/relationships/oleObject" Target="../embeddings/oleObject103.bin"/></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1.emf"/><Relationship Id="rId4" Type="http://schemas.openxmlformats.org/officeDocument/2006/relationships/oleObject" Target="../embeddings/oleObject104.bin"/></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1.emf"/><Relationship Id="rId4" Type="http://schemas.openxmlformats.org/officeDocument/2006/relationships/oleObject" Target="../embeddings/oleObject105.bin"/></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1.emf"/><Relationship Id="rId4" Type="http://schemas.openxmlformats.org/officeDocument/2006/relationships/oleObject" Target="../embeddings/oleObject106.bin"/></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07.bin"/><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emf"/></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1.e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1.emf"/></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117.xml"/><Relationship Id="rId5" Type="http://schemas.openxmlformats.org/officeDocument/2006/relationships/image" Target="../media/image1.emf"/><Relationship Id="rId4" Type="http://schemas.openxmlformats.org/officeDocument/2006/relationships/oleObject" Target="../embeddings/oleObject110.bin"/></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oleObject" Target="../embeddings/oleObject14.bin"/><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emf"/><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3" Type="http://schemas.openxmlformats.org/officeDocument/2006/relationships/notesSlide" Target="../notesSlides/notesSlide10.xml"/><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1.emf"/><Relationship Id="rId10" Type="http://schemas.openxmlformats.org/officeDocument/2006/relationships/image" Target="../media/image11.png"/><Relationship Id="rId4" Type="http://schemas.openxmlformats.org/officeDocument/2006/relationships/oleObject" Target="../embeddings/oleObject15.bin"/><Relationship Id="rId9" Type="http://schemas.openxmlformats.org/officeDocument/2006/relationships/image" Target="../media/image10.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diagramLayout" Target="../diagrams/layout2.xml"/><Relationship Id="rId12" Type="http://schemas.openxmlformats.org/officeDocument/2006/relationships/image" Target="../media/image16.sv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Data" Target="../diagrams/data2.xml"/><Relationship Id="rId11" Type="http://schemas.openxmlformats.org/officeDocument/2006/relationships/image" Target="../media/image15.png"/><Relationship Id="rId5" Type="http://schemas.openxmlformats.org/officeDocument/2006/relationships/image" Target="../media/image1.emf"/><Relationship Id="rId10" Type="http://schemas.microsoft.com/office/2007/relationships/diagramDrawing" Target="../diagrams/drawing2.xml"/><Relationship Id="rId4" Type="http://schemas.openxmlformats.org/officeDocument/2006/relationships/oleObject" Target="../embeddings/oleObject17.bin"/><Relationship Id="rId9" Type="http://schemas.openxmlformats.org/officeDocument/2006/relationships/diagramColors" Target="../diagrams/colors2.xml"/><Relationship Id="rId14" Type="http://schemas.openxmlformats.org/officeDocument/2006/relationships/image" Target="../media/image18.svg"/></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notesSlide" Target="../notesSlides/notesSlide13.xml"/><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diagramData" Target="../diagrams/data3.xml"/><Relationship Id="rId5" Type="http://schemas.openxmlformats.org/officeDocument/2006/relationships/image" Target="../media/image1.emf"/><Relationship Id="rId10" Type="http://schemas.microsoft.com/office/2007/relationships/diagramDrawing" Target="../diagrams/drawing3.xml"/><Relationship Id="rId4" Type="http://schemas.openxmlformats.org/officeDocument/2006/relationships/oleObject" Target="../embeddings/oleObject18.bin"/><Relationship Id="rId9" Type="http://schemas.openxmlformats.org/officeDocument/2006/relationships/diagramColors" Target="../diagrams/colors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20.pn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21.pn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2.pn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5.png"/><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26.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1.emf"/><Relationship Id="rId4" Type="http://schemas.openxmlformats.org/officeDocument/2006/relationships/oleObject" Target="../embeddings/oleObject31.bin"/></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2.pn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33.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5.bin"/></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33.pn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em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1.emf"/><Relationship Id="rId4" Type="http://schemas.openxmlformats.org/officeDocument/2006/relationships/oleObject" Target="../embeddings/oleObject4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41.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3.xml"/><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43.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35.pn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9.xml"/><Relationship Id="rId5" Type="http://schemas.openxmlformats.org/officeDocument/2006/relationships/image" Target="../media/image1.emf"/><Relationship Id="rId4" Type="http://schemas.openxmlformats.org/officeDocument/2006/relationships/oleObject" Target="../embeddings/oleObject48.bin"/></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0.xml"/><Relationship Id="rId5" Type="http://schemas.openxmlformats.org/officeDocument/2006/relationships/image" Target="../media/image1.emf"/><Relationship Id="rId4" Type="http://schemas.openxmlformats.org/officeDocument/2006/relationships/oleObject" Target="../embeddings/oleObject49.bin"/></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38.png"/><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7.bin"/></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1.e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9.png"/><Relationship Id="rId5" Type="http://schemas.openxmlformats.org/officeDocument/2006/relationships/image" Target="../media/image1.emf"/><Relationship Id="rId4" Type="http://schemas.openxmlformats.org/officeDocument/2006/relationships/oleObject" Target="../embeddings/oleObject54.bin"/></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e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tags" Target="../tags/tag57.xml"/><Relationship Id="rId5" Type="http://schemas.openxmlformats.org/officeDocument/2006/relationships/image" Target="../media/image40.png"/><Relationship Id="rId4" Type="http://schemas.openxmlformats.org/officeDocument/2006/relationships/image" Target="../media/image1.emf"/></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1.emf"/></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emf"/></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41.png"/><Relationship Id="rId4" Type="http://schemas.openxmlformats.org/officeDocument/2006/relationships/image" Target="../media/image1.emf"/></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1.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8.bin"/></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61.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5.xml"/><Relationship Id="rId5" Type="http://schemas.openxmlformats.org/officeDocument/2006/relationships/image" Target="../media/image1.emf"/><Relationship Id="rId4" Type="http://schemas.openxmlformats.org/officeDocument/2006/relationships/oleObject" Target="../embeddings/oleObject62.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6.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oleObject" Target="../embeddings/oleObject64.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image" Target="../media/image1.emf"/><Relationship Id="rId4" Type="http://schemas.openxmlformats.org/officeDocument/2006/relationships/oleObject" Target="../embeddings/oleObject65.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1.emf"/><Relationship Id="rId4" Type="http://schemas.openxmlformats.org/officeDocument/2006/relationships/oleObject" Target="../embeddings/oleObject66.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1.emf"/><Relationship Id="rId4" Type="http://schemas.openxmlformats.org/officeDocument/2006/relationships/oleObject" Target="../embeddings/oleObject63.bin"/></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emf"/></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1.emf"/><Relationship Id="rId4" Type="http://schemas.openxmlformats.org/officeDocument/2006/relationships/oleObject" Target="../embeddings/oleObject67.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5.xml"/><Relationship Id="rId5" Type="http://schemas.openxmlformats.org/officeDocument/2006/relationships/image" Target="../media/image1.emf"/><Relationship Id="rId4" Type="http://schemas.openxmlformats.org/officeDocument/2006/relationships/oleObject" Target="../embeddings/oleObject68.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69.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7.xml"/><Relationship Id="rId5" Type="http://schemas.openxmlformats.org/officeDocument/2006/relationships/image" Target="../media/image1.emf"/><Relationship Id="rId4" Type="http://schemas.openxmlformats.org/officeDocument/2006/relationships/oleObject" Target="../embeddings/oleObject70.bin"/></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1.e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9.xml"/><Relationship Id="rId5" Type="http://schemas.openxmlformats.org/officeDocument/2006/relationships/image" Target="../media/image1.emf"/><Relationship Id="rId4" Type="http://schemas.openxmlformats.org/officeDocument/2006/relationships/oleObject" Target="../embeddings/oleObject72.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image" Target="../media/image1.emf"/><Relationship Id="rId4" Type="http://schemas.openxmlformats.org/officeDocument/2006/relationships/oleObject" Target="../embeddings/oleObject73.bin"/></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notesSlide" Target="../notesSlides/notesSlide57.xml"/><Relationship Id="rId7" Type="http://schemas.openxmlformats.org/officeDocument/2006/relationships/diagramLayout" Target="../diagrams/layout4.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diagramData" Target="../diagrams/data4.xml"/><Relationship Id="rId5" Type="http://schemas.openxmlformats.org/officeDocument/2006/relationships/image" Target="../media/image1.emf"/><Relationship Id="rId10" Type="http://schemas.microsoft.com/office/2007/relationships/diagramDrawing" Target="../diagrams/drawing4.xml"/><Relationship Id="rId4" Type="http://schemas.openxmlformats.org/officeDocument/2006/relationships/oleObject" Target="../embeddings/oleObject74.bin"/><Relationship Id="rId9" Type="http://schemas.openxmlformats.org/officeDocument/2006/relationships/diagramColors" Target="../diagrams/colors4.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image" Target="../media/image1.emf"/><Relationship Id="rId4" Type="http://schemas.openxmlformats.org/officeDocument/2006/relationships/oleObject" Target="../embeddings/oleObject7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emf"/></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e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image" Target="../media/image1.emf"/><Relationship Id="rId4" Type="http://schemas.openxmlformats.org/officeDocument/2006/relationships/oleObject" Target="../embeddings/oleObject77.bin"/></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79.bin"/><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emf"/></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1.emf"/></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81.bin"/><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emf"/></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emf"/></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83.bin"/><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em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7746DB0-B1C4-498C-AB75-4D25AEA6B358}"/>
              </a:ext>
            </a:extLst>
          </p:cNvPr>
          <p:cNvGraphicFramePr>
            <a:graphicFrameLocks noChangeAspect="1"/>
          </p:cNvGraphicFramePr>
          <p:nvPr>
            <p:custDataLst>
              <p:tags r:id="rId1"/>
            </p:custDataLst>
            <p:extLst>
              <p:ext uri="{D42A27DB-BD31-4B8C-83A1-F6EECF244321}">
                <p14:modId xmlns:p14="http://schemas.microsoft.com/office/powerpoint/2010/main" val="33441229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D45639D-E4B2-85C0-6A7A-7B9CB71C1CB9}"/>
              </a:ext>
            </a:extLst>
          </p:cNvPr>
          <p:cNvSpPr>
            <a:spLocks noGrp="1"/>
          </p:cNvSpPr>
          <p:nvPr>
            <p:ph type="ctrTitle"/>
          </p:nvPr>
        </p:nvSpPr>
        <p:spPr/>
        <p:txBody>
          <a:bodyPr vert="horz"/>
          <a:lstStyle/>
          <a:p>
            <a:r>
              <a:rPr lang="hr-HR" sz="6000" b="1" dirty="0"/>
              <a:t>ZAŠTITA PODATAKA U ODGOJU I OBRAZOVANJU</a:t>
            </a:r>
            <a:endParaRPr lang="hr-HR" dirty="0"/>
          </a:p>
        </p:txBody>
      </p:sp>
      <p:sp>
        <p:nvSpPr>
          <p:cNvPr id="3" name="Subtitle 2">
            <a:extLst>
              <a:ext uri="{FF2B5EF4-FFF2-40B4-BE49-F238E27FC236}">
                <a16:creationId xmlns:a16="http://schemas.microsoft.com/office/drawing/2014/main" id="{50FFEB7A-0356-78E9-0BFB-A0DA062F37D2}"/>
              </a:ext>
            </a:extLst>
          </p:cNvPr>
          <p:cNvSpPr>
            <a:spLocks noGrp="1"/>
          </p:cNvSpPr>
          <p:nvPr>
            <p:ph type="subTitle" idx="1"/>
          </p:nvPr>
        </p:nvSpPr>
        <p:spPr/>
        <p:txBody>
          <a:bodyPr>
            <a:normAutofit lnSpcReduction="10000"/>
          </a:bodyPr>
          <a:lstStyle/>
          <a:p>
            <a:endParaRPr lang="hr-HR" sz="2400" dirty="0"/>
          </a:p>
          <a:p>
            <a:endParaRPr lang="hr-HR" dirty="0"/>
          </a:p>
          <a:p>
            <a:r>
              <a:rPr lang="hr-HR" sz="2400" dirty="0"/>
              <a:t>Praktična pitanja i problemi usklađivanja s Općom uredbom o zaštiti podataka</a:t>
            </a:r>
            <a:endParaRPr lang="hr-HR" dirty="0"/>
          </a:p>
        </p:txBody>
      </p:sp>
    </p:spTree>
    <p:extLst>
      <p:ext uri="{BB962C8B-B14F-4D97-AF65-F5344CB8AC3E}">
        <p14:creationId xmlns:p14="http://schemas.microsoft.com/office/powerpoint/2010/main" val="1467076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967DC2-1E96-A49B-D57A-3B1DD40B75C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45967DC2-1E96-A49B-D57A-3B1DD40B75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7145063-7741-D819-E848-818FC597B44A}"/>
              </a:ext>
            </a:extLst>
          </p:cNvPr>
          <p:cNvSpPr>
            <a:spLocks noGrp="1"/>
          </p:cNvSpPr>
          <p:nvPr>
            <p:ph type="title"/>
          </p:nvPr>
        </p:nvSpPr>
        <p:spPr/>
        <p:txBody>
          <a:bodyPr vert="horz"/>
          <a:lstStyle/>
          <a:p>
            <a:r>
              <a:rPr lang="hr-HR" dirty="0"/>
              <a:t>Sadržaj obavijesti o obradi</a:t>
            </a:r>
          </a:p>
        </p:txBody>
      </p:sp>
      <p:sp>
        <p:nvSpPr>
          <p:cNvPr id="3" name="Content Placeholder 2">
            <a:extLst>
              <a:ext uri="{FF2B5EF4-FFF2-40B4-BE49-F238E27FC236}">
                <a16:creationId xmlns:a16="http://schemas.microsoft.com/office/drawing/2014/main" id="{DEC10990-7646-AAD3-C39A-F7604F108939}"/>
              </a:ext>
            </a:extLst>
          </p:cNvPr>
          <p:cNvSpPr>
            <a:spLocks noGrp="1"/>
          </p:cNvSpPr>
          <p:nvPr>
            <p:ph idx="1"/>
          </p:nvPr>
        </p:nvSpPr>
        <p:spPr/>
        <p:txBody>
          <a:bodyPr/>
          <a:lstStyle/>
          <a:p>
            <a:pPr marL="0" indent="0" rtl="0">
              <a:spcBef>
                <a:spcPts val="1400"/>
              </a:spcBef>
              <a:spcAft>
                <a:spcPts val="0"/>
              </a:spcAft>
              <a:buNone/>
            </a:pPr>
            <a:r>
              <a:rPr lang="hr-HR" b="1" i="0" u="none" strike="noStrike" dirty="0">
                <a:solidFill>
                  <a:srgbClr val="2E2B21"/>
                </a:solidFill>
                <a:effectLst/>
                <a:latin typeface="Twentieth Century"/>
              </a:rPr>
              <a:t>Čl. 13. i 14. Opće uredbe o zaštiti podataka</a:t>
            </a:r>
            <a:endParaRPr lang="hr-HR" b="0" dirty="0">
              <a:effectLst/>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Kako ustanova obrađuje osobne podatke korisnika</a:t>
            </a:r>
            <a:endParaRPr lang="hr-HR"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Koje podatke prikupljamo i za što ih upotrebljavamo, koji su pravni temelji za obradu</a:t>
            </a:r>
            <a:endParaRPr lang="hr-HR"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Koliko dugo se čuvaju koji osobni podaci</a:t>
            </a:r>
            <a:endParaRPr lang="hr-HR"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Prava ispitanika i kako se mogu ostvariti</a:t>
            </a:r>
          </a:p>
          <a:p>
            <a:pPr rtl="0" fontAlgn="base">
              <a:spcBef>
                <a:spcPts val="1400"/>
              </a:spcBef>
              <a:spcAft>
                <a:spcPts val="0"/>
              </a:spcAft>
              <a:buFont typeface="Arial" panose="020B0604020202020204" pitchFamily="34" charset="0"/>
              <a:buChar char="•"/>
            </a:pPr>
            <a:r>
              <a:rPr lang="hr-HR" dirty="0">
                <a:solidFill>
                  <a:srgbClr val="2E2B21"/>
                </a:solidFill>
                <a:latin typeface="Twentieth Century"/>
              </a:rPr>
              <a:t>Kome se podaci otkrivaju i prenose</a:t>
            </a:r>
            <a:endParaRPr lang="hr-HR"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Kontakt voditelja obrade i Službenika za zaštitu osobnih podataka</a:t>
            </a:r>
            <a:endParaRPr lang="hr-HR" b="0" i="0" u="none" strike="noStrike" dirty="0">
              <a:solidFill>
                <a:srgbClr val="9CBEBD"/>
              </a:solidFill>
              <a:effectLst/>
              <a:latin typeface="Twentieth Century"/>
            </a:endParaRPr>
          </a:p>
          <a:p>
            <a:endParaRPr lang="hr-HR" dirty="0"/>
          </a:p>
        </p:txBody>
      </p:sp>
    </p:spTree>
    <p:extLst>
      <p:ext uri="{BB962C8B-B14F-4D97-AF65-F5344CB8AC3E}">
        <p14:creationId xmlns:p14="http://schemas.microsoft.com/office/powerpoint/2010/main" val="4519229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D693307-820C-2270-C6A1-26BD8E5873F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D693307-820C-2270-C6A1-26BD8E5873F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FB47D17-87E8-A15F-5873-A089409AAFB7}"/>
              </a:ext>
            </a:extLst>
          </p:cNvPr>
          <p:cNvSpPr>
            <a:spLocks noGrp="1"/>
          </p:cNvSpPr>
          <p:nvPr>
            <p:ph type="title"/>
          </p:nvPr>
        </p:nvSpPr>
        <p:spPr>
          <a:xfrm>
            <a:off x="676656" y="295493"/>
            <a:ext cx="11388674" cy="580602"/>
          </a:xfrm>
        </p:spPr>
        <p:txBody>
          <a:bodyPr vert="horz">
            <a:normAutofit fontScale="90000"/>
          </a:bodyPr>
          <a:lstStyle/>
          <a:p>
            <a:pPr algn="ctr"/>
            <a:r>
              <a:rPr lang="hr-HR" b="1" dirty="0"/>
              <a:t>Nadzorna tijela i Privacy by Design/Default	</a:t>
            </a:r>
          </a:p>
        </p:txBody>
      </p:sp>
      <p:sp>
        <p:nvSpPr>
          <p:cNvPr id="3" name="Content Placeholder 2">
            <a:extLst>
              <a:ext uri="{FF2B5EF4-FFF2-40B4-BE49-F238E27FC236}">
                <a16:creationId xmlns:a16="http://schemas.microsoft.com/office/drawing/2014/main" id="{494CFD3B-A95F-083D-5AD3-477B2B24B118}"/>
              </a:ext>
            </a:extLst>
          </p:cNvPr>
          <p:cNvSpPr>
            <a:spLocks noGrp="1"/>
          </p:cNvSpPr>
          <p:nvPr>
            <p:ph idx="1"/>
          </p:nvPr>
        </p:nvSpPr>
        <p:spPr>
          <a:xfrm>
            <a:off x="676656" y="1201567"/>
            <a:ext cx="5641017" cy="5418387"/>
          </a:xfrm>
        </p:spPr>
        <p:txBody>
          <a:bodyPr>
            <a:normAutofit fontScale="92500" lnSpcReduction="20000"/>
          </a:bodyPr>
          <a:lstStyle/>
          <a:p>
            <a:pPr>
              <a:buFont typeface="Arial" panose="020B0604020202020204" pitchFamily="34" charset="0"/>
              <a:buChar char="•"/>
            </a:pPr>
            <a:r>
              <a:rPr lang="hr-HR" sz="3200" dirty="0"/>
              <a:t>Nadzorna tijela mogu procijeniti usklađenost s člankom 25. </a:t>
            </a:r>
          </a:p>
          <a:p>
            <a:pPr>
              <a:buFont typeface="Arial" panose="020B0604020202020204" pitchFamily="34" charset="0"/>
              <a:buChar char="•"/>
            </a:pPr>
            <a:r>
              <a:rPr lang="hr-HR" sz="3200" dirty="0"/>
              <a:t>Korektivne ovlasti navedene su u članku 58. stavku 2. i uključuju izdavanje upozorenja, službenih opomena, naloga za poštovanje prava ispitanika, ograničenja ili zabrane obrade, upravne novčane kazne itd. </a:t>
            </a:r>
          </a:p>
          <a:p>
            <a:pPr>
              <a:buFont typeface="Arial" panose="020B0604020202020204" pitchFamily="34" charset="0"/>
              <a:buChar char="•"/>
            </a:pPr>
            <a:r>
              <a:rPr lang="hr-HR" sz="3200" b="1" dirty="0"/>
              <a:t>Mogu biti dodatni čimbenik u određivanju iznosa novčanih kazni za povrede Opće uredbe o zaštiti podataka jest tehnička i integrirana zaštita podataka</a:t>
            </a:r>
            <a:r>
              <a:rPr lang="hr-HR" sz="3200" dirty="0"/>
              <a:t>; vidjeti članak 83. stavak 4</a:t>
            </a:r>
          </a:p>
        </p:txBody>
      </p:sp>
      <p:pic>
        <p:nvPicPr>
          <p:cNvPr id="10" name="Picture 9">
            <a:extLst>
              <a:ext uri="{FF2B5EF4-FFF2-40B4-BE49-F238E27FC236}">
                <a16:creationId xmlns:a16="http://schemas.microsoft.com/office/drawing/2014/main" id="{D9518E2D-AE77-A02D-3776-D8E141846DF4}"/>
              </a:ext>
            </a:extLst>
          </p:cNvPr>
          <p:cNvPicPr>
            <a:picLocks noChangeAspect="1"/>
          </p:cNvPicPr>
          <p:nvPr/>
        </p:nvPicPr>
        <p:blipFill>
          <a:blip r:embed="rId6"/>
          <a:stretch>
            <a:fillRect/>
          </a:stretch>
        </p:blipFill>
        <p:spPr>
          <a:xfrm>
            <a:off x="6593477" y="1654469"/>
            <a:ext cx="5471853" cy="3877274"/>
          </a:xfrm>
          <a:prstGeom prst="rect">
            <a:avLst/>
          </a:prstGeom>
        </p:spPr>
      </p:pic>
    </p:spTree>
    <p:extLst>
      <p:ext uri="{BB962C8B-B14F-4D97-AF65-F5344CB8AC3E}">
        <p14:creationId xmlns:p14="http://schemas.microsoft.com/office/powerpoint/2010/main" val="9962277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34B0B02-13BA-087A-9A25-88831500BF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234B0B02-13BA-087A-9A25-88831500BF0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E9A24EA-5664-3CC0-CF91-AF7CE49DF304}"/>
              </a:ext>
            </a:extLst>
          </p:cNvPr>
          <p:cNvSpPr>
            <a:spLocks noGrp="1"/>
          </p:cNvSpPr>
          <p:nvPr>
            <p:ph type="title"/>
          </p:nvPr>
        </p:nvSpPr>
        <p:spPr>
          <a:xfrm>
            <a:off x="676274" y="508635"/>
            <a:ext cx="11320654" cy="571500"/>
          </a:xfrm>
        </p:spPr>
        <p:txBody>
          <a:bodyPr vert="horz">
            <a:normAutofit fontScale="90000"/>
          </a:bodyPr>
          <a:lstStyle/>
          <a:p>
            <a:r>
              <a:rPr lang="hr-HR" b="1" dirty="0"/>
              <a:t>Službenik za zaštitu podataka (SZOP) - odabir, kompetencije, položaj, zadaci</a:t>
            </a:r>
          </a:p>
        </p:txBody>
      </p:sp>
      <p:sp>
        <p:nvSpPr>
          <p:cNvPr id="3" name="Content Placeholder 2">
            <a:extLst>
              <a:ext uri="{FF2B5EF4-FFF2-40B4-BE49-F238E27FC236}">
                <a16:creationId xmlns:a16="http://schemas.microsoft.com/office/drawing/2014/main" id="{D63B3489-7958-D646-CC9D-C5CF0558C016}"/>
              </a:ext>
            </a:extLst>
          </p:cNvPr>
          <p:cNvSpPr>
            <a:spLocks noGrp="1"/>
          </p:cNvSpPr>
          <p:nvPr>
            <p:ph idx="1"/>
          </p:nvPr>
        </p:nvSpPr>
        <p:spPr>
          <a:xfrm>
            <a:off x="446864" y="1637053"/>
            <a:ext cx="5958411" cy="5388160"/>
          </a:xfrm>
        </p:spPr>
        <p:txBody>
          <a:bodyPr>
            <a:normAutofit fontScale="92500"/>
          </a:bodyPr>
          <a:lstStyle/>
          <a:p>
            <a:pPr marL="598932" lvl="1">
              <a:buFont typeface="Arial" panose="020B0604020202020204" pitchFamily="34" charset="0"/>
              <a:buChar char="•"/>
            </a:pPr>
            <a:r>
              <a:rPr lang="hr-HR" sz="3600" dirty="0"/>
              <a:t>Koje kvalifikacije treba imati SZOP u obrazovnoj instituciji?</a:t>
            </a:r>
          </a:p>
          <a:p>
            <a:pPr marL="598932" lvl="1">
              <a:buFont typeface="Arial" panose="020B0604020202020204" pitchFamily="34" charset="0"/>
              <a:buChar char="•"/>
            </a:pPr>
            <a:r>
              <a:rPr lang="hr-HR" sz="3600" dirty="0"/>
              <a:t>Kakva je pozicija (radno mjesto) SZOP u sektoru odgoja, obrazovanja ili znanosti?</a:t>
            </a:r>
          </a:p>
          <a:p>
            <a:pPr marL="598932" lvl="1">
              <a:buFont typeface="Arial" panose="020B0604020202020204" pitchFamily="34" charset="0"/>
              <a:buChar char="•"/>
            </a:pPr>
            <a:r>
              <a:rPr lang="hr-HR" sz="3600" dirty="0"/>
              <a:t>Koji su zadaci i obveze SZOP?</a:t>
            </a:r>
          </a:p>
          <a:p>
            <a:pPr marL="598932" lvl="1">
              <a:buFont typeface="Arial" panose="020B0604020202020204" pitchFamily="34" charset="0"/>
              <a:buChar char="•"/>
            </a:pPr>
            <a:r>
              <a:rPr lang="hr-HR" sz="3600" dirty="0"/>
              <a:t>Kako spriječiti sukob interesa</a:t>
            </a:r>
          </a:p>
          <a:p>
            <a:pPr marL="598932" lvl="1">
              <a:buFont typeface="Arial" panose="020B0604020202020204" pitchFamily="34" charset="0"/>
              <a:buChar char="•"/>
            </a:pPr>
            <a:r>
              <a:rPr lang="hr-HR" sz="3600" dirty="0"/>
              <a:t>Kako podići i održavati kompetencije službenika?</a:t>
            </a:r>
          </a:p>
        </p:txBody>
      </p:sp>
      <p:pic>
        <p:nvPicPr>
          <p:cNvPr id="7" name="Picture 6">
            <a:extLst>
              <a:ext uri="{FF2B5EF4-FFF2-40B4-BE49-F238E27FC236}">
                <a16:creationId xmlns:a16="http://schemas.microsoft.com/office/drawing/2014/main" id="{56460C53-05FA-EE0C-89F5-ADBB4657F3AC}"/>
              </a:ext>
            </a:extLst>
          </p:cNvPr>
          <p:cNvPicPr>
            <a:picLocks noChangeAspect="1"/>
          </p:cNvPicPr>
          <p:nvPr/>
        </p:nvPicPr>
        <p:blipFill>
          <a:blip r:embed="rId5"/>
          <a:stretch>
            <a:fillRect/>
          </a:stretch>
        </p:blipFill>
        <p:spPr>
          <a:xfrm>
            <a:off x="6405275" y="1246909"/>
            <a:ext cx="4933950" cy="4762500"/>
          </a:xfrm>
          <a:prstGeom prst="rect">
            <a:avLst/>
          </a:prstGeom>
        </p:spPr>
      </p:pic>
    </p:spTree>
    <p:extLst>
      <p:ext uri="{BB962C8B-B14F-4D97-AF65-F5344CB8AC3E}">
        <p14:creationId xmlns:p14="http://schemas.microsoft.com/office/powerpoint/2010/main" val="29360040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C1211B-949B-DC60-2734-6A3C1CC151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E0C1211B-949B-DC60-2734-6A3C1CC1513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5282C97-49A1-CB30-8EF6-0604EC07671F}"/>
              </a:ext>
            </a:extLst>
          </p:cNvPr>
          <p:cNvSpPr>
            <a:spLocks noGrp="1"/>
          </p:cNvSpPr>
          <p:nvPr>
            <p:ph type="title"/>
          </p:nvPr>
        </p:nvSpPr>
        <p:spPr>
          <a:xfrm>
            <a:off x="657224" y="499533"/>
            <a:ext cx="5961290" cy="5552924"/>
          </a:xfrm>
        </p:spPr>
        <p:txBody>
          <a:bodyPr vert="horz"/>
          <a:lstStyle/>
          <a:p>
            <a:r>
              <a:rPr lang="hr-HR" dirty="0"/>
              <a:t>Imenovanje službenika</a:t>
            </a:r>
          </a:p>
        </p:txBody>
      </p:sp>
      <p:pic>
        <p:nvPicPr>
          <p:cNvPr id="4" name="Picture 3">
            <a:extLst>
              <a:ext uri="{FF2B5EF4-FFF2-40B4-BE49-F238E27FC236}">
                <a16:creationId xmlns:a16="http://schemas.microsoft.com/office/drawing/2014/main" id="{866161DD-F0AA-AFC5-2A52-503067F79493}"/>
              </a:ext>
            </a:extLst>
          </p:cNvPr>
          <p:cNvPicPr>
            <a:picLocks noChangeAspect="1"/>
          </p:cNvPicPr>
          <p:nvPr/>
        </p:nvPicPr>
        <p:blipFill>
          <a:blip r:embed="rId6"/>
          <a:stretch>
            <a:fillRect/>
          </a:stretch>
        </p:blipFill>
        <p:spPr>
          <a:xfrm>
            <a:off x="5720894" y="0"/>
            <a:ext cx="6142827" cy="6858000"/>
          </a:xfrm>
          <a:prstGeom prst="rect">
            <a:avLst/>
          </a:prstGeom>
        </p:spPr>
      </p:pic>
    </p:spTree>
    <p:extLst>
      <p:ext uri="{BB962C8B-B14F-4D97-AF65-F5344CB8AC3E}">
        <p14:creationId xmlns:p14="http://schemas.microsoft.com/office/powerpoint/2010/main" val="6469034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90CDBB2-A2B1-9B6B-3C28-948F7FEF4B87}"/>
              </a:ext>
            </a:extLst>
          </p:cNvPr>
          <p:cNvGraphicFramePr>
            <a:graphicFrameLocks noChangeAspect="1"/>
          </p:cNvGraphicFramePr>
          <p:nvPr>
            <p:custDataLst>
              <p:tags r:id="rId1"/>
            </p:custDataLst>
            <p:extLst>
              <p:ext uri="{D42A27DB-BD31-4B8C-83A1-F6EECF244321}">
                <p14:modId xmlns:p14="http://schemas.microsoft.com/office/powerpoint/2010/main" val="8387001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190CDBB2-A2B1-9B6B-3C28-948F7FEF4B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CC6570E-3AAA-864A-8B11-F62E51AE15C1}"/>
              </a:ext>
            </a:extLst>
          </p:cNvPr>
          <p:cNvSpPr>
            <a:spLocks noGrp="1"/>
          </p:cNvSpPr>
          <p:nvPr>
            <p:ph type="title"/>
          </p:nvPr>
        </p:nvSpPr>
        <p:spPr/>
        <p:txBody>
          <a:bodyPr vert="horz"/>
          <a:lstStyle/>
          <a:p>
            <a:r>
              <a:rPr lang="hr-HR" dirty="0"/>
              <a:t>Koja obrazovna organizacija treba imenovati službenika</a:t>
            </a:r>
          </a:p>
        </p:txBody>
      </p:sp>
      <p:sp>
        <p:nvSpPr>
          <p:cNvPr id="3" name="Content Placeholder 2">
            <a:extLst>
              <a:ext uri="{FF2B5EF4-FFF2-40B4-BE49-F238E27FC236}">
                <a16:creationId xmlns:a16="http://schemas.microsoft.com/office/drawing/2014/main" id="{D98A1A65-7ECF-6A35-EDA7-857C722533FB}"/>
              </a:ext>
            </a:extLst>
          </p:cNvPr>
          <p:cNvSpPr>
            <a:spLocks noGrp="1"/>
          </p:cNvSpPr>
          <p:nvPr>
            <p:ph idx="1"/>
          </p:nvPr>
        </p:nvSpPr>
        <p:spPr>
          <a:xfrm>
            <a:off x="676656" y="2011680"/>
            <a:ext cx="5081797" cy="4049054"/>
          </a:xfrm>
        </p:spPr>
        <p:txBody>
          <a:bodyPr>
            <a:normAutofit fontScale="92500" lnSpcReduction="10000"/>
          </a:bodyPr>
          <a:lstStyle/>
          <a:p>
            <a:pPr marL="285750" indent="-285750">
              <a:buFont typeface="Arial" panose="020B0604020202020204" pitchFamily="34" charset="0"/>
              <a:buChar char="•"/>
            </a:pPr>
            <a:r>
              <a:rPr lang="hr-HR" b="1" dirty="0"/>
              <a:t>CARNet - da</a:t>
            </a:r>
          </a:p>
          <a:p>
            <a:pPr marL="285750" indent="-285750">
              <a:buFont typeface="Arial" panose="020B0604020202020204" pitchFamily="34" charset="0"/>
              <a:buChar char="•"/>
            </a:pPr>
            <a:r>
              <a:rPr lang="hr-HR" b="1" dirty="0"/>
              <a:t>Sveučilišni računski centar - da</a:t>
            </a:r>
          </a:p>
          <a:p>
            <a:pPr marL="285750" indent="-285750">
              <a:buFont typeface="Arial" panose="020B0604020202020204" pitchFamily="34" charset="0"/>
              <a:buChar char="•"/>
            </a:pPr>
            <a:r>
              <a:rPr lang="hr-HR" b="1" dirty="0"/>
              <a:t>Sveučilište - da </a:t>
            </a:r>
          </a:p>
          <a:p>
            <a:pPr marL="285750" indent="-285750">
              <a:buFont typeface="Arial" panose="020B0604020202020204" pitchFamily="34" charset="0"/>
              <a:buChar char="•"/>
            </a:pPr>
            <a:r>
              <a:rPr lang="hr-HR" b="1" dirty="0"/>
              <a:t>Fakulteti - da</a:t>
            </a:r>
          </a:p>
          <a:p>
            <a:pPr marL="285750" indent="-285750">
              <a:buFont typeface="Arial" panose="020B0604020202020204" pitchFamily="34" charset="0"/>
              <a:buChar char="•"/>
            </a:pPr>
            <a:r>
              <a:rPr lang="hr-HR" b="1" dirty="0"/>
              <a:t>Zavodi, instituti i druge ustanove - da</a:t>
            </a:r>
          </a:p>
          <a:p>
            <a:pPr marL="285750" indent="-285750">
              <a:buFont typeface="Arial" panose="020B0604020202020204" pitchFamily="34" charset="0"/>
              <a:buChar char="•"/>
            </a:pPr>
            <a:r>
              <a:rPr lang="hr-HR" b="1" dirty="0"/>
              <a:t>Vrtići, škole i srednje škole - da</a:t>
            </a:r>
          </a:p>
          <a:p>
            <a:pPr marL="285750" indent="-285750">
              <a:buFont typeface="Arial" panose="020B0604020202020204" pitchFamily="34" charset="0"/>
              <a:buChar char="•"/>
            </a:pPr>
            <a:r>
              <a:rPr lang="hr-HR" b="1" dirty="0"/>
              <a:t>Privatne edukacijske ustanove i ustanove za obrazovanje odraslih - možda</a:t>
            </a:r>
          </a:p>
          <a:p>
            <a:endParaRPr lang="hr-HR" dirty="0"/>
          </a:p>
        </p:txBody>
      </p:sp>
      <p:sp>
        <p:nvSpPr>
          <p:cNvPr id="11" name="TextBox 10">
            <a:extLst>
              <a:ext uri="{FF2B5EF4-FFF2-40B4-BE49-F238E27FC236}">
                <a16:creationId xmlns:a16="http://schemas.microsoft.com/office/drawing/2014/main" id="{5918A1EB-1F83-A4FD-2938-5540C266914C}"/>
              </a:ext>
            </a:extLst>
          </p:cNvPr>
          <p:cNvSpPr txBox="1"/>
          <p:nvPr/>
        </p:nvSpPr>
        <p:spPr>
          <a:xfrm>
            <a:off x="6975134" y="2157731"/>
            <a:ext cx="4201706" cy="2585323"/>
          </a:xfrm>
          <a:prstGeom prst="rect">
            <a:avLst/>
          </a:prstGeom>
          <a:noFill/>
        </p:spPr>
        <p:txBody>
          <a:bodyPr wrap="square" rtlCol="0">
            <a:spAutoFit/>
          </a:bodyPr>
          <a:lstStyle/>
          <a:p>
            <a:pPr algn="l"/>
            <a:r>
              <a:rPr lang="hr-HR" b="1" dirty="0"/>
              <a:t>Kriteriji:</a:t>
            </a:r>
          </a:p>
          <a:p>
            <a:pPr algn="l"/>
            <a:endParaRPr lang="hr-HR" dirty="0"/>
          </a:p>
          <a:p>
            <a:pPr algn="l"/>
            <a:r>
              <a:rPr lang="hr-HR" dirty="0"/>
              <a:t>Veliki obujam obrade (</a:t>
            </a:r>
            <a:r>
              <a:rPr lang="hr-HR" dirty="0" err="1"/>
              <a:t>large</a:t>
            </a:r>
            <a:r>
              <a:rPr lang="hr-HR" dirty="0"/>
              <a:t> </a:t>
            </a:r>
            <a:r>
              <a:rPr lang="hr-HR" dirty="0" err="1"/>
              <a:t>scale</a:t>
            </a:r>
            <a:r>
              <a:rPr lang="hr-HR" dirty="0"/>
              <a:t> processing)</a:t>
            </a:r>
          </a:p>
          <a:p>
            <a:pPr algn="l"/>
            <a:r>
              <a:rPr lang="hr-HR" dirty="0"/>
              <a:t>- u odnosu na broj ispitanika </a:t>
            </a:r>
          </a:p>
          <a:p>
            <a:pPr algn="l"/>
            <a:r>
              <a:rPr lang="hr-HR" dirty="0"/>
              <a:t>- količina podataka o ispitaniku ili raznovrsnost/razni tipovi podataka</a:t>
            </a:r>
          </a:p>
          <a:p>
            <a:pPr algn="l"/>
            <a:r>
              <a:rPr lang="hr-HR" dirty="0"/>
              <a:t>- trajanje obrade</a:t>
            </a:r>
          </a:p>
          <a:p>
            <a:pPr algn="l"/>
            <a:r>
              <a:rPr lang="hr-HR" dirty="0"/>
              <a:t>- teritorij/geografsko područje obrade</a:t>
            </a:r>
          </a:p>
        </p:txBody>
      </p:sp>
    </p:spTree>
    <p:extLst>
      <p:ext uri="{BB962C8B-B14F-4D97-AF65-F5344CB8AC3E}">
        <p14:creationId xmlns:p14="http://schemas.microsoft.com/office/powerpoint/2010/main" val="32098148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D2BBFD-3EEC-4FA7-9594-E094FCBE58C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35D2BBFD-3EEC-4FA7-9594-E094FCBE58C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57224" y="499533"/>
            <a:ext cx="10772775" cy="550893"/>
          </a:xfrm>
        </p:spPr>
        <p:txBody>
          <a:bodyPr vert="horz">
            <a:normAutofit fontScale="90000"/>
          </a:bodyPr>
          <a:lstStyle/>
          <a:p>
            <a:pPr algn="ctr"/>
            <a:r>
              <a:rPr lang="hr-HR" b="1" dirty="0"/>
              <a:t>Kvalifikacije?</a:t>
            </a:r>
          </a:p>
        </p:txBody>
      </p:sp>
      <p:sp>
        <p:nvSpPr>
          <p:cNvPr id="3" name="Content Placeholder 2"/>
          <p:cNvSpPr>
            <a:spLocks noGrp="1"/>
          </p:cNvSpPr>
          <p:nvPr>
            <p:ph idx="1"/>
          </p:nvPr>
        </p:nvSpPr>
        <p:spPr>
          <a:xfrm>
            <a:off x="645130" y="1337593"/>
            <a:ext cx="5680100" cy="5448615"/>
          </a:xfrm>
        </p:spPr>
        <p:txBody>
          <a:bodyPr>
            <a:normAutofit fontScale="62500" lnSpcReduction="20000"/>
          </a:bodyPr>
          <a:lstStyle/>
          <a:p>
            <a:pPr>
              <a:buFont typeface="Arial" pitchFamily="34" charset="0"/>
              <a:buChar char="•"/>
            </a:pPr>
            <a:r>
              <a:rPr lang="hr-HR" sz="4000" dirty="0">
                <a:latin typeface="+mj-lt"/>
              </a:rPr>
              <a:t> </a:t>
            </a:r>
            <a:r>
              <a:rPr lang="pl-PL" sz="4000" dirty="0">
                <a:latin typeface="+mj-lt"/>
              </a:rPr>
              <a:t>Službenik za zaštitu podataka imenuje se na temelju stručnih kvalifikacija:</a:t>
            </a:r>
          </a:p>
          <a:p>
            <a:pPr lvl="1">
              <a:buFont typeface="Arial" pitchFamily="34" charset="0"/>
              <a:buChar char="•"/>
            </a:pPr>
            <a:r>
              <a:rPr lang="pl-PL" sz="3800" dirty="0">
                <a:latin typeface="+mj-lt"/>
              </a:rPr>
              <a:t>Osobito, stručno znanje o pravu i praksama na području zaštite podataka</a:t>
            </a:r>
          </a:p>
          <a:p>
            <a:pPr lvl="2">
              <a:buFont typeface="Arial" pitchFamily="34" charset="0"/>
              <a:buChar char="•"/>
            </a:pPr>
            <a:r>
              <a:rPr lang="pl-PL" sz="3600" dirty="0"/>
              <a:t>Stručnjaci na području nacionalnog i europskog prava koji dubinski razumiju Uredbu</a:t>
            </a:r>
          </a:p>
          <a:p>
            <a:pPr lvl="2">
              <a:buFont typeface="Arial" pitchFamily="34" charset="0"/>
              <a:buChar char="•"/>
            </a:pPr>
            <a:r>
              <a:rPr lang="pl-PL" sz="3600" dirty="0">
                <a:latin typeface="+mj-lt"/>
              </a:rPr>
              <a:t>Poznavanje sektora aktivnosti i poslovnih procesa organizacije voditelja obrade</a:t>
            </a:r>
          </a:p>
          <a:p>
            <a:pPr lvl="2">
              <a:buFont typeface="Arial" pitchFamily="34" charset="0"/>
              <a:buChar char="•"/>
            </a:pPr>
            <a:r>
              <a:rPr lang="pl-PL" sz="3600" dirty="0">
                <a:latin typeface="+mj-lt"/>
              </a:rPr>
              <a:t>Dobro razumijevanje postupaka, informacijskih sustava voditelja i informacijske sigurnosti </a:t>
            </a:r>
          </a:p>
          <a:p>
            <a:pPr lvl="1">
              <a:buFont typeface="Arial" pitchFamily="34" charset="0"/>
              <a:buChar char="•"/>
            </a:pPr>
            <a:r>
              <a:rPr lang="hr-HR" sz="3800" dirty="0">
                <a:latin typeface="+mj-lt"/>
              </a:rPr>
              <a:t>Sposobnost izvršavanja zadaća iz članka 39. Uredbe</a:t>
            </a:r>
          </a:p>
          <a:p>
            <a:pPr lvl="2">
              <a:buFont typeface="Arial" pitchFamily="34" charset="0"/>
              <a:buChar char="•"/>
            </a:pPr>
            <a:r>
              <a:rPr lang="hr-HR" sz="3600" dirty="0"/>
              <a:t>Poštenje, profesionalna etika</a:t>
            </a:r>
            <a:endParaRPr lang="hr-HR" sz="3600" dirty="0">
              <a:latin typeface="+mj-lt"/>
            </a:endParaRPr>
          </a:p>
          <a:p>
            <a:pPr>
              <a:buFont typeface="Arial" pitchFamily="34" charset="0"/>
              <a:buChar char="•"/>
            </a:pPr>
            <a:endParaRPr lang="hr-HR" sz="4000" dirty="0"/>
          </a:p>
          <a:p>
            <a:endParaRPr lang="hr-HR" dirty="0"/>
          </a:p>
        </p:txBody>
      </p:sp>
      <p:pic>
        <p:nvPicPr>
          <p:cNvPr id="6" name="Picture 5">
            <a:extLst>
              <a:ext uri="{FF2B5EF4-FFF2-40B4-BE49-F238E27FC236}">
                <a16:creationId xmlns:a16="http://schemas.microsoft.com/office/drawing/2014/main" id="{4A71947B-BF76-2005-0C9A-C695BE56B397}"/>
              </a:ext>
            </a:extLst>
          </p:cNvPr>
          <p:cNvPicPr>
            <a:picLocks noChangeAspect="1"/>
          </p:cNvPicPr>
          <p:nvPr/>
        </p:nvPicPr>
        <p:blipFill>
          <a:blip r:embed="rId5"/>
          <a:stretch>
            <a:fillRect/>
          </a:stretch>
        </p:blipFill>
        <p:spPr>
          <a:xfrm>
            <a:off x="6453700" y="1582048"/>
            <a:ext cx="4716764" cy="4399337"/>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C10722D-6868-CE00-C4BE-BE6602763A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DC10722D-6868-CE00-C4BE-BE6602763A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BD948F-23E9-4A4A-8369-4441A80B23B1}"/>
              </a:ext>
            </a:extLst>
          </p:cNvPr>
          <p:cNvSpPr>
            <a:spLocks noGrp="1"/>
          </p:cNvSpPr>
          <p:nvPr>
            <p:ph type="title"/>
          </p:nvPr>
        </p:nvSpPr>
        <p:spPr>
          <a:xfrm>
            <a:off x="649667" y="287936"/>
            <a:ext cx="10772775" cy="452652"/>
          </a:xfrm>
        </p:spPr>
        <p:txBody>
          <a:bodyPr vert="horz">
            <a:normAutofit fontScale="90000"/>
          </a:bodyPr>
          <a:lstStyle/>
          <a:p>
            <a:pPr algn="ctr"/>
            <a:r>
              <a:rPr lang="hr-HR" b="1" dirty="0"/>
              <a:t>Adekvatna razina stručnosti</a:t>
            </a:r>
          </a:p>
        </p:txBody>
      </p:sp>
      <p:sp>
        <p:nvSpPr>
          <p:cNvPr id="3" name="Content Placeholder 2">
            <a:extLst>
              <a:ext uri="{FF2B5EF4-FFF2-40B4-BE49-F238E27FC236}">
                <a16:creationId xmlns:a16="http://schemas.microsoft.com/office/drawing/2014/main" id="{61182A2E-908A-4EF5-8BEB-6C92FB49E70D}"/>
              </a:ext>
            </a:extLst>
          </p:cNvPr>
          <p:cNvSpPr>
            <a:spLocks noGrp="1"/>
          </p:cNvSpPr>
          <p:nvPr>
            <p:ph idx="1"/>
          </p:nvPr>
        </p:nvSpPr>
        <p:spPr>
          <a:xfrm>
            <a:off x="435771" y="899288"/>
            <a:ext cx="5247112" cy="2529712"/>
          </a:xfrm>
        </p:spPr>
        <p:txBody>
          <a:bodyPr>
            <a:normAutofit fontScale="77500" lnSpcReduction="20000"/>
          </a:bodyPr>
          <a:lstStyle/>
          <a:p>
            <a:pPr lvl="1">
              <a:buFont typeface="Arial" panose="020B0604020202020204" pitchFamily="34" charset="0"/>
              <a:buChar char="•"/>
            </a:pPr>
            <a:r>
              <a:rPr lang="hr-HR" sz="3200" dirty="0"/>
              <a:t>Posebne kategorije viši rizik</a:t>
            </a:r>
          </a:p>
          <a:p>
            <a:pPr lvl="1">
              <a:buFont typeface="Arial" panose="020B0604020202020204" pitchFamily="34" charset="0"/>
              <a:buChar char="•"/>
            </a:pPr>
            <a:r>
              <a:rPr lang="hr-HR" sz="3200" dirty="0"/>
              <a:t>Složene obrade</a:t>
            </a:r>
          </a:p>
          <a:p>
            <a:pPr lvl="1">
              <a:buFont typeface="Arial" panose="020B0604020202020204" pitchFamily="34" charset="0"/>
              <a:buChar char="•"/>
            </a:pPr>
            <a:r>
              <a:rPr lang="hr-HR" sz="3200" dirty="0"/>
              <a:t>Velik obujam obrada</a:t>
            </a:r>
          </a:p>
          <a:p>
            <a:pPr lvl="1">
              <a:buFont typeface="Arial" panose="020B0604020202020204" pitchFamily="34" charset="0"/>
              <a:buChar char="•"/>
            </a:pPr>
            <a:r>
              <a:rPr lang="hr-HR" sz="3200" dirty="0"/>
              <a:t>Sustavni ili povremen izvoz iz EU</a:t>
            </a:r>
          </a:p>
          <a:p>
            <a:pPr lvl="1">
              <a:buFont typeface="Arial" panose="020B0604020202020204" pitchFamily="34" charset="0"/>
              <a:buChar char="•"/>
            </a:pPr>
            <a:r>
              <a:rPr lang="hr-HR" sz="3200" dirty="0"/>
              <a:t>Razmjerna osjetljivosti, složenosti i količini podataka koju organizacija obrađuje</a:t>
            </a:r>
          </a:p>
          <a:p>
            <a:pPr lvl="1">
              <a:buFont typeface="Arial" panose="020B0604020202020204" pitchFamily="34" charset="0"/>
              <a:buChar char="•"/>
            </a:pPr>
            <a:endParaRPr lang="hr-HR" sz="3200" dirty="0"/>
          </a:p>
          <a:p>
            <a:endParaRPr lang="hr-HR" dirty="0"/>
          </a:p>
        </p:txBody>
      </p:sp>
      <p:pic>
        <p:nvPicPr>
          <p:cNvPr id="10" name="Picture 9">
            <a:extLst>
              <a:ext uri="{FF2B5EF4-FFF2-40B4-BE49-F238E27FC236}">
                <a16:creationId xmlns:a16="http://schemas.microsoft.com/office/drawing/2014/main" id="{DDE4636D-E56A-45BC-DF09-81E33E672B40}"/>
              </a:ext>
            </a:extLst>
          </p:cNvPr>
          <p:cNvPicPr>
            <a:picLocks noChangeAspect="1"/>
          </p:cNvPicPr>
          <p:nvPr/>
        </p:nvPicPr>
        <p:blipFill>
          <a:blip r:embed="rId5"/>
          <a:stretch>
            <a:fillRect/>
          </a:stretch>
        </p:blipFill>
        <p:spPr>
          <a:xfrm>
            <a:off x="5832014" y="1095769"/>
            <a:ext cx="3106603" cy="2727834"/>
          </a:xfrm>
          <a:prstGeom prst="rect">
            <a:avLst/>
          </a:prstGeom>
        </p:spPr>
      </p:pic>
      <p:pic>
        <p:nvPicPr>
          <p:cNvPr id="12" name="Picture 11">
            <a:extLst>
              <a:ext uri="{FF2B5EF4-FFF2-40B4-BE49-F238E27FC236}">
                <a16:creationId xmlns:a16="http://schemas.microsoft.com/office/drawing/2014/main" id="{F8248845-BEA1-02CA-4EDE-3FEA05C9AE39}"/>
              </a:ext>
            </a:extLst>
          </p:cNvPr>
          <p:cNvPicPr>
            <a:picLocks noChangeAspect="1"/>
          </p:cNvPicPr>
          <p:nvPr/>
        </p:nvPicPr>
        <p:blipFill>
          <a:blip r:embed="rId6"/>
          <a:stretch>
            <a:fillRect/>
          </a:stretch>
        </p:blipFill>
        <p:spPr>
          <a:xfrm>
            <a:off x="1136501" y="3626603"/>
            <a:ext cx="3142211" cy="2943461"/>
          </a:xfrm>
          <a:prstGeom prst="rect">
            <a:avLst/>
          </a:prstGeom>
        </p:spPr>
      </p:pic>
      <p:pic>
        <p:nvPicPr>
          <p:cNvPr id="16" name="Picture 15">
            <a:extLst>
              <a:ext uri="{FF2B5EF4-FFF2-40B4-BE49-F238E27FC236}">
                <a16:creationId xmlns:a16="http://schemas.microsoft.com/office/drawing/2014/main" id="{9C5CEE5B-2491-D25B-B98D-1BDE6C770F57}"/>
              </a:ext>
            </a:extLst>
          </p:cNvPr>
          <p:cNvPicPr>
            <a:picLocks noChangeAspect="1"/>
          </p:cNvPicPr>
          <p:nvPr/>
        </p:nvPicPr>
        <p:blipFill>
          <a:blip r:embed="rId7"/>
          <a:stretch>
            <a:fillRect/>
          </a:stretch>
        </p:blipFill>
        <p:spPr>
          <a:xfrm>
            <a:off x="8938617" y="1095769"/>
            <a:ext cx="2963410" cy="2727834"/>
          </a:xfrm>
          <a:prstGeom prst="rect">
            <a:avLst/>
          </a:prstGeom>
        </p:spPr>
      </p:pic>
      <p:sp>
        <p:nvSpPr>
          <p:cNvPr id="4" name="TextBox 3">
            <a:extLst>
              <a:ext uri="{FF2B5EF4-FFF2-40B4-BE49-F238E27FC236}">
                <a16:creationId xmlns:a16="http://schemas.microsoft.com/office/drawing/2014/main" id="{033679A1-2EEE-4D98-F71F-0196291EB39B}"/>
              </a:ext>
            </a:extLst>
          </p:cNvPr>
          <p:cNvSpPr txBox="1"/>
          <p:nvPr/>
        </p:nvSpPr>
        <p:spPr>
          <a:xfrm>
            <a:off x="5932264" y="4088351"/>
            <a:ext cx="4700470" cy="2585323"/>
          </a:xfrm>
          <a:prstGeom prst="rect">
            <a:avLst/>
          </a:prstGeom>
          <a:noFill/>
        </p:spPr>
        <p:txBody>
          <a:bodyPr wrap="square" rtlCol="0">
            <a:spAutoFit/>
          </a:bodyPr>
          <a:lstStyle/>
          <a:p>
            <a:pPr marL="285750" indent="-285750" algn="l">
              <a:buFont typeface="Arial" panose="020B0604020202020204" pitchFamily="34" charset="0"/>
              <a:buChar char="•"/>
            </a:pPr>
            <a:r>
              <a:rPr lang="hr-HR" dirty="0"/>
              <a:t>Dokazuje se kontinuiranom edukacijom, potvrdama o tečajevima, stručnim savjetovanjima, programima cjeloživotnog obrazovanja i drugim aktivnostima</a:t>
            </a:r>
          </a:p>
          <a:p>
            <a:pPr marL="285750" indent="-285750" algn="l">
              <a:buFont typeface="Arial" panose="020B0604020202020204" pitchFamily="34" charset="0"/>
              <a:buChar char="•"/>
            </a:pPr>
            <a:r>
              <a:rPr lang="hr-HR" dirty="0"/>
              <a:t>Pohađanje specijaliziranih komercijalnih programa koji se certificiraju nije obvezno, no takvi programi imaju vidljivost u industriji i mogu pomoći osigurati službeniku bolje uvjete i konkurentnost na tržištu rada</a:t>
            </a:r>
          </a:p>
        </p:txBody>
      </p:sp>
    </p:spTree>
    <p:extLst>
      <p:ext uri="{BB962C8B-B14F-4D97-AF65-F5344CB8AC3E}">
        <p14:creationId xmlns:p14="http://schemas.microsoft.com/office/powerpoint/2010/main" val="24882963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B8640DE-0CCF-762B-5C38-753BF47B40E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CB8640DE-0CCF-762B-5C38-753BF47B40E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36DE5-215C-4854-A92E-28B45ADEB0D2}"/>
              </a:ext>
            </a:extLst>
          </p:cNvPr>
          <p:cNvSpPr>
            <a:spLocks noGrp="1"/>
          </p:cNvSpPr>
          <p:nvPr>
            <p:ph type="title"/>
          </p:nvPr>
        </p:nvSpPr>
        <p:spPr>
          <a:xfrm>
            <a:off x="657224" y="499533"/>
            <a:ext cx="10772775" cy="361968"/>
          </a:xfrm>
        </p:spPr>
        <p:txBody>
          <a:bodyPr vert="horz">
            <a:normAutofit fontScale="90000"/>
          </a:bodyPr>
          <a:lstStyle/>
          <a:p>
            <a:pPr algn="ctr"/>
            <a:r>
              <a:rPr lang="hr-HR" b="1" dirty="0"/>
              <a:t>Radno mjesto službenika</a:t>
            </a:r>
          </a:p>
        </p:txBody>
      </p:sp>
      <p:sp>
        <p:nvSpPr>
          <p:cNvPr id="3" name="Content Placeholder 2">
            <a:extLst>
              <a:ext uri="{FF2B5EF4-FFF2-40B4-BE49-F238E27FC236}">
                <a16:creationId xmlns:a16="http://schemas.microsoft.com/office/drawing/2014/main" id="{C75BF8B2-84CA-48CE-A5E2-195BCB02E378}"/>
              </a:ext>
            </a:extLst>
          </p:cNvPr>
          <p:cNvSpPr>
            <a:spLocks noGrp="1"/>
          </p:cNvSpPr>
          <p:nvPr>
            <p:ph idx="1"/>
          </p:nvPr>
        </p:nvSpPr>
        <p:spPr>
          <a:xfrm>
            <a:off x="521421" y="1191177"/>
            <a:ext cx="5879379" cy="5329516"/>
          </a:xfrm>
        </p:spPr>
        <p:txBody>
          <a:bodyPr>
            <a:normAutofit fontScale="70000" lnSpcReduction="20000"/>
          </a:bodyPr>
          <a:lstStyle/>
          <a:p>
            <a:pPr>
              <a:buFont typeface="Arial" panose="020B0604020202020204" pitchFamily="34" charset="0"/>
              <a:buChar char="•"/>
            </a:pPr>
            <a:r>
              <a:rPr lang="hr-HR" sz="3200" dirty="0"/>
              <a:t>Čl. 37.st.6 Uredbe:</a:t>
            </a:r>
          </a:p>
          <a:p>
            <a:pPr lvl="1">
              <a:buFont typeface="Arial" panose="020B0604020202020204" pitchFamily="34" charset="0"/>
              <a:buChar char="•"/>
            </a:pPr>
            <a:r>
              <a:rPr lang="hr-HR" sz="2800" dirty="0"/>
              <a:t>Službenik može biti član osoblja voditelja / izvršitelja obrade ili obavljati zadaće temeljem „service agreement” (&lt;&gt; ugovor o djelu).</a:t>
            </a:r>
          </a:p>
          <a:p>
            <a:pPr lvl="1">
              <a:buFont typeface="Arial" panose="020B0604020202020204" pitchFamily="34" charset="0"/>
              <a:buChar char="•"/>
            </a:pPr>
            <a:r>
              <a:rPr lang="hr-HR" sz="2800" dirty="0"/>
              <a:t>Funkcija službenika može se obavljati i temeljem ugovora sklopljenog s pojedincom izvan organizacije ili drugom organizacijom</a:t>
            </a:r>
          </a:p>
          <a:p>
            <a:pPr lvl="1">
              <a:buFont typeface="Arial" panose="020B0604020202020204" pitchFamily="34" charset="0"/>
              <a:buChar char="•"/>
            </a:pPr>
            <a:r>
              <a:rPr lang="hr-HR" sz="2800" dirty="0"/>
              <a:t>Mogu se kombinirati osobne vještine i stručnosti kako bi više pojedinaca koji djeluju zajedno mogli biti djelotvorniji</a:t>
            </a:r>
          </a:p>
          <a:p>
            <a:pPr lvl="1">
              <a:buFont typeface="Arial" panose="020B0604020202020204" pitchFamily="34" charset="0"/>
              <a:buChar char="•"/>
            </a:pPr>
            <a:r>
              <a:rPr lang="hr-HR" sz="2800" dirty="0"/>
              <a:t>Radi pravne jasnoće i dobre organizacije – osigurati jasnu raspodjelu zadaća i imenovanje jednog pojedinca kao odgovorne osobe</a:t>
            </a:r>
          </a:p>
          <a:p>
            <a:pPr>
              <a:buFont typeface="Arial" panose="020B0604020202020204" pitchFamily="34" charset="0"/>
              <a:buChar char="•"/>
            </a:pPr>
            <a:r>
              <a:rPr lang="hr-HR" sz="3200" dirty="0"/>
              <a:t>Čl. 38.st.6 Uredbe:</a:t>
            </a:r>
          </a:p>
          <a:p>
            <a:pPr lvl="1">
              <a:buFont typeface="Arial" panose="020B0604020202020204" pitchFamily="34" charset="0"/>
              <a:buChar char="•"/>
            </a:pPr>
            <a:r>
              <a:rPr lang="hr-HR" sz="2800" dirty="0"/>
              <a:t>Službenik može ispunjavati i druge zadaće i dužnosti.</a:t>
            </a:r>
          </a:p>
          <a:p>
            <a:pPr lvl="1">
              <a:buFont typeface="Arial" panose="020B0604020202020204" pitchFamily="34" charset="0"/>
              <a:buChar char="•"/>
            </a:pPr>
            <a:r>
              <a:rPr lang="hr-HR" sz="2800" dirty="0"/>
              <a:t>Voditelj / izvršitelj obrade osigurava da takve zadaće i dužnosti ne dovedu do sukoba interesa</a:t>
            </a:r>
          </a:p>
          <a:p>
            <a:pPr lvl="1">
              <a:buFont typeface="Arial" panose="020B0604020202020204" pitchFamily="34" charset="0"/>
              <a:buChar char="•"/>
            </a:pPr>
            <a:endParaRPr lang="hr-HR" sz="2800" dirty="0"/>
          </a:p>
        </p:txBody>
      </p:sp>
      <p:pic>
        <p:nvPicPr>
          <p:cNvPr id="6" name="Picture 5">
            <a:extLst>
              <a:ext uri="{FF2B5EF4-FFF2-40B4-BE49-F238E27FC236}">
                <a16:creationId xmlns:a16="http://schemas.microsoft.com/office/drawing/2014/main" id="{EB21E968-1280-AB24-586B-AD823AA0A1A0}"/>
              </a:ext>
            </a:extLst>
          </p:cNvPr>
          <p:cNvPicPr>
            <a:picLocks noChangeAspect="1"/>
          </p:cNvPicPr>
          <p:nvPr/>
        </p:nvPicPr>
        <p:blipFill>
          <a:blip r:embed="rId5"/>
          <a:stretch>
            <a:fillRect/>
          </a:stretch>
        </p:blipFill>
        <p:spPr>
          <a:xfrm>
            <a:off x="6222639" y="2357791"/>
            <a:ext cx="5969361" cy="3872975"/>
          </a:xfrm>
          <a:prstGeom prst="rect">
            <a:avLst/>
          </a:prstGeom>
        </p:spPr>
      </p:pic>
    </p:spTree>
    <p:extLst>
      <p:ext uri="{BB962C8B-B14F-4D97-AF65-F5344CB8AC3E}">
        <p14:creationId xmlns:p14="http://schemas.microsoft.com/office/powerpoint/2010/main" val="32155102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2D1B0-0DC4-4A17-BDC4-22E98D5EA4CC}"/>
              </a:ext>
            </a:extLst>
          </p:cNvPr>
          <p:cNvSpPr>
            <a:spLocks noGrp="1"/>
          </p:cNvSpPr>
          <p:nvPr>
            <p:ph type="title"/>
          </p:nvPr>
        </p:nvSpPr>
        <p:spPr/>
        <p:txBody>
          <a:bodyPr/>
          <a:lstStyle/>
          <a:p>
            <a:endParaRPr lang="hr-HR"/>
          </a:p>
        </p:txBody>
      </p:sp>
      <p:graphicFrame>
        <p:nvGraphicFramePr>
          <p:cNvPr id="4" name="Content Placeholder 3">
            <a:extLst>
              <a:ext uri="{FF2B5EF4-FFF2-40B4-BE49-F238E27FC236}">
                <a16:creationId xmlns:a16="http://schemas.microsoft.com/office/drawing/2014/main" id="{B5EE1051-528D-4783-A6C5-31A459D64B1E}"/>
              </a:ext>
            </a:extLst>
          </p:cNvPr>
          <p:cNvGraphicFramePr>
            <a:graphicFrameLocks noGrp="1"/>
          </p:cNvGraphicFramePr>
          <p:nvPr>
            <p:ph idx="1"/>
          </p:nvPr>
        </p:nvGraphicFramePr>
        <p:xfrm>
          <a:off x="0" y="0"/>
          <a:ext cx="12192000" cy="6977972"/>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180891814"/>
                    </a:ext>
                  </a:extLst>
                </a:gridCol>
                <a:gridCol w="6096000">
                  <a:extLst>
                    <a:ext uri="{9D8B030D-6E8A-4147-A177-3AD203B41FA5}">
                      <a16:colId xmlns:a16="http://schemas.microsoft.com/office/drawing/2014/main" val="243013710"/>
                    </a:ext>
                  </a:extLst>
                </a:gridCol>
              </a:tblGrid>
              <a:tr h="859230">
                <a:tc>
                  <a:txBody>
                    <a:bodyPr/>
                    <a:lstStyle/>
                    <a:p>
                      <a:pPr algn="ctr"/>
                      <a:r>
                        <a:rPr lang="hr-HR" dirty="0"/>
                        <a:t>Službenik kao zaposlenik</a:t>
                      </a:r>
                    </a:p>
                  </a:txBody>
                  <a:tcPr anchor="ctr">
                    <a:solidFill>
                      <a:schemeClr val="accent1">
                        <a:lumMod val="75000"/>
                      </a:schemeClr>
                    </a:solidFill>
                  </a:tcPr>
                </a:tc>
                <a:tc>
                  <a:txBody>
                    <a:bodyPr/>
                    <a:lstStyle/>
                    <a:p>
                      <a:pPr algn="ctr"/>
                      <a:r>
                        <a:rPr lang="hr-HR" dirty="0"/>
                        <a:t>Eksternalizirani službenik</a:t>
                      </a:r>
                    </a:p>
                  </a:txBody>
                  <a:tcPr anchor="ctr">
                    <a:solidFill>
                      <a:schemeClr val="accent1">
                        <a:lumMod val="75000"/>
                      </a:schemeClr>
                    </a:solidFill>
                  </a:tcPr>
                </a:tc>
                <a:extLst>
                  <a:ext uri="{0D108BD9-81ED-4DB2-BD59-A6C34878D82A}">
                    <a16:rowId xmlns:a16="http://schemas.microsoft.com/office/drawing/2014/main" val="4151216972"/>
                  </a:ext>
                </a:extLst>
              </a:tr>
              <a:tr h="859230">
                <a:tc>
                  <a:txBody>
                    <a:bodyPr/>
                    <a:lstStyle/>
                    <a:p>
                      <a:pPr algn="ctr"/>
                      <a:r>
                        <a:rPr lang="hr-HR" dirty="0">
                          <a:solidFill>
                            <a:schemeClr val="tx1"/>
                          </a:solidFill>
                        </a:rPr>
                        <a:t>Bolji uvid u poslovne procese organizacije</a:t>
                      </a:r>
                    </a:p>
                  </a:txBody>
                  <a:tcPr anchor="ctr">
                    <a:solidFill>
                      <a:schemeClr val="accent1">
                        <a:lumMod val="75000"/>
                      </a:schemeClr>
                    </a:solidFill>
                  </a:tcPr>
                </a:tc>
                <a:tc>
                  <a:txBody>
                    <a:bodyPr/>
                    <a:lstStyle/>
                    <a:p>
                      <a:pPr algn="ctr"/>
                      <a:r>
                        <a:rPr lang="hr-HR" dirty="0">
                          <a:solidFill>
                            <a:schemeClr val="tx1"/>
                          </a:solidFill>
                        </a:rPr>
                        <a:t>Predvidljivo, odabrat će se stručnjak i profesionalac s odgovarajućim iskustvom</a:t>
                      </a:r>
                    </a:p>
                  </a:txBody>
                  <a:tcPr anchor="ctr">
                    <a:solidFill>
                      <a:schemeClr val="accent1">
                        <a:lumMod val="75000"/>
                      </a:schemeClr>
                    </a:solidFill>
                  </a:tcPr>
                </a:tc>
                <a:extLst>
                  <a:ext uri="{0D108BD9-81ED-4DB2-BD59-A6C34878D82A}">
                    <a16:rowId xmlns:a16="http://schemas.microsoft.com/office/drawing/2014/main" val="4126237824"/>
                  </a:ext>
                </a:extLst>
              </a:tr>
              <a:tr h="859230">
                <a:tc>
                  <a:txBody>
                    <a:bodyPr/>
                    <a:lstStyle/>
                    <a:p>
                      <a:pPr algn="ctr"/>
                      <a:r>
                        <a:rPr lang="hr-HR" dirty="0">
                          <a:solidFill>
                            <a:schemeClr val="tx1"/>
                          </a:solidFill>
                        </a:rPr>
                        <a:t>Posljedično, bit će efikasniji u postavljanju vlastitog DPMS</a:t>
                      </a:r>
                    </a:p>
                  </a:txBody>
                  <a:tcPr anchor="ctr">
                    <a:solidFill>
                      <a:schemeClr val="accent1">
                        <a:lumMod val="75000"/>
                      </a:schemeClr>
                    </a:solidFill>
                  </a:tcPr>
                </a:tc>
                <a:tc>
                  <a:txBody>
                    <a:bodyPr/>
                    <a:lstStyle/>
                    <a:p>
                      <a:pPr algn="ctr"/>
                      <a:r>
                        <a:rPr lang="hr-HR" dirty="0">
                          <a:solidFill>
                            <a:schemeClr val="tx1"/>
                          </a:solidFill>
                        </a:rPr>
                        <a:t>Bolji uvid u najbolje prakse na tržištu</a:t>
                      </a:r>
                    </a:p>
                  </a:txBody>
                  <a:tcPr anchor="ctr">
                    <a:solidFill>
                      <a:schemeClr val="accent1">
                        <a:lumMod val="75000"/>
                      </a:schemeClr>
                    </a:solidFill>
                  </a:tcPr>
                </a:tc>
                <a:extLst>
                  <a:ext uri="{0D108BD9-81ED-4DB2-BD59-A6C34878D82A}">
                    <a16:rowId xmlns:a16="http://schemas.microsoft.com/office/drawing/2014/main" val="1084436227"/>
                  </a:ext>
                </a:extLst>
              </a:tr>
              <a:tr h="977840">
                <a:tc>
                  <a:txBody>
                    <a:bodyPr/>
                    <a:lstStyle/>
                    <a:p>
                      <a:pPr algn="ctr"/>
                      <a:r>
                        <a:rPr lang="hr-HR" dirty="0">
                          <a:solidFill>
                            <a:schemeClr val="tx1"/>
                          </a:solidFill>
                        </a:rPr>
                        <a:t>Što je organizacija veća, poslovni procesi kompleksniji, to će obujam praćenja i aktivnosti biti veći</a:t>
                      </a:r>
                    </a:p>
                  </a:txBody>
                  <a:tcPr anchor="ctr">
                    <a:solidFill>
                      <a:schemeClr val="accent1">
                        <a:lumMod val="75000"/>
                      </a:schemeClr>
                    </a:solidFill>
                  </a:tcPr>
                </a:tc>
                <a:tc>
                  <a:txBody>
                    <a:bodyPr/>
                    <a:lstStyle/>
                    <a:p>
                      <a:pPr algn="ctr"/>
                      <a:r>
                        <a:rPr lang="hr-HR" dirty="0">
                          <a:solidFill>
                            <a:schemeClr val="tx1"/>
                          </a:solidFill>
                        </a:rPr>
                        <a:t>Nije zaposlenik organizacije, nema radnopravnih obveza već se sve regulira service ugovorom</a:t>
                      </a:r>
                    </a:p>
                  </a:txBody>
                  <a:tcPr anchor="ctr">
                    <a:solidFill>
                      <a:schemeClr val="accent1">
                        <a:lumMod val="75000"/>
                      </a:schemeClr>
                    </a:solidFill>
                  </a:tcPr>
                </a:tc>
                <a:extLst>
                  <a:ext uri="{0D108BD9-81ED-4DB2-BD59-A6C34878D82A}">
                    <a16:rowId xmlns:a16="http://schemas.microsoft.com/office/drawing/2014/main" val="3019287275"/>
                  </a:ext>
                </a:extLst>
              </a:tr>
              <a:tr h="1271193">
                <a:tc>
                  <a:txBody>
                    <a:bodyPr/>
                    <a:lstStyle/>
                    <a:p>
                      <a:pPr algn="ctr"/>
                      <a:r>
                        <a:rPr lang="hr-HR" dirty="0">
                          <a:solidFill>
                            <a:schemeClr val="tx1"/>
                          </a:solidFill>
                        </a:rPr>
                        <a:t>Nalazi se u centru čitave korporativne privacy mreže kao jedinstveni kontakt za sva pitanja koja poslovne jedinice ili članice grupe mogu imati</a:t>
                      </a:r>
                    </a:p>
                  </a:txBody>
                  <a:tcPr anchor="ctr">
                    <a:solidFill>
                      <a:schemeClr val="accent1">
                        <a:lumMod val="75000"/>
                      </a:schemeClr>
                    </a:solidFill>
                  </a:tcPr>
                </a:tc>
                <a:tc>
                  <a:txBody>
                    <a:bodyPr/>
                    <a:lstStyle/>
                    <a:p>
                      <a:pPr algn="ctr"/>
                      <a:r>
                        <a:rPr lang="hr-HR" dirty="0">
                          <a:solidFill>
                            <a:schemeClr val="tx1"/>
                          </a:solidFill>
                        </a:rPr>
                        <a:t>Po definiciji neovisan i objektivan u sagledavanju obveza u odnosu na odnose unutar organizacije</a:t>
                      </a:r>
                    </a:p>
                  </a:txBody>
                  <a:tcPr anchor="ctr">
                    <a:solidFill>
                      <a:schemeClr val="accent1">
                        <a:lumMod val="75000"/>
                      </a:schemeClr>
                    </a:solidFill>
                  </a:tcPr>
                </a:tc>
                <a:extLst>
                  <a:ext uri="{0D108BD9-81ED-4DB2-BD59-A6C34878D82A}">
                    <a16:rowId xmlns:a16="http://schemas.microsoft.com/office/drawing/2014/main" val="560198589"/>
                  </a:ext>
                </a:extLst>
              </a:tr>
              <a:tr h="2151249">
                <a:tc>
                  <a:txBody>
                    <a:bodyPr/>
                    <a:lstStyle/>
                    <a:p>
                      <a:pPr algn="ctr"/>
                      <a:r>
                        <a:rPr lang="hr-HR" b="1" dirty="0">
                          <a:solidFill>
                            <a:schemeClr val="tx1"/>
                          </a:solidFill>
                        </a:rPr>
                        <a:t>Preporučljiv za:</a:t>
                      </a:r>
                    </a:p>
                    <a:p>
                      <a:pPr algn="ctr"/>
                      <a:endParaRPr lang="hr-HR" b="1" dirty="0">
                        <a:solidFill>
                          <a:schemeClr val="tx1"/>
                        </a:solidFill>
                      </a:endParaRPr>
                    </a:p>
                    <a:p>
                      <a:pPr algn="ctr"/>
                      <a:r>
                        <a:rPr lang="hr-HR" dirty="0">
                          <a:solidFill>
                            <a:schemeClr val="tx1"/>
                          </a:solidFill>
                        </a:rPr>
                        <a:t>Velike organizacije, povezana društva, visokorizične obrade</a:t>
                      </a:r>
                    </a:p>
                  </a:txBody>
                  <a:tcPr anchor="ctr">
                    <a:solidFill>
                      <a:schemeClr val="accent1">
                        <a:lumMod val="75000"/>
                      </a:schemeClr>
                    </a:solidFill>
                  </a:tcPr>
                </a:tc>
                <a:tc>
                  <a:txBody>
                    <a:bodyPr/>
                    <a:lstStyle/>
                    <a:p>
                      <a:pPr algn="ctr"/>
                      <a:endParaRPr lang="hr-HR" dirty="0">
                        <a:solidFill>
                          <a:schemeClr val="tx1"/>
                        </a:solidFill>
                      </a:endParaRPr>
                    </a:p>
                    <a:p>
                      <a:pPr algn="ctr"/>
                      <a:r>
                        <a:rPr lang="hr-HR" b="1" dirty="0">
                          <a:solidFill>
                            <a:schemeClr val="tx1"/>
                          </a:solidFill>
                        </a:rPr>
                        <a:t>Preporučljiv za:</a:t>
                      </a:r>
                    </a:p>
                    <a:p>
                      <a:pPr algn="ctr"/>
                      <a:endParaRPr lang="hr-HR" dirty="0">
                        <a:solidFill>
                          <a:schemeClr val="tx1"/>
                        </a:solidFill>
                      </a:endParaRPr>
                    </a:p>
                    <a:p>
                      <a:pPr algn="ctr"/>
                      <a:r>
                        <a:rPr lang="hr-HR" dirty="0">
                          <a:solidFill>
                            <a:schemeClr val="tx1"/>
                          </a:solidFill>
                        </a:rPr>
                        <a:t>Manje i srednje organizacije </a:t>
                      </a:r>
                    </a:p>
                    <a:p>
                      <a:pPr algn="ctr"/>
                      <a:r>
                        <a:rPr lang="hr-HR" dirty="0">
                          <a:solidFill>
                            <a:schemeClr val="tx1"/>
                          </a:solidFill>
                        </a:rPr>
                        <a:t>Organizacije sa standardnim setom obrada specifičnim za gospodarske sektore</a:t>
                      </a:r>
                    </a:p>
                  </a:txBody>
                  <a:tcPr anchor="ctr">
                    <a:solidFill>
                      <a:schemeClr val="accent1">
                        <a:lumMod val="75000"/>
                      </a:schemeClr>
                    </a:solidFill>
                  </a:tcPr>
                </a:tc>
                <a:extLst>
                  <a:ext uri="{0D108BD9-81ED-4DB2-BD59-A6C34878D82A}">
                    <a16:rowId xmlns:a16="http://schemas.microsoft.com/office/drawing/2014/main" val="129422278"/>
                  </a:ext>
                </a:extLst>
              </a:tr>
            </a:tbl>
          </a:graphicData>
        </a:graphic>
      </p:graphicFrame>
    </p:spTree>
    <p:extLst>
      <p:ext uri="{BB962C8B-B14F-4D97-AF65-F5344CB8AC3E}">
        <p14:creationId xmlns:p14="http://schemas.microsoft.com/office/powerpoint/2010/main" val="26864283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3F25724-90AA-B1EE-1E04-380EAEA3BDE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D3F25724-90AA-B1EE-1E04-380EAEA3BD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709612" y="189695"/>
            <a:ext cx="10772775" cy="579968"/>
          </a:xfrm>
        </p:spPr>
        <p:txBody>
          <a:bodyPr vert="horz">
            <a:normAutofit fontScale="90000"/>
          </a:bodyPr>
          <a:lstStyle/>
          <a:p>
            <a:pPr algn="ctr"/>
            <a:r>
              <a:rPr lang="hr-HR" b="1" dirty="0"/>
              <a:t>Radno mjesto službenika</a:t>
            </a:r>
            <a:endParaRPr lang="hr-HR" dirty="0"/>
          </a:p>
        </p:txBody>
      </p:sp>
      <p:sp>
        <p:nvSpPr>
          <p:cNvPr id="3" name="Content Placeholder 2"/>
          <p:cNvSpPr>
            <a:spLocks noGrp="1"/>
          </p:cNvSpPr>
          <p:nvPr>
            <p:ph idx="1"/>
          </p:nvPr>
        </p:nvSpPr>
        <p:spPr>
          <a:xfrm>
            <a:off x="574334" y="982413"/>
            <a:ext cx="5864252" cy="5750895"/>
          </a:xfrm>
        </p:spPr>
        <p:txBody>
          <a:bodyPr>
            <a:normAutofit fontScale="70000" lnSpcReduction="20000"/>
          </a:bodyPr>
          <a:lstStyle/>
          <a:p>
            <a:pPr>
              <a:buFont typeface="Arial" pitchFamily="34" charset="0"/>
              <a:buChar char="•"/>
            </a:pPr>
            <a:r>
              <a:rPr lang="hr-HR" sz="4500" dirty="0">
                <a:latin typeface="+mj-lt"/>
              </a:rPr>
              <a:t>Čl. 38 Uredbe - Voditelj/izvršitelj dužni osigurati da službenik:</a:t>
            </a:r>
          </a:p>
          <a:p>
            <a:pPr lvl="1">
              <a:buFont typeface="Arial" pitchFamily="34" charset="0"/>
              <a:buChar char="•"/>
            </a:pPr>
            <a:r>
              <a:rPr lang="hr-HR" sz="4500" dirty="0">
                <a:latin typeface="+mj-lt"/>
              </a:rPr>
              <a:t> Bude p</a:t>
            </a:r>
            <a:r>
              <a:rPr lang="pl-PL" sz="4500" dirty="0">
                <a:latin typeface="+mj-lt"/>
              </a:rPr>
              <a:t>ravodobno i primjereno uključen u sva pitanja z.o.p.</a:t>
            </a:r>
          </a:p>
          <a:p>
            <a:pPr lvl="1">
              <a:buFont typeface="Arial" pitchFamily="34" charset="0"/>
              <a:buChar char="•"/>
            </a:pPr>
            <a:r>
              <a:rPr lang="pl-PL" sz="4500" dirty="0"/>
              <a:t> Dobije podršku i p</a:t>
            </a:r>
            <a:r>
              <a:rPr lang="pl-PL" sz="4500" dirty="0">
                <a:latin typeface="+mj-lt"/>
              </a:rPr>
              <a:t>otrebna sredstva za izvršavanje zadaća, ostvarivanje pristupa podacima i održavanje stručnosti</a:t>
            </a:r>
          </a:p>
          <a:p>
            <a:pPr lvl="1">
              <a:buFont typeface="Arial" pitchFamily="34" charset="0"/>
              <a:buChar char="•"/>
            </a:pPr>
            <a:r>
              <a:rPr lang="pl-PL" sz="4500" dirty="0">
                <a:latin typeface="+mj-lt"/>
              </a:rPr>
              <a:t> Samostalan, ne prima upute, izravno odgovara najvišoj rukovodećoj razini voditelja/izvršitelja, ne može odgovarati zbog izvršavanja svojih zadaća</a:t>
            </a:r>
          </a:p>
          <a:p>
            <a:pPr lvl="1">
              <a:buFont typeface="Arial" pitchFamily="34" charset="0"/>
              <a:buChar char="•"/>
            </a:pPr>
            <a:r>
              <a:rPr lang="pl-PL" sz="4500" dirty="0"/>
              <a:t>Vezan je tajnošću ili povjerljivošću</a:t>
            </a:r>
          </a:p>
          <a:p>
            <a:pPr lvl="1">
              <a:buFont typeface="Arial" pitchFamily="34" charset="0"/>
              <a:buChar char="•"/>
            </a:pPr>
            <a:endParaRPr lang="pl-PL" sz="3800" dirty="0">
              <a:latin typeface="+mj-lt"/>
            </a:endParaRPr>
          </a:p>
          <a:p>
            <a:pPr lvl="1">
              <a:buFont typeface="Arial" pitchFamily="34" charset="0"/>
              <a:buChar char="•"/>
            </a:pPr>
            <a:endParaRPr lang="pl-PL" sz="3800" dirty="0">
              <a:latin typeface="+mj-lt"/>
            </a:endParaRPr>
          </a:p>
          <a:p>
            <a:pPr lvl="1">
              <a:buFont typeface="Arial" pitchFamily="34" charset="0"/>
              <a:buChar char="•"/>
            </a:pPr>
            <a:endParaRPr lang="pl-PL" sz="3800" dirty="0"/>
          </a:p>
          <a:p>
            <a:pPr>
              <a:buFont typeface="Arial" pitchFamily="34" charset="0"/>
              <a:buChar char="•"/>
            </a:pPr>
            <a:endParaRPr lang="hr-HR" sz="4000" dirty="0"/>
          </a:p>
          <a:p>
            <a:endParaRPr lang="hr-HR" dirty="0"/>
          </a:p>
        </p:txBody>
      </p:sp>
      <p:pic>
        <p:nvPicPr>
          <p:cNvPr id="9" name="Picture 8">
            <a:extLst>
              <a:ext uri="{FF2B5EF4-FFF2-40B4-BE49-F238E27FC236}">
                <a16:creationId xmlns:a16="http://schemas.microsoft.com/office/drawing/2014/main" id="{E27B9990-2429-41C5-0F42-93CCB6E1E370}"/>
              </a:ext>
            </a:extLst>
          </p:cNvPr>
          <p:cNvPicPr>
            <a:picLocks noChangeAspect="1"/>
          </p:cNvPicPr>
          <p:nvPr/>
        </p:nvPicPr>
        <p:blipFill>
          <a:blip r:embed="rId5"/>
          <a:stretch>
            <a:fillRect/>
          </a:stretch>
        </p:blipFill>
        <p:spPr>
          <a:xfrm>
            <a:off x="6952629" y="1246620"/>
            <a:ext cx="4337565" cy="4146713"/>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41C83F-2CAB-E1EA-0236-82731A115E2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C741C83F-2CAB-E1EA-0236-82731A115E2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1273513-27B0-4141-B497-5DE4C25B951B}"/>
              </a:ext>
            </a:extLst>
          </p:cNvPr>
          <p:cNvSpPr>
            <a:spLocks noGrp="1"/>
          </p:cNvSpPr>
          <p:nvPr>
            <p:ph type="title"/>
          </p:nvPr>
        </p:nvSpPr>
        <p:spPr>
          <a:xfrm>
            <a:off x="1620967" y="230489"/>
            <a:ext cx="10250489" cy="703507"/>
          </a:xfrm>
        </p:spPr>
        <p:txBody>
          <a:bodyPr vert="horz">
            <a:normAutofit/>
          </a:bodyPr>
          <a:lstStyle/>
          <a:p>
            <a:r>
              <a:rPr lang="hr-HR" dirty="0"/>
              <a:t>„Pravodobno i primjereno uključen”</a:t>
            </a:r>
          </a:p>
        </p:txBody>
      </p:sp>
      <p:sp>
        <p:nvSpPr>
          <p:cNvPr id="3" name="Content Placeholder 2">
            <a:extLst>
              <a:ext uri="{FF2B5EF4-FFF2-40B4-BE49-F238E27FC236}">
                <a16:creationId xmlns:a16="http://schemas.microsoft.com/office/drawing/2014/main" id="{B94E6C8D-2C45-4111-A5C9-F37D4D2D5433}"/>
              </a:ext>
            </a:extLst>
          </p:cNvPr>
          <p:cNvSpPr>
            <a:spLocks noGrp="1"/>
          </p:cNvSpPr>
          <p:nvPr>
            <p:ph idx="1"/>
          </p:nvPr>
        </p:nvSpPr>
        <p:spPr>
          <a:xfrm>
            <a:off x="745612" y="1080654"/>
            <a:ext cx="5146348" cy="5410830"/>
          </a:xfrm>
        </p:spPr>
        <p:txBody>
          <a:bodyPr>
            <a:normAutofit lnSpcReduction="10000"/>
          </a:bodyPr>
          <a:lstStyle/>
          <a:p>
            <a:pPr>
              <a:buFont typeface="Arial" panose="020B0604020202020204" pitchFamily="34" charset="0"/>
              <a:buChar char="•"/>
            </a:pPr>
            <a:r>
              <a:rPr lang="hr-HR" sz="2400" dirty="0"/>
              <a:t>Sudjeluje na sastancima visokog i srednjeg menadžmenta</a:t>
            </a:r>
          </a:p>
          <a:p>
            <a:pPr>
              <a:buFont typeface="Arial" panose="020B0604020202020204" pitchFamily="34" charset="0"/>
              <a:buChar char="•"/>
            </a:pPr>
            <a:r>
              <a:rPr lang="hr-HR" sz="2400" dirty="0"/>
              <a:t>Nazočan kad se donose odluke od utjecaja na zaštitu podataka</a:t>
            </a:r>
          </a:p>
          <a:p>
            <a:pPr>
              <a:buFont typeface="Arial" panose="020B0604020202020204" pitchFamily="34" charset="0"/>
              <a:buChar char="•"/>
            </a:pPr>
            <a:r>
              <a:rPr lang="hr-HR" sz="2400" dirty="0"/>
              <a:t>Pravodobno obaviješten o donošenju takvih odluka uz pristup svim potrebnim informacijama kako bi mogao dati odgovarajući savjet</a:t>
            </a:r>
          </a:p>
          <a:p>
            <a:pPr>
              <a:buFont typeface="Arial" panose="020B0604020202020204" pitchFamily="34" charset="0"/>
              <a:buChar char="•"/>
            </a:pPr>
            <a:r>
              <a:rPr lang="hr-HR" sz="2400" dirty="0"/>
              <a:t>Mišljenje službenika uvijek uzeti u obzir. Ako se mišljenje službenika ne uzima u obzir, zabilježiti razloge zašto se nije uzelo u obzir</a:t>
            </a:r>
          </a:p>
          <a:p>
            <a:pPr>
              <a:buFont typeface="Arial" panose="020B0604020202020204" pitchFamily="34" charset="0"/>
              <a:buChar char="•"/>
            </a:pPr>
            <a:r>
              <a:rPr lang="hr-HR" sz="2400" dirty="0"/>
              <a:t>Ukoliko dođe do povrede osobnih podataka ili drugog incidenta, odmah provesti savjetovanje sa službenikom</a:t>
            </a:r>
          </a:p>
        </p:txBody>
      </p:sp>
      <p:pic>
        <p:nvPicPr>
          <p:cNvPr id="8" name="Picture 7">
            <a:extLst>
              <a:ext uri="{FF2B5EF4-FFF2-40B4-BE49-F238E27FC236}">
                <a16:creationId xmlns:a16="http://schemas.microsoft.com/office/drawing/2014/main" id="{2BE09203-AD00-75BF-3FE5-ADB171E73E95}"/>
              </a:ext>
            </a:extLst>
          </p:cNvPr>
          <p:cNvPicPr>
            <a:picLocks noChangeAspect="1"/>
          </p:cNvPicPr>
          <p:nvPr/>
        </p:nvPicPr>
        <p:blipFill>
          <a:blip r:embed="rId5"/>
          <a:stretch>
            <a:fillRect/>
          </a:stretch>
        </p:blipFill>
        <p:spPr>
          <a:xfrm>
            <a:off x="6172163" y="1518962"/>
            <a:ext cx="4972479" cy="4007938"/>
          </a:xfrm>
          <a:prstGeom prst="rect">
            <a:avLst/>
          </a:prstGeom>
        </p:spPr>
      </p:pic>
    </p:spTree>
    <p:extLst>
      <p:ext uri="{BB962C8B-B14F-4D97-AF65-F5344CB8AC3E}">
        <p14:creationId xmlns:p14="http://schemas.microsoft.com/office/powerpoint/2010/main" val="3218192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1016F7D-A62C-25F3-08EA-69625134ADA2}"/>
              </a:ext>
            </a:extLst>
          </p:cNvPr>
          <p:cNvGraphicFramePr>
            <a:graphicFrameLocks noChangeAspect="1"/>
          </p:cNvGraphicFramePr>
          <p:nvPr>
            <p:custDataLst>
              <p:tags r:id="rId1"/>
            </p:custDataLst>
            <p:extLst>
              <p:ext uri="{D42A27DB-BD31-4B8C-83A1-F6EECF244321}">
                <p14:modId xmlns:p14="http://schemas.microsoft.com/office/powerpoint/2010/main" val="37638646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C9AAC07-EB71-5AC1-68CE-024FA60491C1}"/>
              </a:ext>
            </a:extLst>
          </p:cNvPr>
          <p:cNvSpPr>
            <a:spLocks noGrp="1"/>
          </p:cNvSpPr>
          <p:nvPr>
            <p:ph type="title"/>
          </p:nvPr>
        </p:nvSpPr>
        <p:spPr/>
        <p:txBody>
          <a:bodyPr vert="horz"/>
          <a:lstStyle/>
          <a:p>
            <a:r>
              <a:rPr lang="hr-HR" dirty="0"/>
              <a:t>Voditelji, izvršitelji, ispitanici u kontekstu obrada u školskim ustanovama</a:t>
            </a:r>
          </a:p>
        </p:txBody>
      </p:sp>
      <p:sp>
        <p:nvSpPr>
          <p:cNvPr id="3" name="Content Placeholder 2">
            <a:extLst>
              <a:ext uri="{FF2B5EF4-FFF2-40B4-BE49-F238E27FC236}">
                <a16:creationId xmlns:a16="http://schemas.microsoft.com/office/drawing/2014/main" id="{E2BDC8AB-A836-2684-32CE-D06FCDCD7D79}"/>
              </a:ext>
            </a:extLst>
          </p:cNvPr>
          <p:cNvSpPr>
            <a:spLocks noGrp="1"/>
          </p:cNvSpPr>
          <p:nvPr>
            <p:ph idx="1"/>
          </p:nvPr>
        </p:nvSpPr>
        <p:spPr>
          <a:xfrm>
            <a:off x="838200" y="1825624"/>
            <a:ext cx="6014292" cy="4751445"/>
          </a:xfrm>
        </p:spPr>
        <p:txBody>
          <a:bodyPr>
            <a:noAutofit/>
          </a:bodyPr>
          <a:lstStyle/>
          <a:p>
            <a:r>
              <a:rPr lang="hr-HR" sz="3200" dirty="0"/>
              <a:t>Tko su voditelji obrade?</a:t>
            </a:r>
          </a:p>
          <a:p>
            <a:pPr lvl="1"/>
            <a:r>
              <a:rPr lang="hr-HR" sz="3200" dirty="0"/>
              <a:t>Najčešće – vrtići, osnovne škole, srednje škole, fakulteti, visoke škole, sveučilišta, znanstveni instituti, ustanove za obrazovanje odraslih, Ministarstvo znanosti i obrazovanja, CARNet, Sveučilišni računski centar Sveučilišta u Zagrebu (SRCE) itd.</a:t>
            </a:r>
          </a:p>
        </p:txBody>
      </p:sp>
      <p:pic>
        <p:nvPicPr>
          <p:cNvPr id="15" name="Picture 14">
            <a:extLst>
              <a:ext uri="{FF2B5EF4-FFF2-40B4-BE49-F238E27FC236}">
                <a16:creationId xmlns:a16="http://schemas.microsoft.com/office/drawing/2014/main" id="{0D028E6B-008C-FE86-C6DB-12B176AEE3B0}"/>
              </a:ext>
            </a:extLst>
          </p:cNvPr>
          <p:cNvPicPr>
            <a:picLocks noChangeAspect="1"/>
          </p:cNvPicPr>
          <p:nvPr/>
        </p:nvPicPr>
        <p:blipFill>
          <a:blip r:embed="rId6"/>
          <a:stretch>
            <a:fillRect/>
          </a:stretch>
        </p:blipFill>
        <p:spPr>
          <a:xfrm>
            <a:off x="6690629" y="2458295"/>
            <a:ext cx="5074909" cy="3667745"/>
          </a:xfrm>
          <a:prstGeom prst="rect">
            <a:avLst/>
          </a:prstGeom>
        </p:spPr>
      </p:pic>
    </p:spTree>
    <p:extLst>
      <p:ext uri="{BB962C8B-B14F-4D97-AF65-F5344CB8AC3E}">
        <p14:creationId xmlns:p14="http://schemas.microsoft.com/office/powerpoint/2010/main" val="6708487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2EF1F6-782F-8EE7-313B-CDBA90B345D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BC2EF1F6-782F-8EE7-313B-CDBA90B345D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D70A096-EFBF-4674-B18D-750AD56727B9}"/>
              </a:ext>
            </a:extLst>
          </p:cNvPr>
          <p:cNvSpPr>
            <a:spLocks noGrp="1"/>
          </p:cNvSpPr>
          <p:nvPr>
            <p:ph type="title"/>
          </p:nvPr>
        </p:nvSpPr>
        <p:spPr>
          <a:xfrm>
            <a:off x="619439" y="363506"/>
            <a:ext cx="10772775" cy="482880"/>
          </a:xfrm>
        </p:spPr>
        <p:txBody>
          <a:bodyPr vert="horz">
            <a:normAutofit fontScale="90000"/>
          </a:bodyPr>
          <a:lstStyle/>
          <a:p>
            <a:pPr algn="ctr"/>
            <a:r>
              <a:rPr lang="hr-HR" dirty="0"/>
              <a:t>„Podrška i potrebna sredstva”</a:t>
            </a:r>
          </a:p>
        </p:txBody>
      </p:sp>
      <p:sp>
        <p:nvSpPr>
          <p:cNvPr id="3" name="Content Placeholder 2">
            <a:extLst>
              <a:ext uri="{FF2B5EF4-FFF2-40B4-BE49-F238E27FC236}">
                <a16:creationId xmlns:a16="http://schemas.microsoft.com/office/drawing/2014/main" id="{C613A367-18D5-4EF1-9AA5-9E91880DF0E9}"/>
              </a:ext>
            </a:extLst>
          </p:cNvPr>
          <p:cNvSpPr>
            <a:spLocks noGrp="1"/>
          </p:cNvSpPr>
          <p:nvPr>
            <p:ph idx="1"/>
          </p:nvPr>
        </p:nvSpPr>
        <p:spPr>
          <a:xfrm>
            <a:off x="725461" y="1137332"/>
            <a:ext cx="5614883" cy="5777345"/>
          </a:xfrm>
        </p:spPr>
        <p:txBody>
          <a:bodyPr>
            <a:normAutofit fontScale="92500" lnSpcReduction="20000"/>
          </a:bodyPr>
          <a:lstStyle/>
          <a:p>
            <a:pPr marL="598932" lvl="1">
              <a:buFont typeface="Arial" panose="020B0604020202020204" pitchFamily="34" charset="0"/>
              <a:buChar char="•"/>
            </a:pPr>
            <a:r>
              <a:rPr lang="hr-HR" dirty="0"/>
              <a:t>Aktivna potpora najviše razine menadžmenta</a:t>
            </a:r>
          </a:p>
          <a:p>
            <a:pPr marL="598932" lvl="1">
              <a:buFont typeface="Arial" panose="020B0604020202020204" pitchFamily="34" charset="0"/>
              <a:buChar char="•"/>
            </a:pPr>
            <a:r>
              <a:rPr lang="hr-HR" dirty="0"/>
              <a:t>Osigurano adekvatno vrijeme za ispunjavanje njihovih zadaća</a:t>
            </a:r>
          </a:p>
          <a:p>
            <a:pPr lvl="2">
              <a:buFont typeface="Arial" panose="020B0604020202020204" pitchFamily="34" charset="0"/>
              <a:buChar char="•"/>
            </a:pPr>
            <a:r>
              <a:rPr lang="hr-HR" sz="2200" dirty="0"/>
              <a:t>Osobito ako ne radi puno radno vrijeme</a:t>
            </a:r>
          </a:p>
          <a:p>
            <a:pPr marL="598932" lvl="1">
              <a:buFont typeface="Arial" panose="020B0604020202020204" pitchFamily="34" charset="0"/>
              <a:buChar char="•"/>
            </a:pPr>
            <a:r>
              <a:rPr lang="hr-HR" dirty="0"/>
              <a:t>Osigurana odgovarajuća potpora u smislu financijskih sredstava, infrastrukture (poslovni prostori, objekti, oprema) i osoblja</a:t>
            </a:r>
          </a:p>
          <a:p>
            <a:pPr marL="598932" lvl="1">
              <a:buFont typeface="Arial" panose="020B0604020202020204" pitchFamily="34" charset="0"/>
              <a:buChar char="•"/>
            </a:pPr>
            <a:r>
              <a:rPr lang="hr-HR" dirty="0"/>
              <a:t>Službena obavijest o imenovanju službenika kako bi se osiguralo da su svi djelatnici upoznati s njegovim postojanjem i dužnostima</a:t>
            </a:r>
          </a:p>
          <a:p>
            <a:pPr marL="598932" lvl="1">
              <a:buFont typeface="Arial" panose="020B0604020202020204" pitchFamily="34" charset="0"/>
              <a:buChar char="•"/>
            </a:pPr>
            <a:r>
              <a:rPr lang="hr-HR" dirty="0"/>
              <a:t>Omogućen nužan pristup ostalim službama kao što su ljudski resursi, pravna služba, IT, sigurnost itd. kako bi službenici mogli dobiti neophodnu potporu i informacije</a:t>
            </a:r>
          </a:p>
          <a:p>
            <a:pPr marL="598932" lvl="1">
              <a:buFont typeface="Arial" panose="020B0604020202020204" pitchFamily="34" charset="0"/>
              <a:buChar char="•"/>
            </a:pPr>
            <a:r>
              <a:rPr lang="hr-HR" dirty="0"/>
              <a:t>Kontinuirano osposobljavanje</a:t>
            </a:r>
          </a:p>
          <a:p>
            <a:pPr marL="598932" lvl="1">
              <a:buFont typeface="Arial" panose="020B0604020202020204" pitchFamily="34" charset="0"/>
              <a:buChar char="•"/>
            </a:pPr>
            <a:r>
              <a:rPr lang="hr-HR" dirty="0"/>
              <a:t>Ukoliko je potrebno, uspostava odjela – jedinice SZOP</a:t>
            </a:r>
          </a:p>
        </p:txBody>
      </p:sp>
      <p:pic>
        <p:nvPicPr>
          <p:cNvPr id="9" name="Picture 8">
            <a:extLst>
              <a:ext uri="{FF2B5EF4-FFF2-40B4-BE49-F238E27FC236}">
                <a16:creationId xmlns:a16="http://schemas.microsoft.com/office/drawing/2014/main" id="{339F0F2F-EE2D-9A1D-433E-E85F8073FEC0}"/>
              </a:ext>
            </a:extLst>
          </p:cNvPr>
          <p:cNvPicPr>
            <a:picLocks noChangeAspect="1"/>
          </p:cNvPicPr>
          <p:nvPr/>
        </p:nvPicPr>
        <p:blipFill>
          <a:blip r:embed="rId5"/>
          <a:stretch>
            <a:fillRect/>
          </a:stretch>
        </p:blipFill>
        <p:spPr>
          <a:xfrm>
            <a:off x="6536826" y="1157810"/>
            <a:ext cx="5278085" cy="5336684"/>
          </a:xfrm>
          <a:prstGeom prst="rect">
            <a:avLst/>
          </a:prstGeom>
        </p:spPr>
      </p:pic>
    </p:spTree>
    <p:extLst>
      <p:ext uri="{BB962C8B-B14F-4D97-AF65-F5344CB8AC3E}">
        <p14:creationId xmlns:p14="http://schemas.microsoft.com/office/powerpoint/2010/main" val="28585000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8C25FA-EE13-C931-2D42-13BA71EEC51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0F8C25FA-EE13-C931-2D42-13BA71EEC51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93C296E-A363-4E26-8A5C-928A328EAC50}"/>
              </a:ext>
            </a:extLst>
          </p:cNvPr>
          <p:cNvSpPr>
            <a:spLocks noGrp="1"/>
          </p:cNvSpPr>
          <p:nvPr>
            <p:ph type="title"/>
          </p:nvPr>
        </p:nvSpPr>
        <p:spPr>
          <a:xfrm>
            <a:off x="566539" y="378620"/>
            <a:ext cx="10772775" cy="580602"/>
          </a:xfrm>
        </p:spPr>
        <p:txBody>
          <a:bodyPr vert="horz">
            <a:normAutofit fontScale="90000"/>
          </a:bodyPr>
          <a:lstStyle/>
          <a:p>
            <a:pPr algn="ctr"/>
            <a:r>
              <a:rPr lang="hr-HR" dirty="0"/>
              <a:t>Upute i „...obavljanje svoje dužnosti i zadaća na neovisan način”</a:t>
            </a:r>
          </a:p>
        </p:txBody>
      </p:sp>
      <p:sp>
        <p:nvSpPr>
          <p:cNvPr id="3" name="Content Placeholder 2">
            <a:extLst>
              <a:ext uri="{FF2B5EF4-FFF2-40B4-BE49-F238E27FC236}">
                <a16:creationId xmlns:a16="http://schemas.microsoft.com/office/drawing/2014/main" id="{002DE32A-3220-48ED-ADF2-AD363FBBE64B}"/>
              </a:ext>
            </a:extLst>
          </p:cNvPr>
          <p:cNvSpPr>
            <a:spLocks noGrp="1"/>
          </p:cNvSpPr>
          <p:nvPr>
            <p:ph idx="1"/>
          </p:nvPr>
        </p:nvSpPr>
        <p:spPr>
          <a:xfrm>
            <a:off x="676657" y="1534076"/>
            <a:ext cx="5973525" cy="5323924"/>
          </a:xfrm>
        </p:spPr>
        <p:txBody>
          <a:bodyPr>
            <a:normAutofit fontScale="92500" lnSpcReduction="10000"/>
          </a:bodyPr>
          <a:lstStyle/>
          <a:p>
            <a:pPr>
              <a:buFont typeface="Arial" panose="020B0604020202020204" pitchFamily="34" charset="0"/>
              <a:buChar char="•"/>
            </a:pPr>
            <a:r>
              <a:rPr lang="hr-HR" dirty="0"/>
              <a:t>Službenicima koji ispunjavaju zadaće u skladu s čl. 39 </a:t>
            </a:r>
            <a:r>
              <a:rPr lang="hr-HR" b="1" dirty="0"/>
              <a:t>ne smiju se davati upute:</a:t>
            </a:r>
          </a:p>
          <a:p>
            <a:pPr lvl="1">
              <a:buFont typeface="Arial" panose="020B0604020202020204" pitchFamily="34" charset="0"/>
              <a:buChar char="•"/>
            </a:pPr>
            <a:r>
              <a:rPr lang="hr-HR" dirty="0"/>
              <a:t>O rješavanju predmeta, odnosno ishodu</a:t>
            </a:r>
          </a:p>
          <a:p>
            <a:pPr lvl="1">
              <a:buFont typeface="Arial" panose="020B0604020202020204" pitchFamily="34" charset="0"/>
              <a:buChar char="•"/>
            </a:pPr>
            <a:r>
              <a:rPr lang="hr-HR" dirty="0"/>
              <a:t>O načinu vođenja istrage o pritužbi</a:t>
            </a:r>
          </a:p>
          <a:p>
            <a:pPr lvl="1">
              <a:buFont typeface="Arial" panose="020B0604020202020204" pitchFamily="34" charset="0"/>
              <a:buChar char="•"/>
            </a:pPr>
            <a:r>
              <a:rPr lang="hr-HR" dirty="0"/>
              <a:t>O tome treba li tražiti savjet nadzornog tijela</a:t>
            </a:r>
          </a:p>
          <a:p>
            <a:pPr lvl="1">
              <a:buFont typeface="Arial" panose="020B0604020202020204" pitchFamily="34" charset="0"/>
              <a:buChar char="•"/>
            </a:pPr>
            <a:r>
              <a:rPr lang="hr-HR" dirty="0"/>
              <a:t>Da zauzmu neko određeno stajalište ili prihvate određeno tumačenje zakona</a:t>
            </a:r>
          </a:p>
          <a:p>
            <a:pPr>
              <a:buFont typeface="Arial" panose="020B0604020202020204" pitchFamily="34" charset="0"/>
              <a:buChar char="•"/>
            </a:pPr>
            <a:r>
              <a:rPr lang="hr-HR" dirty="0"/>
              <a:t>U slučaju da voditelj/izvršitelj donese odluku nespojivu s Uredbom i savjetima službenika, </a:t>
            </a:r>
            <a:r>
              <a:rPr lang="hr-HR" b="1" dirty="0"/>
              <a:t>omogućiti da svoje suprotno mišljenje jasno do znanja da najvišoj rukovodećoj razini</a:t>
            </a:r>
          </a:p>
          <a:p>
            <a:pPr lvl="1">
              <a:buFont typeface="Arial" panose="020B0604020202020204" pitchFamily="34" charset="0"/>
              <a:buChar char="•"/>
            </a:pPr>
            <a:r>
              <a:rPr lang="hr-HR" dirty="0"/>
              <a:t>Primjerice, </a:t>
            </a:r>
            <a:r>
              <a:rPr lang="hr-HR" b="1" dirty="0"/>
              <a:t>sastavljanjem godišnjeg izvješća o aktivnostima službenika </a:t>
            </a:r>
            <a:r>
              <a:rPr lang="hr-HR" dirty="0"/>
              <a:t>za najvišu razinu uprave</a:t>
            </a:r>
          </a:p>
          <a:p>
            <a:pPr marL="457200" lvl="1" indent="0">
              <a:buNone/>
            </a:pPr>
            <a:endParaRPr lang="hr-HR" dirty="0"/>
          </a:p>
        </p:txBody>
      </p:sp>
      <p:pic>
        <p:nvPicPr>
          <p:cNvPr id="8" name="Picture 7">
            <a:extLst>
              <a:ext uri="{FF2B5EF4-FFF2-40B4-BE49-F238E27FC236}">
                <a16:creationId xmlns:a16="http://schemas.microsoft.com/office/drawing/2014/main" id="{43788588-AEE2-E4F9-D0F0-8F07530A657B}"/>
              </a:ext>
            </a:extLst>
          </p:cNvPr>
          <p:cNvPicPr>
            <a:picLocks noChangeAspect="1"/>
          </p:cNvPicPr>
          <p:nvPr/>
        </p:nvPicPr>
        <p:blipFill>
          <a:blip r:embed="rId5"/>
          <a:stretch>
            <a:fillRect/>
          </a:stretch>
        </p:blipFill>
        <p:spPr>
          <a:xfrm>
            <a:off x="7226912" y="2206652"/>
            <a:ext cx="4055726" cy="3543732"/>
          </a:xfrm>
          <a:prstGeom prst="rect">
            <a:avLst/>
          </a:prstGeom>
        </p:spPr>
      </p:pic>
    </p:spTree>
    <p:extLst>
      <p:ext uri="{BB962C8B-B14F-4D97-AF65-F5344CB8AC3E}">
        <p14:creationId xmlns:p14="http://schemas.microsoft.com/office/powerpoint/2010/main" val="124448896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459D091-8844-B7DE-A780-83841B6035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2459D091-8844-B7DE-A780-83841B60358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57224" y="499533"/>
            <a:ext cx="10772775" cy="346854"/>
          </a:xfrm>
        </p:spPr>
        <p:txBody>
          <a:bodyPr vert="horz">
            <a:normAutofit fontScale="90000"/>
          </a:bodyPr>
          <a:lstStyle/>
          <a:p>
            <a:pPr algn="ctr"/>
            <a:r>
              <a:rPr lang="pl-PL" b="1" dirty="0"/>
              <a:t>Zadaće SZOP</a:t>
            </a:r>
            <a:r>
              <a:rPr lang="pl-PL" dirty="0"/>
              <a:t>:</a:t>
            </a:r>
            <a:endParaRPr lang="hr-HR" dirty="0"/>
          </a:p>
        </p:txBody>
      </p:sp>
      <p:sp>
        <p:nvSpPr>
          <p:cNvPr id="3" name="Content Placeholder 2"/>
          <p:cNvSpPr>
            <a:spLocks noGrp="1"/>
          </p:cNvSpPr>
          <p:nvPr>
            <p:ph idx="1"/>
          </p:nvPr>
        </p:nvSpPr>
        <p:spPr>
          <a:xfrm>
            <a:off x="581892" y="1447800"/>
            <a:ext cx="6650181" cy="4800599"/>
          </a:xfrm>
        </p:spPr>
        <p:txBody>
          <a:bodyPr>
            <a:normAutofit fontScale="70000" lnSpcReduction="20000"/>
          </a:bodyPr>
          <a:lstStyle/>
          <a:p>
            <a:pPr>
              <a:buFont typeface="Arial" pitchFamily="34" charset="0"/>
              <a:buChar char="•"/>
            </a:pPr>
            <a:r>
              <a:rPr lang="hr-HR" sz="4000" dirty="0">
                <a:latin typeface="+mj-lt"/>
              </a:rPr>
              <a:t> Čl 39. Uredbe:</a:t>
            </a:r>
            <a:endParaRPr lang="pl-PL" sz="4000" dirty="0">
              <a:latin typeface="+mj-lt"/>
            </a:endParaRPr>
          </a:p>
          <a:p>
            <a:pPr lvl="1">
              <a:buFont typeface="Arial" pitchFamily="34" charset="0"/>
              <a:buChar char="•"/>
            </a:pPr>
            <a:r>
              <a:rPr lang="pl-PL" sz="3800" dirty="0">
                <a:latin typeface="+mj-lt"/>
              </a:rPr>
              <a:t>Informiranje i savjetovanje voditelja/izvršitelja/zaposlenika o njihovim obvezama</a:t>
            </a:r>
          </a:p>
          <a:p>
            <a:pPr lvl="1">
              <a:buFont typeface="Arial" pitchFamily="34" charset="0"/>
              <a:buChar char="•"/>
            </a:pPr>
            <a:r>
              <a:rPr lang="pl-PL" sz="3800" dirty="0">
                <a:latin typeface="+mj-lt"/>
              </a:rPr>
              <a:t>Praćenje poštivanja Uredbe i drugih propisa u pogledu zaštite osobnih podataka</a:t>
            </a:r>
          </a:p>
          <a:p>
            <a:pPr lvl="1">
              <a:buFont typeface="Arial" pitchFamily="34" charset="0"/>
              <a:buChar char="•"/>
            </a:pPr>
            <a:r>
              <a:rPr lang="pl-PL" sz="3800" dirty="0">
                <a:latin typeface="+mj-lt"/>
              </a:rPr>
              <a:t>Savjetovanje u pogledu procjene učinka i praćenje njenog izvršavanja</a:t>
            </a:r>
          </a:p>
          <a:p>
            <a:pPr lvl="1">
              <a:buFont typeface="Arial" pitchFamily="34" charset="0"/>
              <a:buChar char="•"/>
            </a:pPr>
            <a:r>
              <a:rPr lang="pl-PL" sz="3800" dirty="0">
                <a:latin typeface="+mj-lt"/>
              </a:rPr>
              <a:t>Suradnja s nadzornim tijelom</a:t>
            </a:r>
          </a:p>
          <a:p>
            <a:pPr lvl="2">
              <a:buFont typeface="Arial" pitchFamily="34" charset="0"/>
              <a:buChar char="•"/>
            </a:pPr>
            <a:r>
              <a:rPr lang="pl-PL" sz="3400" dirty="0">
                <a:latin typeface="+mj-lt"/>
              </a:rPr>
              <a:t>Kontaktna točka</a:t>
            </a:r>
          </a:p>
          <a:p>
            <a:pPr lvl="2">
              <a:buFont typeface="Arial" pitchFamily="34" charset="0"/>
              <a:buChar char="•"/>
            </a:pPr>
            <a:r>
              <a:rPr lang="pl-PL" sz="3400" dirty="0">
                <a:latin typeface="+mj-lt"/>
              </a:rPr>
              <a:t>Prethodno savjetovanje </a:t>
            </a:r>
          </a:p>
          <a:p>
            <a:pPr lvl="1">
              <a:buFont typeface="Arial" pitchFamily="34" charset="0"/>
              <a:buChar char="•"/>
            </a:pPr>
            <a:r>
              <a:rPr lang="hr-HR" sz="3800" dirty="0">
                <a:latin typeface="+mj-lt"/>
              </a:rPr>
              <a:t>Vodi računa o riziku (!) povezanom s postupcima obrade</a:t>
            </a:r>
          </a:p>
        </p:txBody>
      </p:sp>
      <p:pic>
        <p:nvPicPr>
          <p:cNvPr id="6" name="Picture 5">
            <a:extLst>
              <a:ext uri="{FF2B5EF4-FFF2-40B4-BE49-F238E27FC236}">
                <a16:creationId xmlns:a16="http://schemas.microsoft.com/office/drawing/2014/main" id="{C6727A92-9334-97E9-BA5B-8CFFF7030C33}"/>
              </a:ext>
            </a:extLst>
          </p:cNvPr>
          <p:cNvPicPr>
            <a:picLocks noChangeAspect="1"/>
          </p:cNvPicPr>
          <p:nvPr/>
        </p:nvPicPr>
        <p:blipFill>
          <a:blip r:embed="rId6"/>
          <a:stretch>
            <a:fillRect/>
          </a:stretch>
        </p:blipFill>
        <p:spPr>
          <a:xfrm>
            <a:off x="7423488" y="1949713"/>
            <a:ext cx="3729696" cy="3495124"/>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C1644E5-CD16-9798-672F-1927684E79E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6C1644E5-CD16-9798-672F-1927684E79E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1A2E821-E839-4E8F-B659-8B58613DEBCB}"/>
              </a:ext>
            </a:extLst>
          </p:cNvPr>
          <p:cNvSpPr>
            <a:spLocks noGrp="1"/>
          </p:cNvSpPr>
          <p:nvPr>
            <p:ph type="title"/>
          </p:nvPr>
        </p:nvSpPr>
        <p:spPr>
          <a:xfrm>
            <a:off x="657224" y="499533"/>
            <a:ext cx="10772775" cy="573565"/>
          </a:xfrm>
        </p:spPr>
        <p:txBody>
          <a:bodyPr vert="horz">
            <a:normAutofit fontScale="90000"/>
          </a:bodyPr>
          <a:lstStyle/>
          <a:p>
            <a:pPr algn="ctr"/>
            <a:r>
              <a:rPr lang="hr-HR" dirty="0"/>
              <a:t>Službenik i sukob interesa</a:t>
            </a:r>
          </a:p>
        </p:txBody>
      </p:sp>
      <p:sp>
        <p:nvSpPr>
          <p:cNvPr id="3" name="Content Placeholder 2">
            <a:extLst>
              <a:ext uri="{FF2B5EF4-FFF2-40B4-BE49-F238E27FC236}">
                <a16:creationId xmlns:a16="http://schemas.microsoft.com/office/drawing/2014/main" id="{2A3F1E0F-942B-496F-A072-56C04D6FD4B4}"/>
              </a:ext>
            </a:extLst>
          </p:cNvPr>
          <p:cNvSpPr>
            <a:spLocks noGrp="1"/>
          </p:cNvSpPr>
          <p:nvPr>
            <p:ph idx="1"/>
          </p:nvPr>
        </p:nvSpPr>
        <p:spPr>
          <a:xfrm>
            <a:off x="309825" y="1186978"/>
            <a:ext cx="6196774" cy="5281835"/>
          </a:xfrm>
        </p:spPr>
        <p:txBody>
          <a:bodyPr>
            <a:normAutofit fontScale="92500" lnSpcReduction="10000"/>
          </a:bodyPr>
          <a:lstStyle/>
          <a:p>
            <a:pPr marL="0" indent="0">
              <a:buNone/>
            </a:pPr>
            <a:r>
              <a:rPr lang="hr-HR" dirty="0"/>
              <a:t>Čl. 38.st.6 Uredbe uređuje mogućnost da se službeniku povjere i drugi zadaci dok god njihovo izvršavanje ne rezultira sukobom interesa</a:t>
            </a:r>
          </a:p>
          <a:p>
            <a:pPr marL="0" indent="0">
              <a:buNone/>
            </a:pPr>
            <a:r>
              <a:rPr lang="hr-HR" dirty="0"/>
              <a:t>Koji zadaci bi bili u konfliktu? </a:t>
            </a:r>
          </a:p>
          <a:p>
            <a:pPr lvl="1">
              <a:buFont typeface="Arial" panose="020B0604020202020204" pitchFamily="34" charset="0"/>
              <a:buChar char="•"/>
            </a:pPr>
            <a:r>
              <a:rPr lang="hr-HR" dirty="0"/>
              <a:t>Zadaci vezani uz obradu osobnih podataka</a:t>
            </a:r>
          </a:p>
          <a:p>
            <a:pPr lvl="1">
              <a:buFont typeface="Arial" panose="020B0604020202020204" pitchFamily="34" charset="0"/>
              <a:buChar char="•"/>
            </a:pPr>
            <a:r>
              <a:rPr lang="hr-HR" dirty="0"/>
              <a:t>WP 29 kao kriterij navodi poziciju ili zaduženje koje uključuje: „određivanje svrhe i načina obrade osobnih podataka”</a:t>
            </a:r>
          </a:p>
          <a:p>
            <a:pPr lvl="1">
              <a:buFont typeface="Arial" panose="020B0604020202020204" pitchFamily="34" charset="0"/>
              <a:buChar char="•"/>
            </a:pPr>
            <a:r>
              <a:rPr lang="hr-HR" dirty="0"/>
              <a:t>Konkretno, pozicija službenika je u praksi uglavnom nespojiva s pozicijama uprave</a:t>
            </a:r>
          </a:p>
          <a:p>
            <a:pPr lvl="1">
              <a:buFont typeface="Arial" panose="020B0604020202020204" pitchFamily="34" charset="0"/>
              <a:buChar char="•"/>
            </a:pPr>
            <a:r>
              <a:rPr lang="hr-HR" dirty="0"/>
              <a:t>Konflikt je čest na pozicijama voditelja IT odjela, marketinga i ljudskih resursa (HR)</a:t>
            </a:r>
          </a:p>
          <a:p>
            <a:pPr lvl="1">
              <a:buFont typeface="Arial" panose="020B0604020202020204" pitchFamily="34" charset="0"/>
              <a:buChar char="•"/>
            </a:pPr>
            <a:r>
              <a:rPr lang="hr-HR" dirty="0"/>
              <a:t>Moguć je i na nižim pozicijama ukoliko uključuju određivanje svrhe i načina obrade osobnih podatka</a:t>
            </a:r>
          </a:p>
        </p:txBody>
      </p:sp>
      <p:pic>
        <p:nvPicPr>
          <p:cNvPr id="6" name="Picture 5">
            <a:extLst>
              <a:ext uri="{FF2B5EF4-FFF2-40B4-BE49-F238E27FC236}">
                <a16:creationId xmlns:a16="http://schemas.microsoft.com/office/drawing/2014/main" id="{67853B23-B7A4-E5CB-F699-D8BEFF0DF71C}"/>
              </a:ext>
            </a:extLst>
          </p:cNvPr>
          <p:cNvPicPr>
            <a:picLocks noChangeAspect="1"/>
          </p:cNvPicPr>
          <p:nvPr/>
        </p:nvPicPr>
        <p:blipFill>
          <a:blip r:embed="rId5"/>
          <a:stretch>
            <a:fillRect/>
          </a:stretch>
        </p:blipFill>
        <p:spPr>
          <a:xfrm>
            <a:off x="7088488" y="1869395"/>
            <a:ext cx="4341511" cy="3353453"/>
          </a:xfrm>
          <a:prstGeom prst="rect">
            <a:avLst/>
          </a:prstGeom>
        </p:spPr>
      </p:pic>
    </p:spTree>
    <p:extLst>
      <p:ext uri="{BB962C8B-B14F-4D97-AF65-F5344CB8AC3E}">
        <p14:creationId xmlns:p14="http://schemas.microsoft.com/office/powerpoint/2010/main" val="3464007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0C3D36-B17E-29BD-5725-50D314D30A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50C3D36-B17E-29BD-5725-50D314D30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632A01-3931-6E2C-8EB1-B5E42A8C0ABB}"/>
              </a:ext>
            </a:extLst>
          </p:cNvPr>
          <p:cNvSpPr>
            <a:spLocks noGrp="1"/>
          </p:cNvSpPr>
          <p:nvPr>
            <p:ph type="title"/>
          </p:nvPr>
        </p:nvSpPr>
        <p:spPr/>
        <p:txBody>
          <a:bodyPr vert="horz"/>
          <a:lstStyle/>
          <a:p>
            <a:r>
              <a:rPr lang="hr-HR" dirty="0"/>
              <a:t>Prikaz slučaja (5)</a:t>
            </a:r>
          </a:p>
        </p:txBody>
      </p:sp>
      <p:sp>
        <p:nvSpPr>
          <p:cNvPr id="3" name="Content Placeholder 2">
            <a:extLst>
              <a:ext uri="{FF2B5EF4-FFF2-40B4-BE49-F238E27FC236}">
                <a16:creationId xmlns:a16="http://schemas.microsoft.com/office/drawing/2014/main" id="{B66A0004-4621-D673-6FBA-051D0CE72CA8}"/>
              </a:ext>
            </a:extLst>
          </p:cNvPr>
          <p:cNvSpPr>
            <a:spLocks noGrp="1"/>
          </p:cNvSpPr>
          <p:nvPr>
            <p:ph idx="1"/>
          </p:nvPr>
        </p:nvSpPr>
        <p:spPr/>
        <p:txBody>
          <a:bodyPr>
            <a:normAutofit/>
          </a:bodyPr>
          <a:lstStyle/>
          <a:p>
            <a:r>
              <a:rPr lang="hr-HR" dirty="0"/>
              <a:t>Djelatnik privatne visoke škole poslao je službeni dopis o statusu studenta škole umjesto na njegovu adresu, na </a:t>
            </a:r>
            <a:r>
              <a:rPr lang="hr-HR" dirty="0" err="1"/>
              <a:t>mailing</a:t>
            </a:r>
            <a:r>
              <a:rPr lang="hr-HR" dirty="0"/>
              <a:t> listu koja sadrži email adrese drugih studenata kojima se temeljem privole šalju marketinške objave, a čiji naziv počinje istim početnim slovom ne pazeći na opciju automatskog popunjavanja u programu elektroničke pošte. </a:t>
            </a:r>
          </a:p>
          <a:p>
            <a:r>
              <a:rPr lang="hr-HR" dirty="0"/>
              <a:t>U poruci je uz podatke o odbijanju plaćanja usluge navedeni i korisnikovi podaci iz sustava za e-učenje, rezultati njegovih ispita i zapažanja nastavnika o njegovim sposobnostima i radu. Treba li obavijestiti nadzorno tijelo ili ispitanika?</a:t>
            </a:r>
          </a:p>
          <a:p>
            <a:endParaRPr lang="hr-HR" dirty="0"/>
          </a:p>
        </p:txBody>
      </p:sp>
    </p:spTree>
    <p:extLst>
      <p:ext uri="{BB962C8B-B14F-4D97-AF65-F5344CB8AC3E}">
        <p14:creationId xmlns:p14="http://schemas.microsoft.com/office/powerpoint/2010/main" val="22050052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097EDC-3718-2A5A-6965-A9D6C2CD6B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3" name="Object 2" hidden="1">
                        <a:extLst>
                          <a:ext uri="{FF2B5EF4-FFF2-40B4-BE49-F238E27FC236}">
                            <a16:creationId xmlns:a16="http://schemas.microsoft.com/office/drawing/2014/main" id="{C1097EDC-3718-2A5A-6965-A9D6C2CD6B1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a:xfrm>
            <a:off x="891492" y="129238"/>
            <a:ext cx="10772775" cy="807832"/>
          </a:xfrm>
        </p:spPr>
        <p:txBody>
          <a:bodyPr vert="horz"/>
          <a:lstStyle/>
          <a:p>
            <a:pPr algn="ctr"/>
            <a:r>
              <a:rPr lang="hr-HR" b="1" dirty="0"/>
              <a:t>Kako do kompetentnog SZOP?</a:t>
            </a:r>
          </a:p>
        </p:txBody>
      </p:sp>
      <p:sp>
        <p:nvSpPr>
          <p:cNvPr id="6" name="Content Placeholder 5"/>
          <p:cNvSpPr>
            <a:spLocks noGrp="1"/>
          </p:cNvSpPr>
          <p:nvPr>
            <p:ph idx="1"/>
          </p:nvPr>
        </p:nvSpPr>
        <p:spPr>
          <a:xfrm>
            <a:off x="676656" y="1405608"/>
            <a:ext cx="7296005" cy="4889394"/>
          </a:xfrm>
        </p:spPr>
        <p:txBody>
          <a:bodyPr>
            <a:normAutofit fontScale="92500"/>
          </a:bodyPr>
          <a:lstStyle/>
          <a:p>
            <a:pPr>
              <a:buFont typeface="Arial" pitchFamily="34" charset="0"/>
              <a:buChar char="•"/>
            </a:pPr>
            <a:r>
              <a:rPr lang="hr-HR" sz="4000" dirty="0">
                <a:latin typeface="+mj-lt"/>
              </a:rPr>
              <a:t> Multidisciplinarni pristup!</a:t>
            </a:r>
          </a:p>
          <a:p>
            <a:pPr lvl="1">
              <a:buFont typeface="Arial" pitchFamily="34" charset="0"/>
              <a:buChar char="•"/>
            </a:pPr>
            <a:r>
              <a:rPr lang="hr-HR" sz="3800" dirty="0">
                <a:latin typeface="+mj-lt"/>
              </a:rPr>
              <a:t>Poznavanje regulative zaštite osobnih podataka</a:t>
            </a:r>
          </a:p>
          <a:p>
            <a:pPr lvl="1">
              <a:buFont typeface="Arial" pitchFamily="34" charset="0"/>
              <a:buChar char="•"/>
            </a:pPr>
            <a:r>
              <a:rPr lang="hr-HR" sz="3800" dirty="0">
                <a:latin typeface="+mj-lt"/>
              </a:rPr>
              <a:t>Poznavanje prakse zaštite podataka</a:t>
            </a:r>
          </a:p>
          <a:p>
            <a:pPr lvl="1">
              <a:buFont typeface="Arial" pitchFamily="34" charset="0"/>
              <a:buChar char="•"/>
            </a:pPr>
            <a:r>
              <a:rPr lang="hr-HR" sz="3800" dirty="0">
                <a:latin typeface="+mj-lt"/>
              </a:rPr>
              <a:t>Poznavanje suvremenih informacijskih tehnologija</a:t>
            </a:r>
          </a:p>
          <a:p>
            <a:pPr lvl="1">
              <a:buFont typeface="Arial" pitchFamily="34" charset="0"/>
              <a:buChar char="•"/>
            </a:pPr>
            <a:r>
              <a:rPr lang="hr-HR" sz="3800" dirty="0">
                <a:latin typeface="+mj-lt"/>
              </a:rPr>
              <a:t>Poznavanje prakse informacijske sigurnosti i upravljanja rizicima</a:t>
            </a:r>
          </a:p>
          <a:p>
            <a:pPr lvl="1">
              <a:buFont typeface="Arial" pitchFamily="34" charset="0"/>
              <a:buChar char="•"/>
            </a:pPr>
            <a:r>
              <a:rPr lang="hr-HR" sz="3800" dirty="0">
                <a:latin typeface="+mj-lt"/>
              </a:rPr>
              <a:t>Razumijevanje poslovnih procesa</a:t>
            </a:r>
            <a:endParaRPr lang="hr-HR" sz="4000" dirty="0">
              <a:latin typeface="+mj-lt"/>
            </a:endParaRPr>
          </a:p>
          <a:p>
            <a:pPr>
              <a:buFont typeface="Arial" pitchFamily="34" charset="0"/>
              <a:buChar char="•"/>
            </a:pPr>
            <a:endParaRPr lang="hr-HR" sz="4000" dirty="0">
              <a:latin typeface="+mj-lt"/>
            </a:endParaRPr>
          </a:p>
          <a:p>
            <a:pPr>
              <a:buFont typeface="Arial" pitchFamily="34" charset="0"/>
              <a:buChar char="•"/>
            </a:pPr>
            <a:endParaRPr lang="hr-HR" sz="4000" dirty="0">
              <a:latin typeface="+mj-lt"/>
            </a:endParaRPr>
          </a:p>
          <a:p>
            <a:pPr>
              <a:buFont typeface="Arial" pitchFamily="34" charset="0"/>
              <a:buChar char="•"/>
            </a:pPr>
            <a:endParaRPr lang="hr-HR" sz="4000" dirty="0">
              <a:latin typeface="+mj-lt"/>
            </a:endParaRPr>
          </a:p>
          <a:p>
            <a:pPr>
              <a:buFont typeface="Arial" pitchFamily="34" charset="0"/>
              <a:buChar char="•"/>
            </a:pPr>
            <a:endParaRPr lang="hr-HR" sz="4000" dirty="0">
              <a:latin typeface="+mj-lt"/>
            </a:endParaRPr>
          </a:p>
          <a:p>
            <a:pPr>
              <a:buFont typeface="Arial" pitchFamily="34" charset="0"/>
              <a:buChar char="•"/>
            </a:pPr>
            <a:endParaRPr lang="hr-HR" sz="4000" dirty="0">
              <a:latin typeface="+mj-lt"/>
            </a:endParaRPr>
          </a:p>
        </p:txBody>
      </p:sp>
      <p:pic>
        <p:nvPicPr>
          <p:cNvPr id="9" name="Picture 8">
            <a:extLst>
              <a:ext uri="{FF2B5EF4-FFF2-40B4-BE49-F238E27FC236}">
                <a16:creationId xmlns:a16="http://schemas.microsoft.com/office/drawing/2014/main" id="{B4C789C6-8BCB-C369-D88C-D6F4F67D61F9}"/>
              </a:ext>
            </a:extLst>
          </p:cNvPr>
          <p:cNvPicPr>
            <a:picLocks noChangeAspect="1"/>
          </p:cNvPicPr>
          <p:nvPr/>
        </p:nvPicPr>
        <p:blipFill>
          <a:blip r:embed="rId6"/>
          <a:stretch>
            <a:fillRect/>
          </a:stretch>
        </p:blipFill>
        <p:spPr>
          <a:xfrm>
            <a:off x="7417727" y="1579417"/>
            <a:ext cx="4552099" cy="4213041"/>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FB3591C-F712-03E1-CAE7-EE40A047EA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7" name="Object 6" hidden="1">
                        <a:extLst>
                          <a:ext uri="{FF2B5EF4-FFF2-40B4-BE49-F238E27FC236}">
                            <a16:creationId xmlns:a16="http://schemas.microsoft.com/office/drawing/2014/main" id="{6FB3591C-F712-03E1-CAE7-EE40A047EA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2693CA5-19A1-4294-8FBA-07B3952E1CAC}"/>
              </a:ext>
            </a:extLst>
          </p:cNvPr>
          <p:cNvSpPr>
            <a:spLocks noGrp="1"/>
          </p:cNvSpPr>
          <p:nvPr>
            <p:ph type="title"/>
          </p:nvPr>
        </p:nvSpPr>
        <p:spPr>
          <a:xfrm>
            <a:off x="657225" y="500063"/>
            <a:ext cx="10772775" cy="1034013"/>
          </a:xfrm>
        </p:spPr>
        <p:txBody>
          <a:bodyPr vert="horz">
            <a:normAutofit fontScale="90000"/>
          </a:bodyPr>
          <a:lstStyle/>
          <a:p>
            <a:pPr algn="ctr"/>
            <a:r>
              <a:rPr lang="hr-HR" dirty="0"/>
              <a:t>Poznavanje regulative i prakse zaštite osobnih podataka</a:t>
            </a:r>
            <a:br>
              <a:rPr lang="hr-HR" dirty="0"/>
            </a:br>
            <a:endParaRPr lang="hr-HR" dirty="0"/>
          </a:p>
        </p:txBody>
      </p:sp>
      <p:sp useBgFill="1">
        <p:nvSpPr>
          <p:cNvPr id="3" name="Content Placeholder 2">
            <a:extLst>
              <a:ext uri="{FF2B5EF4-FFF2-40B4-BE49-F238E27FC236}">
                <a16:creationId xmlns:a16="http://schemas.microsoft.com/office/drawing/2014/main" id="{FCECD73E-FAE8-4D2B-B1EF-41F18917D564}"/>
              </a:ext>
            </a:extLst>
          </p:cNvPr>
          <p:cNvSpPr>
            <a:spLocks noGrp="1"/>
          </p:cNvSpPr>
          <p:nvPr>
            <p:ph idx="1"/>
          </p:nvPr>
        </p:nvSpPr>
        <p:spPr>
          <a:xfrm>
            <a:off x="457122" y="1913120"/>
            <a:ext cx="4696769" cy="4548135"/>
          </a:xfrm>
        </p:spPr>
        <p:txBody>
          <a:bodyPr>
            <a:normAutofit fontScale="77500" lnSpcReduction="20000"/>
          </a:bodyPr>
          <a:lstStyle/>
          <a:p>
            <a:r>
              <a:rPr lang="hr-HR" dirty="0"/>
              <a:t>Vodiči, tumačenja i upute nadzornih tijela</a:t>
            </a:r>
          </a:p>
          <a:p>
            <a:pPr lvl="1"/>
            <a:r>
              <a:rPr lang="hr-HR" dirty="0"/>
              <a:t>Nacionalna nadzorna tijela – AZOP, ICO, CNIL itd.</a:t>
            </a:r>
          </a:p>
          <a:p>
            <a:r>
              <a:rPr lang="hr-HR" dirty="0"/>
              <a:t>Specijalizirane stručne organizacije</a:t>
            </a:r>
          </a:p>
          <a:p>
            <a:pPr lvl="1"/>
            <a:r>
              <a:rPr lang="hr-HR" dirty="0"/>
              <a:t>International Association of Privacy Professionals (IAPP)</a:t>
            </a:r>
          </a:p>
          <a:p>
            <a:r>
              <a:rPr lang="hr-HR" dirty="0"/>
              <a:t>Nacionalna i europska sudska praksa</a:t>
            </a:r>
          </a:p>
          <a:p>
            <a:pPr lvl="1"/>
            <a:r>
              <a:rPr lang="hr-HR" dirty="0"/>
              <a:t>Dostupna na stranicama sudova</a:t>
            </a:r>
          </a:p>
          <a:p>
            <a:pPr lvl="1"/>
            <a:r>
              <a:rPr lang="hr-HR" dirty="0"/>
              <a:t>Specijalizirana izdanja s relevantnom praksom</a:t>
            </a:r>
          </a:p>
          <a:p>
            <a:r>
              <a:rPr lang="hr-HR" dirty="0"/>
              <a:t>Specijalizirani pravni portali</a:t>
            </a:r>
          </a:p>
          <a:p>
            <a:pPr lvl="1"/>
            <a:r>
              <a:rPr lang="hr-HR" dirty="0"/>
              <a:t>Domaći i strani</a:t>
            </a:r>
          </a:p>
          <a:p>
            <a:r>
              <a:rPr lang="hr-HR" dirty="0"/>
              <a:t>Suradnja sa zajednicom službenika za zaštitu podataka</a:t>
            </a:r>
          </a:p>
          <a:p>
            <a:r>
              <a:rPr lang="hr-HR" dirty="0"/>
              <a:t>Redovita stručna edukacija</a:t>
            </a:r>
          </a:p>
          <a:p>
            <a:endParaRPr lang="hr-HR" dirty="0"/>
          </a:p>
          <a:p>
            <a:endParaRPr lang="hr-HR" dirty="0"/>
          </a:p>
          <a:p>
            <a:endParaRPr lang="hr-HR" dirty="0"/>
          </a:p>
        </p:txBody>
      </p:sp>
      <p:sp>
        <p:nvSpPr>
          <p:cNvPr id="9" name="TextBox 8">
            <a:extLst>
              <a:ext uri="{FF2B5EF4-FFF2-40B4-BE49-F238E27FC236}">
                <a16:creationId xmlns:a16="http://schemas.microsoft.com/office/drawing/2014/main" id="{262579D4-292A-913F-4EA3-A97C03821E42}"/>
              </a:ext>
            </a:extLst>
          </p:cNvPr>
          <p:cNvSpPr txBox="1"/>
          <p:nvPr/>
        </p:nvSpPr>
        <p:spPr>
          <a:xfrm>
            <a:off x="7524420" y="3741456"/>
            <a:ext cx="4210458" cy="3216265"/>
          </a:xfrm>
          <a:prstGeom prst="rect">
            <a:avLst/>
          </a:prstGeom>
          <a:noFill/>
        </p:spPr>
        <p:txBody>
          <a:bodyPr wrap="square" rtlCol="0">
            <a:spAutoFit/>
          </a:bodyPr>
          <a:lstStyle/>
          <a:p>
            <a:pPr lvl="1">
              <a:lnSpc>
                <a:spcPct val="75000"/>
              </a:lnSpc>
              <a:spcBef>
                <a:spcPts val="600"/>
              </a:spcBef>
              <a:spcAft>
                <a:spcPts val="600"/>
              </a:spcAft>
            </a:pPr>
            <a:r>
              <a:rPr lang="hr-HR" sz="2000" dirty="0"/>
              <a:t>Praksa zaštite podataka je praksa poznavanja informacijskih sustava, praksa informacijske sigurnosti, poznavanje poslovnih procesa i poznavanje metodologije procjene rizika</a:t>
            </a:r>
          </a:p>
          <a:p>
            <a:pPr lvl="1">
              <a:lnSpc>
                <a:spcPct val="75000"/>
              </a:lnSpc>
              <a:spcBef>
                <a:spcPts val="600"/>
              </a:spcBef>
              <a:spcAft>
                <a:spcPts val="600"/>
              </a:spcAft>
            </a:pPr>
            <a:r>
              <a:rPr lang="hr-HR" sz="2000" dirty="0"/>
              <a:t>ISO 27000 obitelj standarda za informacijsku sigurnost</a:t>
            </a:r>
          </a:p>
          <a:p>
            <a:pPr lvl="1">
              <a:lnSpc>
                <a:spcPct val="75000"/>
              </a:lnSpc>
              <a:spcBef>
                <a:spcPts val="600"/>
              </a:spcBef>
              <a:spcAft>
                <a:spcPts val="600"/>
              </a:spcAft>
            </a:pPr>
            <a:r>
              <a:rPr lang="hr-HR" sz="2000" dirty="0"/>
              <a:t>Američki NIST standardi</a:t>
            </a:r>
          </a:p>
          <a:p>
            <a:pPr lvl="1">
              <a:lnSpc>
                <a:spcPct val="75000"/>
              </a:lnSpc>
              <a:spcBef>
                <a:spcPts val="600"/>
              </a:spcBef>
              <a:spcAft>
                <a:spcPts val="600"/>
              </a:spcAft>
            </a:pPr>
            <a:r>
              <a:rPr lang="hr-HR" sz="2000" dirty="0"/>
              <a:t>Razne metodologije procjene rizika</a:t>
            </a:r>
          </a:p>
          <a:p>
            <a:endParaRPr lang="hr-HR" dirty="0"/>
          </a:p>
        </p:txBody>
      </p:sp>
      <p:pic>
        <p:nvPicPr>
          <p:cNvPr id="11" name="Picture 10">
            <a:extLst>
              <a:ext uri="{FF2B5EF4-FFF2-40B4-BE49-F238E27FC236}">
                <a16:creationId xmlns:a16="http://schemas.microsoft.com/office/drawing/2014/main" id="{5A0B758A-739C-DAB3-1FE8-61EBBDD82E48}"/>
              </a:ext>
            </a:extLst>
          </p:cNvPr>
          <p:cNvPicPr>
            <a:picLocks noChangeAspect="1"/>
          </p:cNvPicPr>
          <p:nvPr/>
        </p:nvPicPr>
        <p:blipFill>
          <a:blip r:embed="rId5"/>
          <a:stretch>
            <a:fillRect/>
          </a:stretch>
        </p:blipFill>
        <p:spPr>
          <a:xfrm>
            <a:off x="5044618" y="2503336"/>
            <a:ext cx="2589076" cy="2774813"/>
          </a:xfrm>
          <a:prstGeom prst="rect">
            <a:avLst/>
          </a:prstGeom>
        </p:spPr>
      </p:pic>
    </p:spTree>
    <p:extLst>
      <p:ext uri="{BB962C8B-B14F-4D97-AF65-F5344CB8AC3E}">
        <p14:creationId xmlns:p14="http://schemas.microsoft.com/office/powerpoint/2010/main" val="13530952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9A40CDB-33E8-A838-66AD-7B31FFE4D3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6" name="Object 5" hidden="1">
                        <a:extLst>
                          <a:ext uri="{FF2B5EF4-FFF2-40B4-BE49-F238E27FC236}">
                            <a16:creationId xmlns:a16="http://schemas.microsoft.com/office/drawing/2014/main" id="{69A40CDB-33E8-A838-66AD-7B31FFE4D3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DF87288-F951-43B0-8420-F348AE938B00}"/>
              </a:ext>
            </a:extLst>
          </p:cNvPr>
          <p:cNvSpPr>
            <a:spLocks noGrp="1"/>
          </p:cNvSpPr>
          <p:nvPr>
            <p:ph type="title"/>
          </p:nvPr>
        </p:nvSpPr>
        <p:spPr>
          <a:xfrm>
            <a:off x="709612" y="257708"/>
            <a:ext cx="10772775" cy="467766"/>
          </a:xfrm>
        </p:spPr>
        <p:txBody>
          <a:bodyPr vert="horz">
            <a:normAutofit fontScale="90000"/>
          </a:bodyPr>
          <a:lstStyle/>
          <a:p>
            <a:pPr algn="ctr"/>
            <a:r>
              <a:rPr lang="hr-HR" dirty="0"/>
              <a:t>Ponovimo:Uloge i odgovornosti</a:t>
            </a:r>
          </a:p>
        </p:txBody>
      </p:sp>
      <p:sp>
        <p:nvSpPr>
          <p:cNvPr id="3" name="Content Placeholder 2">
            <a:extLst>
              <a:ext uri="{FF2B5EF4-FFF2-40B4-BE49-F238E27FC236}">
                <a16:creationId xmlns:a16="http://schemas.microsoft.com/office/drawing/2014/main" id="{6BE167FD-3812-46DE-B5F5-E58F538201F1}"/>
              </a:ext>
            </a:extLst>
          </p:cNvPr>
          <p:cNvSpPr>
            <a:spLocks noGrp="1"/>
          </p:cNvSpPr>
          <p:nvPr>
            <p:ph sz="half" idx="1"/>
          </p:nvPr>
        </p:nvSpPr>
        <p:spPr>
          <a:xfrm>
            <a:off x="676656" y="1186453"/>
            <a:ext cx="4091827" cy="4579009"/>
          </a:xfrm>
        </p:spPr>
        <p:txBody>
          <a:bodyPr>
            <a:normAutofit fontScale="77500" lnSpcReduction="20000"/>
          </a:bodyPr>
          <a:lstStyle/>
          <a:p>
            <a:pPr>
              <a:buFont typeface="Arial" panose="020B0604020202020204" pitchFamily="34" charset="0"/>
              <a:buChar char="•"/>
            </a:pPr>
            <a:r>
              <a:rPr lang="hr-HR" b="1" dirty="0"/>
              <a:t>  Službenik za zaštitu podataka</a:t>
            </a:r>
          </a:p>
          <a:p>
            <a:pPr lvl="1">
              <a:buFont typeface="Arial" panose="020B0604020202020204" pitchFamily="34" charset="0"/>
              <a:buChar char="•"/>
            </a:pPr>
            <a:r>
              <a:rPr lang="hr-HR" dirty="0"/>
              <a:t>savjetuje i educira</a:t>
            </a:r>
          </a:p>
          <a:p>
            <a:pPr lvl="1">
              <a:buFont typeface="Arial" panose="020B0604020202020204" pitchFamily="34" charset="0"/>
              <a:buChar char="•"/>
            </a:pPr>
            <a:r>
              <a:rPr lang="hr-HR" dirty="0"/>
              <a:t>osigurava postupanje u skladu s odredbama Uredbe</a:t>
            </a:r>
          </a:p>
          <a:p>
            <a:pPr>
              <a:buFont typeface="Arial" panose="020B0604020202020204" pitchFamily="34" charset="0"/>
              <a:buChar char="•"/>
            </a:pPr>
            <a:r>
              <a:rPr lang="hr-HR" b="1" dirty="0"/>
              <a:t>  Zaposlenici</a:t>
            </a:r>
          </a:p>
          <a:p>
            <a:pPr lvl="1">
              <a:buFont typeface="Arial" panose="020B0604020202020204" pitchFamily="34" charset="0"/>
              <a:buChar char="•"/>
            </a:pPr>
            <a:r>
              <a:rPr lang="hr-HR" dirty="0"/>
              <a:t>vode računa pri radu s osobnim podacima</a:t>
            </a:r>
          </a:p>
          <a:p>
            <a:pPr lvl="1">
              <a:buFont typeface="Arial" panose="020B0604020202020204" pitchFamily="34" charset="0"/>
              <a:buChar char="•"/>
            </a:pPr>
            <a:r>
              <a:rPr lang="hr-HR" dirty="0"/>
              <a:t>razumiju okruženje osobnih podataka i postupaju u skladu s procedurama i po radnim uputama</a:t>
            </a:r>
          </a:p>
          <a:p>
            <a:pPr>
              <a:buFont typeface="Arial" panose="020B0604020202020204" pitchFamily="34" charset="0"/>
              <a:buChar char="•"/>
            </a:pPr>
            <a:r>
              <a:rPr lang="hr-HR" b="1" dirty="0"/>
              <a:t>  Uprava</a:t>
            </a:r>
          </a:p>
          <a:p>
            <a:pPr lvl="1">
              <a:buFont typeface="Arial" panose="020B0604020202020204" pitchFamily="34" charset="0"/>
              <a:buChar char="•"/>
            </a:pPr>
            <a:r>
              <a:rPr lang="hr-HR" dirty="0"/>
              <a:t>podržava službenika u radu</a:t>
            </a:r>
          </a:p>
          <a:p>
            <a:pPr lvl="1">
              <a:buFont typeface="Arial" panose="020B0604020202020204" pitchFamily="34" charset="0"/>
              <a:buChar char="•"/>
            </a:pPr>
            <a:r>
              <a:rPr lang="hr-HR" dirty="0"/>
              <a:t>ističe važnost zaštite osobnih podataka</a:t>
            </a:r>
          </a:p>
          <a:p>
            <a:pPr lvl="1">
              <a:buFont typeface="Arial" panose="020B0604020202020204" pitchFamily="34" charset="0"/>
              <a:buChar char="•"/>
            </a:pPr>
            <a:r>
              <a:rPr lang="hr-HR" dirty="0"/>
              <a:t>osigurava potrebne resurse</a:t>
            </a:r>
          </a:p>
        </p:txBody>
      </p:sp>
      <p:sp>
        <p:nvSpPr>
          <p:cNvPr id="5" name="Content Placeholder 4">
            <a:extLst>
              <a:ext uri="{FF2B5EF4-FFF2-40B4-BE49-F238E27FC236}">
                <a16:creationId xmlns:a16="http://schemas.microsoft.com/office/drawing/2014/main" id="{A69B3920-4051-42D5-8606-1BBC3AD28636}"/>
              </a:ext>
            </a:extLst>
          </p:cNvPr>
          <p:cNvSpPr>
            <a:spLocks noGrp="1"/>
          </p:cNvSpPr>
          <p:nvPr>
            <p:ph sz="half" idx="2"/>
          </p:nvPr>
        </p:nvSpPr>
        <p:spPr>
          <a:xfrm>
            <a:off x="8139689" y="1186453"/>
            <a:ext cx="3902901" cy="4776040"/>
          </a:xfrm>
        </p:spPr>
        <p:txBody>
          <a:bodyPr>
            <a:noAutofit/>
          </a:bodyPr>
          <a:lstStyle/>
          <a:p>
            <a:pPr>
              <a:buFont typeface="Arial" panose="020B0604020202020204" pitchFamily="34" charset="0"/>
              <a:buChar char="•"/>
            </a:pPr>
            <a:r>
              <a:rPr lang="hr-HR" b="1" dirty="0"/>
              <a:t>  Voditelji poslovnih procesa</a:t>
            </a:r>
          </a:p>
          <a:p>
            <a:pPr lvl="1">
              <a:buFont typeface="Arial" panose="020B0604020202020204" pitchFamily="34" charset="0"/>
              <a:buChar char="•"/>
            </a:pPr>
            <a:r>
              <a:rPr lang="hr-HR" sz="1800" dirty="0"/>
              <a:t>Oblikuju zahtjeve i poslovne procese</a:t>
            </a:r>
          </a:p>
          <a:p>
            <a:pPr lvl="1">
              <a:buFont typeface="Arial" panose="020B0604020202020204" pitchFamily="34" charset="0"/>
              <a:buChar char="•"/>
            </a:pPr>
            <a:r>
              <a:rPr lang="hr-HR" sz="1800" dirty="0"/>
              <a:t>Prepoznaju potrebu za edukacijom zaposlenika</a:t>
            </a:r>
          </a:p>
          <a:p>
            <a:pPr>
              <a:buFont typeface="Arial" panose="020B0604020202020204" pitchFamily="34" charset="0"/>
              <a:buChar char="•"/>
            </a:pPr>
            <a:r>
              <a:rPr lang="hr-HR" b="1" dirty="0"/>
              <a:t>  CISO/CIO/CSO</a:t>
            </a:r>
          </a:p>
          <a:p>
            <a:pPr lvl="1">
              <a:buFont typeface="Arial" panose="020B0604020202020204" pitchFamily="34" charset="0"/>
              <a:buChar char="•"/>
            </a:pPr>
            <a:r>
              <a:rPr lang="hr-HR" sz="1800" dirty="0"/>
              <a:t>predlažu tehnička rješenja u skladu sa funkcionalnim zahtjevima (i budžetima!)</a:t>
            </a:r>
          </a:p>
          <a:p>
            <a:pPr lvl="1">
              <a:buFont typeface="Arial" panose="020B0604020202020204" pitchFamily="34" charset="0"/>
              <a:buChar char="•"/>
            </a:pPr>
            <a:r>
              <a:rPr lang="hr-HR" sz="1800" dirty="0"/>
              <a:t>osiguravaju implementaciju</a:t>
            </a:r>
          </a:p>
          <a:p>
            <a:pPr lvl="1">
              <a:buFont typeface="Arial" panose="020B0604020202020204" pitchFamily="34" charset="0"/>
              <a:buChar char="•"/>
            </a:pPr>
            <a:r>
              <a:rPr lang="hr-HR" sz="1800" dirty="0"/>
              <a:t>implementiraju tehničke kontrole</a:t>
            </a:r>
          </a:p>
        </p:txBody>
      </p:sp>
      <p:pic>
        <p:nvPicPr>
          <p:cNvPr id="10" name="Picture 9">
            <a:extLst>
              <a:ext uri="{FF2B5EF4-FFF2-40B4-BE49-F238E27FC236}">
                <a16:creationId xmlns:a16="http://schemas.microsoft.com/office/drawing/2014/main" id="{45514815-01CD-D956-1EB6-7FDD4435F3FF}"/>
              </a:ext>
            </a:extLst>
          </p:cNvPr>
          <p:cNvPicPr>
            <a:picLocks noChangeAspect="1"/>
          </p:cNvPicPr>
          <p:nvPr/>
        </p:nvPicPr>
        <p:blipFill>
          <a:blip r:embed="rId5"/>
          <a:stretch>
            <a:fillRect/>
          </a:stretch>
        </p:blipFill>
        <p:spPr>
          <a:xfrm>
            <a:off x="5003708" y="1559542"/>
            <a:ext cx="2714349" cy="2832131"/>
          </a:xfrm>
          <a:prstGeom prst="rect">
            <a:avLst/>
          </a:prstGeom>
        </p:spPr>
      </p:pic>
    </p:spTree>
    <p:extLst>
      <p:ext uri="{BB962C8B-B14F-4D97-AF65-F5344CB8AC3E}">
        <p14:creationId xmlns:p14="http://schemas.microsoft.com/office/powerpoint/2010/main" val="8199975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BAD1B83-F6F4-9866-D847-8AAD77D622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1BAD1B83-F6F4-9866-D847-8AAD77D622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A45B8-252E-0208-FB7A-A6CB2279A5CF}"/>
              </a:ext>
            </a:extLst>
          </p:cNvPr>
          <p:cNvSpPr>
            <a:spLocks noGrp="1"/>
          </p:cNvSpPr>
          <p:nvPr>
            <p:ph type="title"/>
          </p:nvPr>
        </p:nvSpPr>
        <p:spPr>
          <a:xfrm>
            <a:off x="742569" y="235131"/>
            <a:ext cx="10772775" cy="1193074"/>
          </a:xfrm>
        </p:spPr>
        <p:txBody>
          <a:bodyPr vert="horz">
            <a:normAutofit fontScale="90000"/>
          </a:bodyPr>
          <a:lstStyle/>
          <a:p>
            <a:r>
              <a:rPr lang="hr-HR" dirty="0"/>
              <a:t>Česta pitanja o obradi podataka u odgojno obrazovnim ustanovama (1)</a:t>
            </a:r>
          </a:p>
        </p:txBody>
      </p:sp>
      <p:sp>
        <p:nvSpPr>
          <p:cNvPr id="3" name="Content Placeholder 2">
            <a:extLst>
              <a:ext uri="{FF2B5EF4-FFF2-40B4-BE49-F238E27FC236}">
                <a16:creationId xmlns:a16="http://schemas.microsoft.com/office/drawing/2014/main" id="{1C4D93E6-D715-2DD3-3723-033A26E9ED93}"/>
              </a:ext>
            </a:extLst>
          </p:cNvPr>
          <p:cNvSpPr>
            <a:spLocks noGrp="1"/>
          </p:cNvSpPr>
          <p:nvPr>
            <p:ph idx="1"/>
          </p:nvPr>
        </p:nvSpPr>
        <p:spPr>
          <a:xfrm>
            <a:off x="676656" y="2011680"/>
            <a:ext cx="10753725" cy="4415246"/>
          </a:xfrm>
        </p:spPr>
        <p:txBody>
          <a:bodyPr>
            <a:normAutofit fontScale="92500" lnSpcReduction="20000"/>
          </a:bodyPr>
          <a:lstStyle/>
          <a:p>
            <a:r>
              <a:rPr lang="hr-HR" b="1" dirty="0"/>
              <a:t>1. Uvid u e-dnevnik i ostale informacije vezane uz obrazovanje za dijete bez njegove suglasnosti</a:t>
            </a:r>
          </a:p>
          <a:p>
            <a:r>
              <a:rPr lang="hr-HR" dirty="0"/>
              <a:t>Ne postoje zakonske prepreke za uvid u ocjene djece neovisno o njihovoj dobi koje su sadržane u e-dnevniku od strane njihovih roditelja/zakonskih zastupnika - oni mogu dobiti na uvid u ocjene, izostanke, ponašanja, kao i druge informacije vezano uz obrazovanje djeteta</a:t>
            </a:r>
          </a:p>
          <a:p>
            <a:r>
              <a:rPr lang="hr-HR" b="1" dirty="0"/>
              <a:t>2. Je li potrebna privola roditelja za uvid u e-dnevnik?</a:t>
            </a:r>
          </a:p>
          <a:p>
            <a:r>
              <a:rPr lang="hr-HR" dirty="0"/>
              <a:t>Roditelji imaju pravo i obvezu brinuti se o školskom uspjehu i ponašanju djece temeljem roditeljske obveze </a:t>
            </a:r>
          </a:p>
          <a:p>
            <a:r>
              <a:rPr lang="hr-HR" b="1" dirty="0"/>
              <a:t>3. Tko osim roditelja ima pravo pristupa podacima djece u obrazovnoj ustanovi?</a:t>
            </a:r>
          </a:p>
          <a:p>
            <a:r>
              <a:rPr lang="hr-HR" dirty="0"/>
              <a:t>Osim roditelja, to mogu biti i drugi članovi obitelji kao zakonski zastupnici ili skrbnici</a:t>
            </a:r>
          </a:p>
        </p:txBody>
      </p:sp>
    </p:spTree>
    <p:extLst>
      <p:ext uri="{BB962C8B-B14F-4D97-AF65-F5344CB8AC3E}">
        <p14:creationId xmlns:p14="http://schemas.microsoft.com/office/powerpoint/2010/main" val="8307688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BAD1B83-F6F4-9866-D847-8AAD77D622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1BAD1B83-F6F4-9866-D847-8AAD77D622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A45B8-252E-0208-FB7A-A6CB2279A5CF}"/>
              </a:ext>
            </a:extLst>
          </p:cNvPr>
          <p:cNvSpPr>
            <a:spLocks noGrp="1"/>
          </p:cNvSpPr>
          <p:nvPr>
            <p:ph type="title"/>
          </p:nvPr>
        </p:nvSpPr>
        <p:spPr>
          <a:xfrm>
            <a:off x="742569" y="235131"/>
            <a:ext cx="10772775" cy="1193074"/>
          </a:xfrm>
        </p:spPr>
        <p:txBody>
          <a:bodyPr vert="horz">
            <a:normAutofit fontScale="90000"/>
          </a:bodyPr>
          <a:lstStyle/>
          <a:p>
            <a:r>
              <a:rPr lang="hr-HR" dirty="0"/>
              <a:t>Česta pitanja o obradi podataka u odgojno obrazovnim ustanovama (2)</a:t>
            </a:r>
          </a:p>
        </p:txBody>
      </p:sp>
      <p:sp>
        <p:nvSpPr>
          <p:cNvPr id="3" name="Content Placeholder 2">
            <a:extLst>
              <a:ext uri="{FF2B5EF4-FFF2-40B4-BE49-F238E27FC236}">
                <a16:creationId xmlns:a16="http://schemas.microsoft.com/office/drawing/2014/main" id="{1C4D93E6-D715-2DD3-3723-033A26E9ED93}"/>
              </a:ext>
            </a:extLst>
          </p:cNvPr>
          <p:cNvSpPr>
            <a:spLocks noGrp="1"/>
          </p:cNvSpPr>
          <p:nvPr>
            <p:ph idx="1"/>
          </p:nvPr>
        </p:nvSpPr>
        <p:spPr>
          <a:xfrm>
            <a:off x="676656" y="1428205"/>
            <a:ext cx="11254611" cy="5429795"/>
          </a:xfrm>
        </p:spPr>
        <p:txBody>
          <a:bodyPr>
            <a:normAutofit fontScale="77500" lnSpcReduction="20000"/>
          </a:bodyPr>
          <a:lstStyle/>
          <a:p>
            <a:r>
              <a:rPr lang="hr-HR" b="1" dirty="0"/>
              <a:t>4. Što učiniti s (osjetljivim) podacima koje roditelji pošalju putem </a:t>
            </a:r>
            <a:r>
              <a:rPr lang="hr-HR" b="1" dirty="0" err="1"/>
              <a:t>Whatsappa</a:t>
            </a:r>
            <a:r>
              <a:rPr lang="hr-HR" b="1" dirty="0"/>
              <a:t> ili druge slične aplikacije</a:t>
            </a:r>
          </a:p>
          <a:p>
            <a:r>
              <a:rPr lang="hr-HR" dirty="0"/>
              <a:t>Podaci o učenicima se ne dostavljaju nastavnicima putem privatne </a:t>
            </a:r>
            <a:r>
              <a:rPr lang="hr-HR" dirty="0" err="1"/>
              <a:t>whatsapp</a:t>
            </a:r>
            <a:r>
              <a:rPr lang="hr-HR" dirty="0"/>
              <a:t> komunikacije ili sličnog kanala. Ako učenici, roditelji ili drugi skrbnici pošalju osjetljive dokumente e-poštom ili drugim kanalom poput instant </a:t>
            </a:r>
            <a:r>
              <a:rPr lang="hr-HR" dirty="0" err="1"/>
              <a:t>messaging</a:t>
            </a:r>
            <a:r>
              <a:rPr lang="hr-HR" dirty="0"/>
              <a:t> aplikacija bez prethodne interakcije učitelju, takve podatke treba provjeriti prije unosa u službene informacijske sustave ustanove, a takvu komunikaciju odmah učinkovito izbrisati.</a:t>
            </a:r>
          </a:p>
          <a:p>
            <a:r>
              <a:rPr lang="hr-HR" b="1" dirty="0"/>
              <a:t>5. Mogu li se školski podaci slati roditeljima na privatnu email adresu?</a:t>
            </a:r>
          </a:p>
          <a:p>
            <a:r>
              <a:rPr lang="hr-HR" dirty="0"/>
              <a:t>Uz obvezne kontakte (adrese, broj telefona), roditelji mogu školi dati privolu za korištenje privatne email adrese za dostavu podataka. Podaci trebaju biti adekvatno zaštićeni od neovlaštenog pristupa ili pogreške u dostavi, što iz perspektive voditelja obrade implicira korištenje enkripcije i lozinke za pristup takvim podacima. Ipak, obzirom na dostupnost sustava kao što je e-dnevnik, takva obrada nije preporučljiva.</a:t>
            </a:r>
          </a:p>
          <a:p>
            <a:r>
              <a:rPr lang="hr-HR" b="1" dirty="0"/>
              <a:t>6. Smiju li učitelji imati grupe s roditeljima koristeći besplatne komunikacijske platforme (WhatsApp, Viber i sl.) ?</a:t>
            </a:r>
            <a:r>
              <a:rPr lang="hr-HR" dirty="0"/>
              <a:t>. Za pretpostaviti je da se navedena komunikacija provodi izvan okvira redovnih poslova učitelja koji proizlaze iz njihova radnog odnosa u školi i redovitog načina davanja obavijesti roditeljima od strane škole (e-dnevnik, e-mail, neposredna komunikacija s roditeljem telefonski ili uživo) te s aspekta zaštite osobnih podataka ne postoji prepreka za ovakav vid komunikacije.</a:t>
            </a:r>
          </a:p>
        </p:txBody>
      </p:sp>
    </p:spTree>
    <p:extLst>
      <p:ext uri="{BB962C8B-B14F-4D97-AF65-F5344CB8AC3E}">
        <p14:creationId xmlns:p14="http://schemas.microsoft.com/office/powerpoint/2010/main" val="194185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1016F7D-A62C-25F3-08EA-69625134ADA2}"/>
              </a:ext>
            </a:extLst>
          </p:cNvPr>
          <p:cNvGraphicFramePr>
            <a:graphicFrameLocks noChangeAspect="1"/>
          </p:cNvGraphicFramePr>
          <p:nvPr>
            <p:custDataLst>
              <p:tags r:id="rId1"/>
            </p:custDataLst>
            <p:extLst>
              <p:ext uri="{D42A27DB-BD31-4B8C-83A1-F6EECF244321}">
                <p14:modId xmlns:p14="http://schemas.microsoft.com/office/powerpoint/2010/main" val="5725966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71016F7D-A62C-25F3-08EA-69625134ADA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C9AAC07-EB71-5AC1-68CE-024FA60491C1}"/>
              </a:ext>
            </a:extLst>
          </p:cNvPr>
          <p:cNvSpPr>
            <a:spLocks noGrp="1"/>
          </p:cNvSpPr>
          <p:nvPr>
            <p:ph type="title"/>
          </p:nvPr>
        </p:nvSpPr>
        <p:spPr/>
        <p:txBody>
          <a:bodyPr vert="horz"/>
          <a:lstStyle/>
          <a:p>
            <a:r>
              <a:rPr lang="hr-HR" dirty="0"/>
              <a:t>Izvršitelji</a:t>
            </a:r>
          </a:p>
        </p:txBody>
      </p:sp>
      <p:sp>
        <p:nvSpPr>
          <p:cNvPr id="3" name="Content Placeholder 2">
            <a:extLst>
              <a:ext uri="{FF2B5EF4-FFF2-40B4-BE49-F238E27FC236}">
                <a16:creationId xmlns:a16="http://schemas.microsoft.com/office/drawing/2014/main" id="{E2BDC8AB-A836-2684-32CE-D06FCDCD7D79}"/>
              </a:ext>
            </a:extLst>
          </p:cNvPr>
          <p:cNvSpPr>
            <a:spLocks noGrp="1"/>
          </p:cNvSpPr>
          <p:nvPr>
            <p:ph idx="1"/>
          </p:nvPr>
        </p:nvSpPr>
        <p:spPr>
          <a:xfrm>
            <a:off x="838200" y="1825625"/>
            <a:ext cx="5257800" cy="4351338"/>
          </a:xfrm>
        </p:spPr>
        <p:txBody>
          <a:bodyPr>
            <a:normAutofit fontScale="92500" lnSpcReduction="10000"/>
          </a:bodyPr>
          <a:lstStyle/>
          <a:p>
            <a:r>
              <a:rPr lang="hr-HR" dirty="0"/>
              <a:t>Tko mogu biti izvršitelji obrade – CARNet, SRCE, računovodstveni servisi, putničke agencije, catering kompanije, pružatelji informatičkih usluga</a:t>
            </a:r>
          </a:p>
          <a:p>
            <a:pPr lvl="2"/>
            <a:r>
              <a:rPr lang="hr-HR" dirty="0"/>
              <a:t>Ovisi o obradi, svaki izvršitelj je ujedno i voditelj u kontekstu drugih obrada koje provodi</a:t>
            </a:r>
          </a:p>
          <a:p>
            <a:pPr lvl="2"/>
            <a:r>
              <a:rPr lang="hr-HR" dirty="0"/>
              <a:t>Ponekad djeluju i kao zajednički voditelji</a:t>
            </a:r>
          </a:p>
          <a:p>
            <a:pPr lvl="2"/>
            <a:r>
              <a:rPr lang="hr-HR" dirty="0"/>
              <a:t>Podaci se prenose i trećim stranama – HZJZ, HZZO, ministarstva nadležna za rad, mirovinsko i zdravstveno osiguranje itd.</a:t>
            </a:r>
          </a:p>
        </p:txBody>
      </p:sp>
      <p:pic>
        <p:nvPicPr>
          <p:cNvPr id="6" name="Picture 5">
            <a:extLst>
              <a:ext uri="{FF2B5EF4-FFF2-40B4-BE49-F238E27FC236}">
                <a16:creationId xmlns:a16="http://schemas.microsoft.com/office/drawing/2014/main" id="{2DF8924A-F5D0-843A-0994-73FAE77A5403}"/>
              </a:ext>
            </a:extLst>
          </p:cNvPr>
          <p:cNvPicPr>
            <a:picLocks noChangeAspect="1"/>
          </p:cNvPicPr>
          <p:nvPr/>
        </p:nvPicPr>
        <p:blipFill>
          <a:blip r:embed="rId6"/>
          <a:stretch>
            <a:fillRect/>
          </a:stretch>
        </p:blipFill>
        <p:spPr>
          <a:xfrm>
            <a:off x="6938946" y="1559021"/>
            <a:ext cx="5047980" cy="4106308"/>
          </a:xfrm>
          <a:prstGeom prst="rect">
            <a:avLst/>
          </a:prstGeom>
        </p:spPr>
      </p:pic>
    </p:spTree>
    <p:extLst>
      <p:ext uri="{BB962C8B-B14F-4D97-AF65-F5344CB8AC3E}">
        <p14:creationId xmlns:p14="http://schemas.microsoft.com/office/powerpoint/2010/main" val="40732013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BAD1B83-F6F4-9866-D847-8AAD77D622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1BAD1B83-F6F4-9866-D847-8AAD77D622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A45B8-252E-0208-FB7A-A6CB2279A5CF}"/>
              </a:ext>
            </a:extLst>
          </p:cNvPr>
          <p:cNvSpPr>
            <a:spLocks noGrp="1"/>
          </p:cNvSpPr>
          <p:nvPr>
            <p:ph type="title"/>
          </p:nvPr>
        </p:nvSpPr>
        <p:spPr>
          <a:xfrm>
            <a:off x="742569" y="235131"/>
            <a:ext cx="10772775" cy="1193074"/>
          </a:xfrm>
        </p:spPr>
        <p:txBody>
          <a:bodyPr vert="horz">
            <a:normAutofit fontScale="90000"/>
          </a:bodyPr>
          <a:lstStyle/>
          <a:p>
            <a:r>
              <a:rPr lang="hr-HR" dirty="0"/>
              <a:t>Česta pitanja o obradi podataka u odgojno obrazovnim ustanovama (3)</a:t>
            </a:r>
          </a:p>
        </p:txBody>
      </p:sp>
      <p:sp>
        <p:nvSpPr>
          <p:cNvPr id="3" name="Content Placeholder 2">
            <a:extLst>
              <a:ext uri="{FF2B5EF4-FFF2-40B4-BE49-F238E27FC236}">
                <a16:creationId xmlns:a16="http://schemas.microsoft.com/office/drawing/2014/main" id="{1C4D93E6-D715-2DD3-3723-033A26E9ED93}"/>
              </a:ext>
            </a:extLst>
          </p:cNvPr>
          <p:cNvSpPr>
            <a:spLocks noGrp="1"/>
          </p:cNvSpPr>
          <p:nvPr>
            <p:ph idx="1"/>
          </p:nvPr>
        </p:nvSpPr>
        <p:spPr>
          <a:xfrm>
            <a:off x="676656" y="1553379"/>
            <a:ext cx="10753725" cy="5221994"/>
          </a:xfrm>
        </p:spPr>
        <p:txBody>
          <a:bodyPr>
            <a:normAutofit fontScale="77500" lnSpcReduction="20000"/>
          </a:bodyPr>
          <a:lstStyle/>
          <a:p>
            <a:r>
              <a:rPr lang="hr-HR" b="1" dirty="0"/>
              <a:t>7. Mogu li učitelji koristiti vlastita računala i elektroničke uređaje u nastavi koji potencijalno mogu snimati učenike ili obrađivati njihove podatke</a:t>
            </a:r>
          </a:p>
          <a:p>
            <a:r>
              <a:rPr lang="hr-HR" dirty="0"/>
              <a:t>Učitelji i drugi nastavnici koji sudjeluju u obrazovnom procesu trebali bi koristiti isključivo službenu opremu, podešenu od strane obrazovne institucije kako bi se osigurala sigurnost i povjerljivost obrade.</a:t>
            </a:r>
          </a:p>
          <a:p>
            <a:r>
              <a:rPr lang="hr-HR" b="1" dirty="0"/>
              <a:t>8. Ukoliko da, tko je odgovoran za sigurnost takve obrade i tko snosi troškove sigurnosne prilagodbe takvih uređaja?</a:t>
            </a:r>
          </a:p>
          <a:p>
            <a:r>
              <a:rPr lang="hr-HR" dirty="0"/>
              <a:t>Ustanova ne bi trebala dopustiti korištenje takvih uređaja, a nastavnici bi trebali biti obvezani izjavom o povjerljivosti te se korištenje takvih uređaja tretirati kao povreda radne obveze.</a:t>
            </a:r>
          </a:p>
          <a:p>
            <a:r>
              <a:rPr lang="hr-HR" b="1" dirty="0"/>
              <a:t>9. Je li dopušteno koristi </a:t>
            </a:r>
            <a:r>
              <a:rPr lang="hr-HR" b="1" dirty="0" err="1"/>
              <a:t>Padlet</a:t>
            </a:r>
            <a:r>
              <a:rPr lang="hr-HR" b="1" dirty="0"/>
              <a:t> ili neki sličan softver?</a:t>
            </a:r>
          </a:p>
          <a:p>
            <a:r>
              <a:rPr lang="hr-HR" dirty="0"/>
              <a:t>Tržište edukacijskog softvera ili platformi za podršku edukacijskom procesu je izrazito razvijeno i postoje brojni slični alati i platforme. U komparativnoj praksi preporuča se ili postoje obveze za obrazovne ustanove da trebaju koristiti alate koji su prošli adekvatnu procjenu učinka na zaštitu podataka od strane Ministarstva, nadležne države agencije ili drugog tijela, ukoliko to zahtjeva karakter rizika (visok rizik). U hrvatskom pravnom okviru ne postoji takva obveza, a u konačnici prema načelu odgovornosti/pouzdanosti odgovara voditelj obrade.</a:t>
            </a:r>
          </a:p>
        </p:txBody>
      </p:sp>
    </p:spTree>
    <p:extLst>
      <p:ext uri="{BB962C8B-B14F-4D97-AF65-F5344CB8AC3E}">
        <p14:creationId xmlns:p14="http://schemas.microsoft.com/office/powerpoint/2010/main" val="33173331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BAD1B83-F6F4-9866-D847-8AAD77D622E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1BAD1B83-F6F4-9866-D847-8AAD77D622E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A45B8-252E-0208-FB7A-A6CB2279A5CF}"/>
              </a:ext>
            </a:extLst>
          </p:cNvPr>
          <p:cNvSpPr>
            <a:spLocks noGrp="1"/>
          </p:cNvSpPr>
          <p:nvPr>
            <p:ph type="title"/>
          </p:nvPr>
        </p:nvSpPr>
        <p:spPr>
          <a:xfrm>
            <a:off x="742569" y="235131"/>
            <a:ext cx="10772775" cy="1193074"/>
          </a:xfrm>
        </p:spPr>
        <p:txBody>
          <a:bodyPr vert="horz">
            <a:normAutofit fontScale="90000"/>
          </a:bodyPr>
          <a:lstStyle/>
          <a:p>
            <a:r>
              <a:rPr lang="hr-HR" dirty="0"/>
              <a:t>Česta pitanja o obradi podataka u odgojno obrazovnim ustanovama (4)</a:t>
            </a:r>
          </a:p>
        </p:txBody>
      </p:sp>
      <p:sp>
        <p:nvSpPr>
          <p:cNvPr id="3" name="Content Placeholder 2">
            <a:extLst>
              <a:ext uri="{FF2B5EF4-FFF2-40B4-BE49-F238E27FC236}">
                <a16:creationId xmlns:a16="http://schemas.microsoft.com/office/drawing/2014/main" id="{1C4D93E6-D715-2DD3-3723-033A26E9ED93}"/>
              </a:ext>
            </a:extLst>
          </p:cNvPr>
          <p:cNvSpPr>
            <a:spLocks noGrp="1"/>
          </p:cNvSpPr>
          <p:nvPr>
            <p:ph idx="1"/>
          </p:nvPr>
        </p:nvSpPr>
        <p:spPr>
          <a:xfrm>
            <a:off x="676656" y="2011680"/>
            <a:ext cx="10753725" cy="4719626"/>
          </a:xfrm>
        </p:spPr>
        <p:txBody>
          <a:bodyPr>
            <a:normAutofit fontScale="70000" lnSpcReduction="20000"/>
          </a:bodyPr>
          <a:lstStyle/>
          <a:p>
            <a:r>
              <a:rPr lang="hr-HR" b="1" dirty="0"/>
              <a:t>10. Prilikom organizacije izleta, koje podatke škola smije ustupiti putničkim agencijama/koje podatke putničke agencije smiju tražiti od đaka ili roditelja? </a:t>
            </a:r>
          </a:p>
          <a:p>
            <a:r>
              <a:rPr lang="hr-HR" dirty="0"/>
              <a:t>Samo podatke koji su nužni za organizaciju izleta/puta/terenske nastave. To će ovisiti o destinaciji, vrsti usluge (vidi vodič za turističke organizacije) i obveze koje agencija/davatelji povezanih usluga imaju vezano uz uslugu prijevoza, smještaja, prijave boravka i druge moguće obveze.</a:t>
            </a:r>
          </a:p>
          <a:p>
            <a:r>
              <a:rPr lang="hr-HR" b="1" dirty="0"/>
              <a:t>11. Je li potrebna privola roditelja za objavu rezultata školskog natjecanja na Internet stranicama škole?</a:t>
            </a:r>
          </a:p>
          <a:p>
            <a:r>
              <a:rPr lang="hr-HR" dirty="0"/>
              <a:t>Ne, roditelje treba informirati o pravu da traže da se rezultat djeteta ne objavi pod punim imenom i prezimenom</a:t>
            </a:r>
          </a:p>
          <a:p>
            <a:r>
              <a:rPr lang="hr-HR" b="1" dirty="0"/>
              <a:t>12. Je li potrebna privola roditelja za objavu rezultata školskog natjecanja na Internet stranicama udruge (primjerice, nacionalno matematičko društvo ili nacionalna šahovska udruga)</a:t>
            </a:r>
          </a:p>
          <a:p>
            <a:r>
              <a:rPr lang="hr-HR" dirty="0"/>
              <a:t>Ponekad odgojno-obrazovne institucije surađuju s nacionalnim ili lokalnim udrugama oko provedbe edukacijskih programa ili natjecanja iz područja interesa i aktivnosti udruga. U takvim slučajevima, roditelji djece odlučuju o sudjelovanju djeteta u natjecanju – daju pristanak školi u čijem prostoru se natjecanje odvija da dijete može pristupiti natjecanju. Tom prilikom roditelji trebaju jasno odabrati hoće li se rezultati natjecanja djeteta javno objaviti ili ne. Privola za takvu obradu treba biti jasno odvojena i specificirana od obrade podataka za sudjelovanje u natjecanju. </a:t>
            </a:r>
          </a:p>
        </p:txBody>
      </p:sp>
    </p:spTree>
    <p:extLst>
      <p:ext uri="{BB962C8B-B14F-4D97-AF65-F5344CB8AC3E}">
        <p14:creationId xmlns:p14="http://schemas.microsoft.com/office/powerpoint/2010/main" val="353635545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AA2EB58-AD8D-F427-4BCA-845C3FEBBB0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AA2EB58-AD8D-F427-4BCA-845C3FEBBB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ECE4C7-33C3-27DE-DEE9-E8535385B66D}"/>
              </a:ext>
            </a:extLst>
          </p:cNvPr>
          <p:cNvSpPr>
            <a:spLocks noGrp="1"/>
          </p:cNvSpPr>
          <p:nvPr>
            <p:ph type="title"/>
          </p:nvPr>
        </p:nvSpPr>
        <p:spPr>
          <a:xfrm>
            <a:off x="838200" y="365125"/>
            <a:ext cx="10515600" cy="450123"/>
          </a:xfrm>
        </p:spPr>
        <p:txBody>
          <a:bodyPr vert="horz">
            <a:normAutofit fontScale="90000"/>
          </a:bodyPr>
          <a:lstStyle/>
          <a:p>
            <a:r>
              <a:rPr lang="hr-HR" dirty="0"/>
              <a:t>Česta pitanja o obradi podataka u odgojno obrazovnim ustanovama (5)</a:t>
            </a:r>
          </a:p>
        </p:txBody>
      </p:sp>
      <p:sp>
        <p:nvSpPr>
          <p:cNvPr id="3" name="Content Placeholder 2">
            <a:extLst>
              <a:ext uri="{FF2B5EF4-FFF2-40B4-BE49-F238E27FC236}">
                <a16:creationId xmlns:a16="http://schemas.microsoft.com/office/drawing/2014/main" id="{2BD2CE67-A270-4C96-41F4-D937A1625990}"/>
              </a:ext>
            </a:extLst>
          </p:cNvPr>
          <p:cNvSpPr>
            <a:spLocks noGrp="1"/>
          </p:cNvSpPr>
          <p:nvPr>
            <p:ph idx="1"/>
          </p:nvPr>
        </p:nvSpPr>
        <p:spPr>
          <a:xfrm>
            <a:off x="838200" y="1344058"/>
            <a:ext cx="10515600" cy="5513941"/>
          </a:xfrm>
        </p:spPr>
        <p:txBody>
          <a:bodyPr>
            <a:normAutofit fontScale="47500" lnSpcReduction="20000"/>
          </a:bodyPr>
          <a:lstStyle/>
          <a:p>
            <a:pPr marL="0" indent="0">
              <a:buNone/>
            </a:pPr>
            <a:r>
              <a:rPr lang="hr-HR" b="1" dirty="0"/>
              <a:t>13.  Je li dopuštena objava osobnih podataka učenika/studenata/zaposlenika u monografiji?</a:t>
            </a:r>
          </a:p>
          <a:p>
            <a:pPr marL="0" indent="0">
              <a:buNone/>
            </a:pPr>
            <a:r>
              <a:rPr lang="hr-HR" dirty="0"/>
              <a:t>Zakonitu pravnu osnovu za objavu monografije škole možemo pronaći u legitimnom interesu škole (voditelja obrade) te stoga posebna privola svakog pojedinog bivšeg učenika ili djelatnika za objavu njihovih osobnih podataka nije potrebna. Potrebno je prethodno informirati ispitanike (bivše učenike ili djelatnike) o prikupljanju i obradi njegovih osobnih podataka pod uvjetom da za obradu osobnih podataka škola ima odgovarajući pravni temelj iz članka 6. Opće uredbe o zaštiti podataka. Opća uredba o zaštiti podataka ne odnosi na umrle osobe iz razloga što se umrle osobe više ne smatraju fizičkim osobama u smislu odredbi Opće uredbe o zaštiti podataka. Podaci o umrlim osoba mogu se prikupljati i dalje obrađivati uz strogo uvažavanje njihovog pijeteta te zaštite osobnih podataka članova njihovih obitelji. Ukoliko se obitelj ili nasljednici izričito protive objavi podataka o umrlim osobama takvi podaci ne bi mogli biti predmetom daljnje obrade.</a:t>
            </a:r>
          </a:p>
          <a:p>
            <a:pPr marL="0" indent="0">
              <a:buNone/>
            </a:pPr>
            <a:r>
              <a:rPr lang="hr-HR" b="1" dirty="0"/>
              <a:t>14. Može li škola/fakultet/institut na traženje resornog Ministarstva provjeriti diplome svojih zaposlenika?</a:t>
            </a:r>
          </a:p>
          <a:p>
            <a:pPr marL="0" indent="0">
              <a:buNone/>
            </a:pPr>
            <a:r>
              <a:rPr lang="hr-HR" dirty="0"/>
              <a:t>Za svaku obradu osobnih podataka mora postojati  najmanje jedna od pravnih osnova iz članka 6. Opće uredbe o zaštiti podataka. Vezano uz provjeru vjerodostojnosti isprava  kojima radnici u ustanovi dokazuju odgovarajući stupanj obrazovanja sukladno posebnom zakonu  navedeno se može temeljiti na  legitimnom interesu voditelja obrade u smislu članka 6. stavka 1. točke f) Opće uredbe o zaštiti podataka. Dodatno napominjemo kako je uvijek prilikom korištenja legitimnog interesa kao pravne osnove za pojedinu obradu osobnih podataka potrebno provesti test ravnoteže tj. utvrditi  i dokazati pretežu li interesi voditelja obrade nad interesima ispitanika. S obzirom na postojanje gore navedenog pravne osnove iz članka 6. Opće uredbe o zaštiti podataka te podudarnost svrhe prikupljanja navedenih osobnih podataka čija se provjera traži, privola/suglasnost zaposlenika za traženje i dobivanje navedene informacije nije potrebna.</a:t>
            </a:r>
          </a:p>
          <a:p>
            <a:pPr marL="0" indent="0">
              <a:buNone/>
            </a:pPr>
            <a:r>
              <a:rPr lang="hr-HR" b="1" dirty="0"/>
              <a:t>15. Smije li fakultet ustupiti kontakt podatke svojih diplomanata privatnoj burzi rada?</a:t>
            </a:r>
          </a:p>
          <a:p>
            <a:pPr marL="0" indent="0">
              <a:buNone/>
            </a:pPr>
            <a:r>
              <a:rPr lang="hr-HR" dirty="0"/>
              <a:t>Za takvu obradu potrebna je privola ispitanika.</a:t>
            </a:r>
          </a:p>
          <a:p>
            <a:pPr marL="0" indent="0">
              <a:buNone/>
            </a:pPr>
            <a:r>
              <a:rPr lang="hr-HR" b="1" dirty="0"/>
              <a:t>16. Smije li privatna ustanova visokog obrazovanja slati poruke elektroničke pošte svojim polaznicima sa sadržajem koji se odnosi na nove programe cjeloživotnog obrazovanja?</a:t>
            </a:r>
          </a:p>
          <a:p>
            <a:pPr marL="0" indent="0">
              <a:buNone/>
            </a:pPr>
            <a:r>
              <a:rPr lang="hr-HR" dirty="0"/>
              <a:t>Smije, pod uvjetom da se ispitanicima da mogućnost da odustanu od daljnje obrade i primanja novih obavijesti.</a:t>
            </a:r>
          </a:p>
          <a:p>
            <a:pPr marL="0" indent="0">
              <a:buNone/>
            </a:pPr>
            <a:r>
              <a:rPr lang="hr-HR" b="1" dirty="0"/>
              <a:t>17. Može li se diplomiranim studentima slati poruke elektroničke pošte o djelovanju </a:t>
            </a:r>
            <a:r>
              <a:rPr lang="hr-HR" b="1" dirty="0" err="1"/>
              <a:t>alumni</a:t>
            </a:r>
            <a:r>
              <a:rPr lang="hr-HR" b="1" dirty="0"/>
              <a:t> organizacije visokog učilišta bez posebne privole?</a:t>
            </a:r>
          </a:p>
          <a:p>
            <a:pPr marL="0" indent="0">
              <a:buNone/>
            </a:pPr>
            <a:r>
              <a:rPr lang="hr-HR" dirty="0"/>
              <a:t>Smije, pod uvjetom da se ispitanicima da mogućnost da odustanu od daljnje obrade i primanja novih obavijesti.</a:t>
            </a:r>
          </a:p>
          <a:p>
            <a:pPr marL="0" indent="0">
              <a:buNone/>
            </a:pPr>
            <a:r>
              <a:rPr lang="hr-HR" b="1" dirty="0"/>
              <a:t>18. Koliko dugo je ustanova visokog obrazovanja dužna čuvati podatke na email računu studenta koji se ispisao sa programa poslijediplomskog studija?</a:t>
            </a:r>
          </a:p>
          <a:p>
            <a:pPr marL="0" indent="0">
              <a:buNone/>
            </a:pPr>
            <a:r>
              <a:rPr lang="hr-HR" dirty="0"/>
              <a:t>Mnoge obrazovne organizacije otvaraju polaznicima svojih programa korisničke adrese, primjerice kako bi koristili tzv. AAI identitet odnosno usluge na koje imaju pravo temeljem studentskog statusa. Uspješnim završetkom obrazovnog programa ili ispisivanjem iz programa nema više osnove za pružanje takve usluge i takav korisnički račun se gasi. O statusu i pravima temeljem ove usluge ispitanike treba obavijestiti prilikom otvaranja računa.</a:t>
            </a:r>
          </a:p>
        </p:txBody>
      </p:sp>
    </p:spTree>
    <p:extLst>
      <p:ext uri="{BB962C8B-B14F-4D97-AF65-F5344CB8AC3E}">
        <p14:creationId xmlns:p14="http://schemas.microsoft.com/office/powerpoint/2010/main" val="7626896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2926E78-4903-CE1E-E9E5-FBDFF006465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7" name="Object 6" hidden="1">
                        <a:extLst>
                          <a:ext uri="{FF2B5EF4-FFF2-40B4-BE49-F238E27FC236}">
                            <a16:creationId xmlns:a16="http://schemas.microsoft.com/office/drawing/2014/main" id="{D2926E78-4903-CE1E-E9E5-FBDFF006465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2187D7E-2AC5-02BA-AED3-8DD47AE58449}"/>
              </a:ext>
            </a:extLst>
          </p:cNvPr>
          <p:cNvSpPr>
            <a:spLocks noGrp="1"/>
          </p:cNvSpPr>
          <p:nvPr>
            <p:ph type="title"/>
          </p:nvPr>
        </p:nvSpPr>
        <p:spPr>
          <a:xfrm>
            <a:off x="838200" y="265723"/>
            <a:ext cx="11166231" cy="719015"/>
          </a:xfrm>
        </p:spPr>
        <p:txBody>
          <a:bodyPr vert="horz">
            <a:normAutofit fontScale="90000"/>
          </a:bodyPr>
          <a:lstStyle/>
          <a:p>
            <a:r>
              <a:rPr lang="hr-HR" dirty="0"/>
              <a:t>Česta pitanja o obradi podataka u odgojno obrazovnim ustanovama (6)</a:t>
            </a:r>
          </a:p>
        </p:txBody>
      </p:sp>
      <p:sp>
        <p:nvSpPr>
          <p:cNvPr id="3" name="Content Placeholder 2">
            <a:extLst>
              <a:ext uri="{FF2B5EF4-FFF2-40B4-BE49-F238E27FC236}">
                <a16:creationId xmlns:a16="http://schemas.microsoft.com/office/drawing/2014/main" id="{8608C46F-52AA-EE81-2A47-4E5E0A3ED53A}"/>
              </a:ext>
            </a:extLst>
          </p:cNvPr>
          <p:cNvSpPr>
            <a:spLocks noGrp="1"/>
          </p:cNvSpPr>
          <p:nvPr>
            <p:ph idx="1"/>
          </p:nvPr>
        </p:nvSpPr>
        <p:spPr>
          <a:xfrm>
            <a:off x="838199" y="1187938"/>
            <a:ext cx="10963031" cy="5670062"/>
          </a:xfrm>
        </p:spPr>
        <p:txBody>
          <a:bodyPr>
            <a:normAutofit fontScale="62500" lnSpcReduction="20000"/>
          </a:bodyPr>
          <a:lstStyle/>
          <a:p>
            <a:pPr marL="0" indent="0">
              <a:buNone/>
            </a:pPr>
            <a:r>
              <a:rPr lang="hr-HR" b="1" dirty="0"/>
              <a:t>19. Općenito, smije li škola objaviti osobne podatke zaposlenika na mrežnim stranicama?</a:t>
            </a:r>
          </a:p>
          <a:p>
            <a:pPr marL="0" indent="0">
              <a:buNone/>
            </a:pPr>
            <a:r>
              <a:rPr lang="hr-HR" dirty="0"/>
              <a:t>Kod objave osobnih podataka zaposlenika škole trebalo bi primjenom načela razmjernosti i ograničenja obrade osobnih podataka voditi brigu da se objavljuju samo oni podaci koji su nužni da bi postigla utvrđena svrha (informiranje radnika, roditelja). </a:t>
            </a:r>
          </a:p>
          <a:p>
            <a:pPr marL="0" indent="0">
              <a:buNone/>
            </a:pPr>
            <a:r>
              <a:rPr lang="hr-HR" b="1" dirty="0"/>
              <a:t>20. Što je s obvezom objave Godišnjeg plana i programa?</a:t>
            </a:r>
          </a:p>
          <a:p>
            <a:pPr marL="0" indent="0">
              <a:buNone/>
            </a:pPr>
            <a:r>
              <a:rPr lang="hr-HR" dirty="0"/>
              <a:t>Također škola ima zakonsku obvezu (Zakon o odgoju i obrazovanju u osnovnoj i srednjoj školi) objaviti Godišnji plan i program na svojoj  web stranici koji sadrži podatke o nastavnika. Budući da  posebnim zakonom nije  propisan opseg osobnih podataka koji se trebaju objaviti dovoljno je objaviti imena i prezimena radnika i nazive radnih mjesta dok bi sve ostale osobne podatke (primjerice: datum i godinu rođenja radnika, mjesto rođenja,  privatnu adresu) koji se odnose na privatnu sferu zaposlenika trebalo zaštititi odnosno ne objavljivati javno na mrežnim stranicama škole.</a:t>
            </a:r>
          </a:p>
          <a:p>
            <a:pPr marL="0" indent="0">
              <a:buNone/>
            </a:pPr>
            <a:r>
              <a:rPr lang="hr-HR" b="1" dirty="0"/>
              <a:t>21. Smije li obrazovna ustanova prikupljati uvjerenja o nekažnjavanju od kandidata prilikom zapošljavanja?</a:t>
            </a:r>
          </a:p>
          <a:p>
            <a:pPr marL="0" indent="0">
              <a:buNone/>
            </a:pPr>
            <a:r>
              <a:rPr lang="hr-HR" dirty="0"/>
              <a:t>Propisi koji reguliraju zapošljavanje u obrazovnim institucijama nalažu obvezu poslodavca da provjeri status kandidata u pogledu kaznene evidencije – gdje su takvi propisi primjenjivi (primjerice, vrtići, škole) takva je obrada temeljena na zakonskoj obvezi. U smislu načela zaštite podataka, u takvim bi slučajevima bilo dovoljno pripremiti izvješće o tome da kandidat ispunjava uvjet (nema podataka o kažnjavanju ili kaznenom postupku, što je već propisano posebnim propisom). Voditelj obrade za takvu obradu ne treba privolu ispitanika. </a:t>
            </a:r>
          </a:p>
          <a:p>
            <a:pPr marL="0" indent="0">
              <a:buNone/>
            </a:pPr>
            <a:r>
              <a:rPr lang="hr-HR" b="1" dirty="0"/>
              <a:t>22. Smije li obrazovna ustanova članovima Upravnog vijeća/školskog odbora/Fakultetskog vijeća dati na uvid podatke kandidata za zapošljavanje? </a:t>
            </a:r>
            <a:r>
              <a:rPr lang="hr-HR" dirty="0"/>
              <a:t>Članovi školskog odbora imaju pravo znati osobne podatke kandidata, ali je dovoljno otkrivanje osobnih podataka (identiteta potencijalnih kandidata za zapošljavanje) na sjednici odbora odnosno dostavom materijala za sjednicu. U  pozivu za sjednicu dovoljno je navesti kao točku dnevnog reda samo raspravu o davanju suglasnosti za predloženog kandidata. voditelj obrade treba voditi brigu o  opsegu osobnih podataka te bi odboru trebali biti dostupni samo nužni podaci koji su potrebni za donošenje stajališta/suglasnosti o predloženom kandidatu. </a:t>
            </a:r>
          </a:p>
          <a:p>
            <a:pPr marL="0" indent="0">
              <a:buNone/>
            </a:pPr>
            <a:r>
              <a:rPr lang="hr-HR" b="1" dirty="0"/>
              <a:t>Preporuka  </a:t>
            </a:r>
            <a:r>
              <a:rPr lang="hr-HR" dirty="0"/>
              <a:t>članovima školskog odbora dati na potpis izjavu o povjerljivosti</a:t>
            </a:r>
          </a:p>
        </p:txBody>
      </p:sp>
    </p:spTree>
    <p:extLst>
      <p:ext uri="{BB962C8B-B14F-4D97-AF65-F5344CB8AC3E}">
        <p14:creationId xmlns:p14="http://schemas.microsoft.com/office/powerpoint/2010/main" val="200683677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600EF68-88E4-F181-A0DE-297A6CEA50B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7" name="Object 6" hidden="1">
                        <a:extLst>
                          <a:ext uri="{FF2B5EF4-FFF2-40B4-BE49-F238E27FC236}">
                            <a16:creationId xmlns:a16="http://schemas.microsoft.com/office/drawing/2014/main" id="{7600EF68-88E4-F181-A0DE-297A6CEA50B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A0E4271-F17A-AC8B-FD07-CFA13A9F244E}"/>
              </a:ext>
            </a:extLst>
          </p:cNvPr>
          <p:cNvSpPr>
            <a:spLocks noGrp="1"/>
          </p:cNvSpPr>
          <p:nvPr>
            <p:ph type="title"/>
          </p:nvPr>
        </p:nvSpPr>
        <p:spPr>
          <a:xfrm>
            <a:off x="838200" y="365126"/>
            <a:ext cx="10515600" cy="615376"/>
          </a:xfrm>
        </p:spPr>
        <p:txBody>
          <a:bodyPr vert="horz">
            <a:normAutofit fontScale="90000"/>
          </a:bodyPr>
          <a:lstStyle/>
          <a:p>
            <a:r>
              <a:rPr lang="hr-HR" dirty="0"/>
              <a:t>Česta pitanja o obradi podataka u odgojno obrazovnim ustanovama (7)</a:t>
            </a:r>
          </a:p>
        </p:txBody>
      </p:sp>
      <p:sp>
        <p:nvSpPr>
          <p:cNvPr id="3" name="Content Placeholder 2">
            <a:extLst>
              <a:ext uri="{FF2B5EF4-FFF2-40B4-BE49-F238E27FC236}">
                <a16:creationId xmlns:a16="http://schemas.microsoft.com/office/drawing/2014/main" id="{540F6934-8E9C-56DD-0287-7FCC2A53E1D3}"/>
              </a:ext>
            </a:extLst>
          </p:cNvPr>
          <p:cNvSpPr>
            <a:spLocks noGrp="1"/>
          </p:cNvSpPr>
          <p:nvPr>
            <p:ph idx="1"/>
          </p:nvPr>
        </p:nvSpPr>
        <p:spPr>
          <a:xfrm>
            <a:off x="838200" y="1333040"/>
            <a:ext cx="10515600" cy="5442333"/>
          </a:xfrm>
        </p:spPr>
        <p:txBody>
          <a:bodyPr>
            <a:normAutofit fontScale="62500" lnSpcReduction="20000"/>
          </a:bodyPr>
          <a:lstStyle/>
          <a:p>
            <a:pPr marL="0" indent="0">
              <a:buNone/>
            </a:pPr>
            <a:r>
              <a:rPr lang="hr-HR" b="1" dirty="0"/>
              <a:t>21. Je li dopušteno grupno fotografiranje djece u školi?</a:t>
            </a:r>
          </a:p>
          <a:p>
            <a:pPr marL="0" indent="0">
              <a:buNone/>
            </a:pPr>
            <a:r>
              <a:rPr lang="hr-HR" dirty="0"/>
              <a:t>Vezano za fotografiranje djece na školskim priredbama nije potrebna prethodna privola roditelja djece već bi se  ukoliko se radi o priredbama u školi isto bi smatralo legitimnim interesom škole kao voditelja obrade. Roditelji djece trebaju biti  prethodno informirani da će njihova djeca biti fotografirana. </a:t>
            </a:r>
          </a:p>
          <a:p>
            <a:pPr marL="0" indent="0">
              <a:buNone/>
            </a:pPr>
            <a:r>
              <a:rPr lang="hr-HR" b="1" dirty="0"/>
              <a:t>23. Što ako se radi o pojedinačnim fotografijama?</a:t>
            </a:r>
          </a:p>
          <a:p>
            <a:pPr marL="0" indent="0">
              <a:buNone/>
            </a:pPr>
            <a:r>
              <a:rPr lang="hr-HR" dirty="0"/>
              <a:t>Ako se radi o pojedinačnim fotografijama potrebno je razmotriti gdje su iste sačinjene primjerice: ako su sačinjene na  natjecanju, u učionici i sl.  pa je ovisno o tome od slučaja do slučaja potrebno utvrditi pravnu osnovu za isto (privola roditelja ili legitimni interes škole), a roditelje  prethodno informirati o svrsi u koju se učenici tj. djeca fotografiraju</a:t>
            </a:r>
          </a:p>
          <a:p>
            <a:pPr marL="0" indent="0">
              <a:buNone/>
            </a:pPr>
            <a:r>
              <a:rPr lang="hr-HR" b="1" dirty="0"/>
              <a:t>24. Što je s fotografijama koje roditelji učine u učionici ili drugom prostoru škole izvan konteksta priredbe ili javnog događaja, a na kojima se nalaze i druga djeca?</a:t>
            </a:r>
          </a:p>
          <a:p>
            <a:pPr marL="0" indent="0">
              <a:buNone/>
            </a:pPr>
            <a:r>
              <a:rPr lang="hr-HR" dirty="0"/>
              <a:t>Vezano za fotografiranje djeteta od strane roditelja u učionici škole, kada se vrlo često na fotografiji nalaze i druga djeca navodimo kako se Opća uredba o zaštiti podataka ne primjenjuje na obradu osobnih podataka koju fizičke osobe obavljaju u okviru isključivo osobne ili kućne aktivnosti te nije povezana s profesionalnom ili komercijalnom djelatnošću. Pritom je  potrebno voditi računa da se fotografije ne objavljuju na Internet stranicama, društvenim mrežama i sl. već da se koriste samo za vlastitu potrebu stvaranje privatnog foto albuma i sl.</a:t>
            </a:r>
          </a:p>
          <a:p>
            <a:pPr marL="0" indent="0">
              <a:buNone/>
            </a:pPr>
            <a:r>
              <a:rPr lang="hr-HR" b="1" dirty="0"/>
              <a:t>25. Što je s davanjem podataka policiji ili centru za socijalnu skrb?</a:t>
            </a:r>
          </a:p>
          <a:p>
            <a:pPr marL="0" indent="0">
              <a:buNone/>
            </a:pPr>
            <a:r>
              <a:rPr lang="hr-HR" dirty="0"/>
              <a:t>Policija ima pravo tražiti osobne podatke učenika kako bi mogla izvršavati svoje ovlasti temeljem posebnih propisa. U tom slučaju ne bi bila potrebna suglasnost roditelja za davanje podataka  ako su isti  nužni  policiji za izvršavanje njihovih ovlasti, tj. potrebni za daljnje postupanje i razjašnjavanje konkretnog slučaja. Dovoljno je samo roditelje prethodno informirati o davanju takvih osobnih podataka (članak 25. Zakona o policijskim poslovima i ovlastima policija). </a:t>
            </a:r>
          </a:p>
        </p:txBody>
      </p:sp>
    </p:spTree>
    <p:extLst>
      <p:ext uri="{BB962C8B-B14F-4D97-AF65-F5344CB8AC3E}">
        <p14:creationId xmlns:p14="http://schemas.microsoft.com/office/powerpoint/2010/main" val="9698094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E7CC45-C72D-1880-3D26-28E3870822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3CE7CC45-C72D-1880-3D26-28E38708227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816EFE-431F-3C64-BBE9-5C91E2D1C2E6}"/>
              </a:ext>
            </a:extLst>
          </p:cNvPr>
          <p:cNvSpPr>
            <a:spLocks noGrp="1"/>
          </p:cNvSpPr>
          <p:nvPr>
            <p:ph type="title"/>
          </p:nvPr>
        </p:nvSpPr>
        <p:spPr/>
        <p:txBody>
          <a:bodyPr vert="horz"/>
          <a:lstStyle/>
          <a:p>
            <a:r>
              <a:rPr lang="hr-HR" dirty="0"/>
              <a:t>Česta pitanja o obradi podataka u odgojno obrazovnim ustanovama (8)</a:t>
            </a:r>
          </a:p>
        </p:txBody>
      </p:sp>
      <p:sp>
        <p:nvSpPr>
          <p:cNvPr id="3" name="Content Placeholder 2">
            <a:extLst>
              <a:ext uri="{FF2B5EF4-FFF2-40B4-BE49-F238E27FC236}">
                <a16:creationId xmlns:a16="http://schemas.microsoft.com/office/drawing/2014/main" id="{7FFDC587-6DF3-5AF1-4C1C-23B298B80236}"/>
              </a:ext>
            </a:extLst>
          </p:cNvPr>
          <p:cNvSpPr>
            <a:spLocks noGrp="1"/>
          </p:cNvSpPr>
          <p:nvPr>
            <p:ph idx="1"/>
          </p:nvPr>
        </p:nvSpPr>
        <p:spPr/>
        <p:txBody>
          <a:bodyPr>
            <a:normAutofit fontScale="70000" lnSpcReduction="20000"/>
          </a:bodyPr>
          <a:lstStyle/>
          <a:p>
            <a:pPr marL="0" indent="0">
              <a:buNone/>
            </a:pPr>
            <a:r>
              <a:rPr lang="hr-HR" b="1" dirty="0"/>
              <a:t>27. Privola djeteta koja se isključivo odnosi  u slučaju nuđenja usluga informacijskog društva?</a:t>
            </a:r>
          </a:p>
          <a:p>
            <a:r>
              <a:rPr lang="hr-HR" dirty="0"/>
              <a:t>Svaka usluga  koja se obično pruža uz naknadu na daljinu, elektroničkim sredstvima te na osobni zahtjev primatelja (Direktiva EU 2015/1535  Europskog parlamenta i Vijeća) </a:t>
            </a:r>
          </a:p>
          <a:p>
            <a:pPr lvl="1"/>
            <a:r>
              <a:rPr lang="hr-HR" dirty="0"/>
              <a:t>Internet prodaja robe i usluga</a:t>
            </a:r>
          </a:p>
          <a:p>
            <a:pPr lvl="1"/>
            <a:r>
              <a:rPr lang="hr-HR" dirty="0"/>
              <a:t>Nuđenje podataka na internetu</a:t>
            </a:r>
          </a:p>
          <a:p>
            <a:pPr lvl="1"/>
            <a:r>
              <a:rPr lang="hr-HR" dirty="0"/>
              <a:t>Pristup društvenim mrežama i sl. </a:t>
            </a:r>
          </a:p>
          <a:p>
            <a:r>
              <a:rPr lang="hr-HR" dirty="0"/>
              <a:t>Obrada je zakonita ako dijete ima najmanje 16 godina. Ako je dijete ispod dobne granice od 16 godina takva je obrada zakonita u mjeri u kojoj je privolu dao ili odobrio nositelj roditeljske odgovornosti nad djetetom (zakonski zastupnik djeteta). </a:t>
            </a:r>
          </a:p>
          <a:p>
            <a:pPr marL="0" indent="0">
              <a:buNone/>
            </a:pPr>
            <a:r>
              <a:rPr lang="hr-HR" b="1" dirty="0"/>
              <a:t>28. Smije li se i pod kojim uvjetima omogućiti davanje osobnih podataka učenika i roditelja od strane škole drugim primateljima odnosno nositeljima projekta u svrhu provođenja projekta od interesa škole?</a:t>
            </a:r>
          </a:p>
          <a:p>
            <a:pPr marL="0" indent="0">
              <a:buNone/>
            </a:pPr>
            <a:r>
              <a:rPr lang="hr-HR" dirty="0"/>
              <a:t>Podaci o učenicima i roditeljima mogu se dati  nositeljima projekta pod uvjetom da za isto postoji najmanje jedna od primjenjivih pravnih osnova  iz članka 6. Opće uredbe o zaštiti podataka. Takvi podaci trebaju biti nužni i razmjerni zamišljenoj svrsi, odnosno njihova obrada neophodna i nužna za provedbu projekta. </a:t>
            </a:r>
          </a:p>
        </p:txBody>
      </p:sp>
    </p:spTree>
    <p:extLst>
      <p:ext uri="{BB962C8B-B14F-4D97-AF65-F5344CB8AC3E}">
        <p14:creationId xmlns:p14="http://schemas.microsoft.com/office/powerpoint/2010/main" val="3435956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41F9D84-B266-6B48-1165-96956E56324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641F9D84-B266-6B48-1165-96956E56324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34512A9-AA05-FF02-E1D8-83E049FDD6B2}"/>
              </a:ext>
            </a:extLst>
          </p:cNvPr>
          <p:cNvSpPr>
            <a:spLocks noGrp="1"/>
          </p:cNvSpPr>
          <p:nvPr>
            <p:ph type="title"/>
          </p:nvPr>
        </p:nvSpPr>
        <p:spPr/>
        <p:txBody>
          <a:bodyPr vert="horz"/>
          <a:lstStyle/>
          <a:p>
            <a:r>
              <a:rPr lang="hr-HR" dirty="0"/>
              <a:t>Česta pitanja o obradi podataka u odgojno obrazovnim ustanovama (9)</a:t>
            </a:r>
          </a:p>
        </p:txBody>
      </p:sp>
      <p:sp>
        <p:nvSpPr>
          <p:cNvPr id="3" name="Content Placeholder 2">
            <a:extLst>
              <a:ext uri="{FF2B5EF4-FFF2-40B4-BE49-F238E27FC236}">
                <a16:creationId xmlns:a16="http://schemas.microsoft.com/office/drawing/2014/main" id="{D826565A-6BEA-63A2-32FC-60F0424B81AB}"/>
              </a:ext>
            </a:extLst>
          </p:cNvPr>
          <p:cNvSpPr>
            <a:spLocks noGrp="1"/>
          </p:cNvSpPr>
          <p:nvPr>
            <p:ph idx="1"/>
          </p:nvPr>
        </p:nvSpPr>
        <p:spPr>
          <a:xfrm>
            <a:off x="838200" y="1825625"/>
            <a:ext cx="10515600" cy="4916698"/>
          </a:xfrm>
        </p:spPr>
        <p:txBody>
          <a:bodyPr>
            <a:normAutofit fontScale="77500" lnSpcReduction="20000"/>
          </a:bodyPr>
          <a:lstStyle/>
          <a:p>
            <a:pPr marL="0" indent="0">
              <a:buNone/>
            </a:pPr>
            <a:r>
              <a:rPr lang="hr-HR" b="1" dirty="0"/>
              <a:t>29. Treba li obrazovna ustanova objaviti obavijest o kolačićima?</a:t>
            </a:r>
          </a:p>
          <a:p>
            <a:pPr marL="0" indent="0">
              <a:buNone/>
            </a:pPr>
            <a:r>
              <a:rPr lang="hr-HR" dirty="0"/>
              <a:t>Europski sud pravde presudio je u listopadu 2019. da je pristanak koji korisnicima interneta omogućuje pohranjivanje i čitanje informacija (npr. kolačića) na svojim uređajima učinkovit samo ako korisnik aktivno da privolu. Privola nije valjana ako su polja već unaprijed označena ili ako se pretpostavlja samo zato što „nastavljate surfati“.  Kolačići u biti nisu ništa više od malih tekstualnih datoteka s informacijama koje web poslužitelju omogućuju prepoznavanje korisnika i spremanje postavki. Moguće upotrebe kreću se od popisa za kupnju u online trgovinama do personaliziranih web stranica.  Obrada podataka (bilo uz pomoć kolačića ili bez njih) prikazana je u izjavi o zaštiti podataka. </a:t>
            </a:r>
            <a:r>
              <a:rPr lang="hr-HR" dirty="0" err="1"/>
              <a:t>Banner</a:t>
            </a:r>
            <a:r>
              <a:rPr lang="hr-HR" dirty="0"/>
              <a:t> kolačića je prozorčić s obavijesti koji se pojavljuje kada korisnik prvi put posjeti web stranicu. Svrha je informiranje o obradi i dobivanje privole ukoliko je potrebna.</a:t>
            </a:r>
          </a:p>
          <a:p>
            <a:pPr marL="0" indent="0">
              <a:buNone/>
            </a:pPr>
            <a:r>
              <a:rPr lang="hr-HR" b="1" dirty="0"/>
              <a:t>30. Kada je potrebna privola korisnika na obradu putem kolačića?</a:t>
            </a:r>
          </a:p>
          <a:p>
            <a:pPr marL="0" indent="0">
              <a:buNone/>
            </a:pPr>
            <a:r>
              <a:rPr lang="hr-HR" dirty="0"/>
              <a:t>Ako se kolačići koriste za analizu i praćenje ponašanja korisnika, primjerice u reklamne svrhe ili da bi ih analizirale treće strane, to se uvijek radi uz informiranu, dobrovoljnu, prethodnu, aktivnu, zasebno i opozivu deklariranu suglasnost korisnika. Privola je također potrebna ako se podaci prosljeđuju trećim stranama ili ako se trećim stranama daje mogućnost prikupljanja podataka. Primjeri uključuju alate za analizu, dodatke društvenih medija, vanjske usluge kartiranja i druge elemente trećih strana.</a:t>
            </a:r>
          </a:p>
        </p:txBody>
      </p:sp>
    </p:spTree>
    <p:extLst>
      <p:ext uri="{BB962C8B-B14F-4D97-AF65-F5344CB8AC3E}">
        <p14:creationId xmlns:p14="http://schemas.microsoft.com/office/powerpoint/2010/main" val="150701986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500135D-4527-AC60-6F0F-B801251C1C1F}"/>
              </a:ext>
            </a:extLst>
          </p:cNvPr>
          <p:cNvGraphicFramePr>
            <a:graphicFrameLocks noChangeAspect="1"/>
          </p:cNvGraphicFramePr>
          <p:nvPr>
            <p:custDataLst>
              <p:tags r:id="rId1"/>
            </p:custDataLst>
            <p:extLst>
              <p:ext uri="{D42A27DB-BD31-4B8C-83A1-F6EECF244321}">
                <p14:modId xmlns:p14="http://schemas.microsoft.com/office/powerpoint/2010/main" val="1148967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5F05456-D07F-620E-C325-F613AC7EE935}"/>
              </a:ext>
            </a:extLst>
          </p:cNvPr>
          <p:cNvSpPr>
            <a:spLocks noGrp="1"/>
          </p:cNvSpPr>
          <p:nvPr>
            <p:ph type="title"/>
          </p:nvPr>
        </p:nvSpPr>
        <p:spPr/>
        <p:txBody>
          <a:bodyPr vert="horz"/>
          <a:lstStyle/>
          <a:p>
            <a:r>
              <a:rPr lang="hr-HR" dirty="0"/>
              <a:t>Česta pitanja o obradi podataka u odgojno obrazovnim ustanovama (10)</a:t>
            </a:r>
          </a:p>
        </p:txBody>
      </p:sp>
      <p:sp>
        <p:nvSpPr>
          <p:cNvPr id="3" name="Content Placeholder 2">
            <a:extLst>
              <a:ext uri="{FF2B5EF4-FFF2-40B4-BE49-F238E27FC236}">
                <a16:creationId xmlns:a16="http://schemas.microsoft.com/office/drawing/2014/main" id="{2B32DC5C-E7AA-E94F-C8B9-DE29FB5E3CD2}"/>
              </a:ext>
            </a:extLst>
          </p:cNvPr>
          <p:cNvSpPr>
            <a:spLocks noGrp="1"/>
          </p:cNvSpPr>
          <p:nvPr>
            <p:ph idx="1"/>
          </p:nvPr>
        </p:nvSpPr>
        <p:spPr>
          <a:xfrm>
            <a:off x="838199" y="1825624"/>
            <a:ext cx="11037983" cy="4916699"/>
          </a:xfrm>
        </p:spPr>
        <p:txBody>
          <a:bodyPr>
            <a:normAutofit fontScale="70000" lnSpcReduction="20000"/>
          </a:bodyPr>
          <a:lstStyle/>
          <a:p>
            <a:pPr marL="0" indent="0">
              <a:buNone/>
            </a:pPr>
            <a:r>
              <a:rPr lang="hr-HR" b="1" dirty="0"/>
              <a:t>31. Može li tajnik škole/fakulteta/znanstvenog instituta biti imenovan na funkciju službenika za zaštitu podataka?</a:t>
            </a:r>
          </a:p>
          <a:p>
            <a:pPr lvl="1"/>
            <a:r>
              <a:rPr lang="hr-HR" dirty="0"/>
              <a:t>Tajnik škole može biti imenovan na funkciju službenika za zaštitu podataka pod uvjetom da ta osoba ne dođe u sukob interesa te da kao službenik za zaštitu podataka bude u mogućnosti obavljati svoje dužnosti i zadaće na neovisan i stručan način.</a:t>
            </a:r>
          </a:p>
          <a:p>
            <a:pPr lvl="1"/>
            <a:r>
              <a:rPr lang="hr-HR" dirty="0"/>
              <a:t>Temeljni kriterij – utječe li na određenje svrhe i sredstava obrade podataka? Vjerojatnost </a:t>
            </a:r>
          </a:p>
          <a:p>
            <a:pPr lvl="1"/>
            <a:r>
              <a:rPr lang="hr-HR" dirty="0"/>
              <a:t>Službenik može biti i eksternaliziran. Više srodnih ustanova može imenovati istu osobu za poslove službenika.</a:t>
            </a:r>
          </a:p>
          <a:p>
            <a:pPr marL="0" indent="0">
              <a:buNone/>
            </a:pPr>
            <a:r>
              <a:rPr lang="hr-HR" b="1" dirty="0"/>
              <a:t>32. Može li ravnatelj/dekan/rektor biti imenovan na funkciju SZOP?</a:t>
            </a:r>
          </a:p>
          <a:p>
            <a:pPr lvl="1"/>
            <a:r>
              <a:rPr lang="hr-HR" dirty="0"/>
              <a:t>Ne – najviša razina uprave u obrazovnoj ustanovi sasvim sigurno sudjeluje u donošenju odluka o svrhama i sredstvima obade koje predstavljaju formalnu zapreku obavljanju poslova SZOP*</a:t>
            </a:r>
          </a:p>
          <a:p>
            <a:pPr marL="0" indent="0">
              <a:buNone/>
            </a:pPr>
            <a:r>
              <a:rPr lang="hr-HR" b="1" dirty="0"/>
              <a:t>33. Može li službenik za informiranje u školi/fakultetu/sveučilištu biti službenik za zaštitu osobnih podataka?</a:t>
            </a:r>
          </a:p>
          <a:p>
            <a:pPr lvl="1"/>
            <a:r>
              <a:rPr lang="hr-HR" dirty="0"/>
              <a:t>Može, ne postoji prepreka da jedna osoba obavlja dvije funkcije ako ne postoje neke druge zapreke primjerice sukob interesa. </a:t>
            </a:r>
          </a:p>
          <a:p>
            <a:pPr marL="0" indent="0">
              <a:buNone/>
            </a:pPr>
            <a:r>
              <a:rPr lang="hr-HR" b="1" dirty="0"/>
              <a:t>34. PREPORUKA</a:t>
            </a:r>
            <a:r>
              <a:rPr lang="hr-HR" dirty="0"/>
              <a:t> - Ustanova kao voditelj obrade odlučuje o mogućem postojanju sukoba interesa u svakom pojedinom slučaju, pritom posebno uzimajući u obzir obilježja organizacijske strukture škole. Preporuča se izraditi popis radnih mjesta koje uključuju donošenje odluka o obradi podataka čime postaju nespojiva za istovremeno obavljanje poslova SZOP</a:t>
            </a:r>
          </a:p>
        </p:txBody>
      </p:sp>
    </p:spTree>
    <p:extLst>
      <p:ext uri="{BB962C8B-B14F-4D97-AF65-F5344CB8AC3E}">
        <p14:creationId xmlns:p14="http://schemas.microsoft.com/office/powerpoint/2010/main" val="1661520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BECB4D-FDFC-B365-BD54-6617CD687E6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37BECB4D-FDFC-B365-BD54-6617CD687E6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E3FB82B-5C0B-7959-7859-804E59EB7862}"/>
              </a:ext>
            </a:extLst>
          </p:cNvPr>
          <p:cNvSpPr>
            <a:spLocks noGrp="1"/>
          </p:cNvSpPr>
          <p:nvPr>
            <p:ph type="title"/>
          </p:nvPr>
        </p:nvSpPr>
        <p:spPr>
          <a:xfrm>
            <a:off x="709612" y="113355"/>
            <a:ext cx="10772775" cy="808601"/>
          </a:xfrm>
        </p:spPr>
        <p:txBody>
          <a:bodyPr vert="horz"/>
          <a:lstStyle/>
          <a:p>
            <a:pPr algn="ctr"/>
            <a:r>
              <a:rPr lang="hr-HR" dirty="0"/>
              <a:t>Gdje su naši podaci i tko je odgovoran?</a:t>
            </a:r>
          </a:p>
        </p:txBody>
      </p:sp>
      <p:graphicFrame>
        <p:nvGraphicFramePr>
          <p:cNvPr id="10" name="Content Placeholder 9">
            <a:extLst>
              <a:ext uri="{FF2B5EF4-FFF2-40B4-BE49-F238E27FC236}">
                <a16:creationId xmlns:a16="http://schemas.microsoft.com/office/drawing/2014/main" id="{2E204EBF-5AFE-2CBC-C1A4-9BAD4AA4F28D}"/>
              </a:ext>
            </a:extLst>
          </p:cNvPr>
          <p:cNvGraphicFramePr>
            <a:graphicFrameLocks noGrp="1"/>
          </p:cNvGraphicFramePr>
          <p:nvPr>
            <p:ph idx="1"/>
          </p:nvPr>
        </p:nvGraphicFramePr>
        <p:xfrm>
          <a:off x="6619364" y="1420721"/>
          <a:ext cx="4863023" cy="43880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a:extLst>
              <a:ext uri="{FF2B5EF4-FFF2-40B4-BE49-F238E27FC236}">
                <a16:creationId xmlns:a16="http://schemas.microsoft.com/office/drawing/2014/main" id="{71DAC644-B1E6-D314-F00F-FF98FEE6A555}"/>
              </a:ext>
            </a:extLst>
          </p:cNvPr>
          <p:cNvSpPr txBox="1"/>
          <p:nvPr/>
        </p:nvSpPr>
        <p:spPr>
          <a:xfrm>
            <a:off x="1276546" y="973487"/>
            <a:ext cx="5342818" cy="2308324"/>
          </a:xfrm>
          <a:prstGeom prst="rect">
            <a:avLst/>
          </a:prstGeom>
          <a:noFill/>
        </p:spPr>
        <p:txBody>
          <a:bodyPr wrap="square" rtlCol="0">
            <a:spAutoFit/>
          </a:bodyPr>
          <a:lstStyle/>
          <a:p>
            <a:r>
              <a:rPr lang="hr-HR" b="1" dirty="0"/>
              <a:t>Obrazovne organizacije kao voditelji obrade:</a:t>
            </a:r>
          </a:p>
          <a:p>
            <a:pPr marL="285750" indent="-285750">
              <a:buFont typeface="Arial" panose="020B0604020202020204" pitchFamily="34" charset="0"/>
              <a:buChar char="•"/>
            </a:pPr>
            <a:r>
              <a:rPr lang="hr-HR" b="1" dirty="0"/>
              <a:t>Osnovne škole</a:t>
            </a:r>
          </a:p>
          <a:p>
            <a:pPr marL="285750" indent="-285750">
              <a:buFont typeface="Arial" panose="020B0604020202020204" pitchFamily="34" charset="0"/>
              <a:buChar char="•"/>
            </a:pPr>
            <a:r>
              <a:rPr lang="hr-HR" b="1" dirty="0"/>
              <a:t>Srednje škole</a:t>
            </a:r>
          </a:p>
          <a:p>
            <a:pPr marL="285750" indent="-285750">
              <a:buFont typeface="Arial" panose="020B0604020202020204" pitchFamily="34" charset="0"/>
              <a:buChar char="•"/>
            </a:pPr>
            <a:r>
              <a:rPr lang="hr-HR" b="1" dirty="0"/>
              <a:t>Ustanove za obrazovanje odraslih</a:t>
            </a:r>
          </a:p>
          <a:p>
            <a:pPr marL="285750" indent="-285750">
              <a:buFont typeface="Arial" panose="020B0604020202020204" pitchFamily="34" charset="0"/>
              <a:buChar char="•"/>
            </a:pPr>
            <a:r>
              <a:rPr lang="hr-HR" b="1" dirty="0"/>
              <a:t>Sveučilišta</a:t>
            </a:r>
          </a:p>
          <a:p>
            <a:pPr marL="285750" indent="-285750">
              <a:buFont typeface="Arial" panose="020B0604020202020204" pitchFamily="34" charset="0"/>
              <a:buChar char="•"/>
            </a:pPr>
            <a:r>
              <a:rPr lang="hr-HR" b="1" dirty="0"/>
              <a:t>Sastavnice sveučilišta</a:t>
            </a:r>
          </a:p>
          <a:p>
            <a:pPr marL="285750" indent="-285750">
              <a:buFont typeface="Arial" panose="020B0604020202020204" pitchFamily="34" charset="0"/>
              <a:buChar char="•"/>
            </a:pPr>
            <a:r>
              <a:rPr lang="hr-HR" b="1" dirty="0"/>
              <a:t>Veleučilišta</a:t>
            </a:r>
          </a:p>
          <a:p>
            <a:pPr marL="285750" indent="-285750">
              <a:buFont typeface="Arial" panose="020B0604020202020204" pitchFamily="34" charset="0"/>
              <a:buChar char="•"/>
            </a:pPr>
            <a:r>
              <a:rPr lang="hr-HR" b="1" dirty="0"/>
              <a:t>Znanstveni instituti i druge organizacije</a:t>
            </a:r>
          </a:p>
        </p:txBody>
      </p:sp>
      <p:sp>
        <p:nvSpPr>
          <p:cNvPr id="13" name="Rectangle: Rounded Corners 12">
            <a:extLst>
              <a:ext uri="{FF2B5EF4-FFF2-40B4-BE49-F238E27FC236}">
                <a16:creationId xmlns:a16="http://schemas.microsoft.com/office/drawing/2014/main" id="{F397ECE6-4F5D-A18A-D2EB-A15E433D326B}"/>
              </a:ext>
            </a:extLst>
          </p:cNvPr>
          <p:cNvSpPr/>
          <p:nvPr/>
        </p:nvSpPr>
        <p:spPr>
          <a:xfrm>
            <a:off x="1274617" y="4685356"/>
            <a:ext cx="1647431" cy="15945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1600" b="1" dirty="0"/>
              <a:t>Voditelj obrade određuje način ili svrhu obrade osobnih podataka</a:t>
            </a:r>
            <a:endParaRPr lang="hr-HR" dirty="0"/>
          </a:p>
        </p:txBody>
      </p:sp>
      <p:cxnSp>
        <p:nvCxnSpPr>
          <p:cNvPr id="15" name="Straight Arrow Connector 14">
            <a:extLst>
              <a:ext uri="{FF2B5EF4-FFF2-40B4-BE49-F238E27FC236}">
                <a16:creationId xmlns:a16="http://schemas.microsoft.com/office/drawing/2014/main" id="{A0FDF0F3-2F1A-E74E-8CC9-1E74EED86BCA}"/>
              </a:ext>
            </a:extLst>
          </p:cNvPr>
          <p:cNvCxnSpPr>
            <a:cxnSpLocks/>
          </p:cNvCxnSpPr>
          <p:nvPr/>
        </p:nvCxnSpPr>
        <p:spPr>
          <a:xfrm>
            <a:off x="2922049" y="5284038"/>
            <a:ext cx="743108"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770732F-41A9-EFD6-B69E-438E4DB42BAF}"/>
              </a:ext>
            </a:extLst>
          </p:cNvPr>
          <p:cNvSpPr/>
          <p:nvPr/>
        </p:nvSpPr>
        <p:spPr>
          <a:xfrm>
            <a:off x="3665157" y="4685355"/>
            <a:ext cx="1647431" cy="159453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1600" b="1" dirty="0"/>
              <a:t>Izvršitelj obrade</a:t>
            </a:r>
          </a:p>
          <a:p>
            <a:pPr algn="ctr"/>
            <a:r>
              <a:rPr lang="hr-HR" sz="1600" b="1" dirty="0"/>
              <a:t>Prima podatke i upute, vrši obradu za voditelja</a:t>
            </a:r>
          </a:p>
        </p:txBody>
      </p:sp>
      <p:cxnSp>
        <p:nvCxnSpPr>
          <p:cNvPr id="21" name="Straight Arrow Connector 20">
            <a:extLst>
              <a:ext uri="{FF2B5EF4-FFF2-40B4-BE49-F238E27FC236}">
                <a16:creationId xmlns:a16="http://schemas.microsoft.com/office/drawing/2014/main" id="{44810A9F-BEE0-8208-3084-157D604A6099}"/>
              </a:ext>
            </a:extLst>
          </p:cNvPr>
          <p:cNvCxnSpPr/>
          <p:nvPr/>
        </p:nvCxnSpPr>
        <p:spPr>
          <a:xfrm flipH="1">
            <a:off x="3755841" y="5962493"/>
            <a:ext cx="151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E73757-4F20-001A-0B85-32C563AD23CD}"/>
              </a:ext>
            </a:extLst>
          </p:cNvPr>
          <p:cNvCxnSpPr>
            <a:cxnSpLocks/>
          </p:cNvCxnSpPr>
          <p:nvPr/>
        </p:nvCxnSpPr>
        <p:spPr>
          <a:xfrm flipH="1">
            <a:off x="2922049" y="5962493"/>
            <a:ext cx="71288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6EDBC1E-5DF3-E5BB-F533-0A844780DC87}"/>
              </a:ext>
            </a:extLst>
          </p:cNvPr>
          <p:cNvSpPr/>
          <p:nvPr/>
        </p:nvSpPr>
        <p:spPr>
          <a:xfrm>
            <a:off x="1421349" y="3514016"/>
            <a:ext cx="1399307" cy="842501"/>
          </a:xfrm>
          <a:prstGeom prst="ellipse">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1600" b="1" dirty="0"/>
              <a:t>Ispitanik</a:t>
            </a:r>
          </a:p>
        </p:txBody>
      </p:sp>
      <p:sp>
        <p:nvSpPr>
          <p:cNvPr id="26" name="Arrow: Down 25">
            <a:extLst>
              <a:ext uri="{FF2B5EF4-FFF2-40B4-BE49-F238E27FC236}">
                <a16:creationId xmlns:a16="http://schemas.microsoft.com/office/drawing/2014/main" id="{0459F6CF-F764-F7F9-73ED-CAB5F587954F}"/>
              </a:ext>
            </a:extLst>
          </p:cNvPr>
          <p:cNvSpPr/>
          <p:nvPr/>
        </p:nvSpPr>
        <p:spPr>
          <a:xfrm>
            <a:off x="2035357" y="4356518"/>
            <a:ext cx="171293" cy="328837"/>
          </a:xfrm>
          <a:prstGeom prst="down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38107748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850AD68-36DF-04C5-D280-29C263B0E10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7" name="Object 6" hidden="1">
                        <a:extLst>
                          <a:ext uri="{FF2B5EF4-FFF2-40B4-BE49-F238E27FC236}">
                            <a16:creationId xmlns:a16="http://schemas.microsoft.com/office/drawing/2014/main" id="{0850AD68-36DF-04C5-D280-29C263B0E10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9A1DA1-1E40-4A8F-198C-468506D56BFE}"/>
              </a:ext>
            </a:extLst>
          </p:cNvPr>
          <p:cNvSpPr>
            <a:spLocks noGrp="1"/>
          </p:cNvSpPr>
          <p:nvPr>
            <p:ph type="title"/>
          </p:nvPr>
        </p:nvSpPr>
        <p:spPr>
          <a:xfrm>
            <a:off x="511689" y="127438"/>
            <a:ext cx="10772775" cy="565187"/>
          </a:xfrm>
        </p:spPr>
        <p:txBody>
          <a:bodyPr vert="horz">
            <a:normAutofit fontScale="90000"/>
          </a:bodyPr>
          <a:lstStyle/>
          <a:p>
            <a:pPr algn="ctr"/>
            <a:r>
              <a:rPr lang="hr-HR" dirty="0"/>
              <a:t>Gdje su naši podaci</a:t>
            </a:r>
          </a:p>
        </p:txBody>
      </p:sp>
      <p:sp>
        <p:nvSpPr>
          <p:cNvPr id="3" name="Content Placeholder 2">
            <a:extLst>
              <a:ext uri="{FF2B5EF4-FFF2-40B4-BE49-F238E27FC236}">
                <a16:creationId xmlns:a16="http://schemas.microsoft.com/office/drawing/2014/main" id="{86B32581-FDFC-F30E-1555-B7F8012F4EBC}"/>
              </a:ext>
            </a:extLst>
          </p:cNvPr>
          <p:cNvSpPr>
            <a:spLocks noGrp="1"/>
          </p:cNvSpPr>
          <p:nvPr>
            <p:ph idx="1"/>
          </p:nvPr>
        </p:nvSpPr>
        <p:spPr>
          <a:xfrm>
            <a:off x="529293" y="692625"/>
            <a:ext cx="11151018" cy="5623258"/>
          </a:xfrm>
        </p:spPr>
        <p:txBody>
          <a:bodyPr/>
          <a:lstStyle/>
          <a:p>
            <a:pPr marL="4572" lvl="1" indent="0">
              <a:buNone/>
            </a:pPr>
            <a:endParaRPr lang="hr-HR" dirty="0"/>
          </a:p>
          <a:p>
            <a:pPr lvl="1"/>
            <a:endParaRPr lang="hr-HR" dirty="0"/>
          </a:p>
        </p:txBody>
      </p:sp>
      <p:sp>
        <p:nvSpPr>
          <p:cNvPr id="8" name="Rectangle: Rounded Corners 7">
            <a:extLst>
              <a:ext uri="{FF2B5EF4-FFF2-40B4-BE49-F238E27FC236}">
                <a16:creationId xmlns:a16="http://schemas.microsoft.com/office/drawing/2014/main" id="{CE1B2556-9804-07F2-BBB2-85DF7D0A6A64}"/>
              </a:ext>
            </a:extLst>
          </p:cNvPr>
          <p:cNvSpPr/>
          <p:nvPr/>
        </p:nvSpPr>
        <p:spPr>
          <a:xfrm>
            <a:off x="5199233" y="1117048"/>
            <a:ext cx="1360264" cy="117810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sz="2800" b="1" dirty="0"/>
              <a:t>Podaci</a:t>
            </a:r>
          </a:p>
        </p:txBody>
      </p:sp>
      <p:sp>
        <p:nvSpPr>
          <p:cNvPr id="9" name="Rectangle: Rounded Corners 8">
            <a:extLst>
              <a:ext uri="{FF2B5EF4-FFF2-40B4-BE49-F238E27FC236}">
                <a16:creationId xmlns:a16="http://schemas.microsoft.com/office/drawing/2014/main" id="{4B850E67-BB5D-7CBE-A532-5FE1BECC715A}"/>
              </a:ext>
            </a:extLst>
          </p:cNvPr>
          <p:cNvSpPr/>
          <p:nvPr/>
        </p:nvSpPr>
        <p:spPr>
          <a:xfrm>
            <a:off x="3740862" y="3074956"/>
            <a:ext cx="1526519" cy="914400"/>
          </a:xfrm>
          <a:prstGeom prst="round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Digitalni informacijski sustavi</a:t>
            </a:r>
          </a:p>
        </p:txBody>
      </p:sp>
      <p:sp>
        <p:nvSpPr>
          <p:cNvPr id="10" name="Rectangle: Rounded Corners 9">
            <a:extLst>
              <a:ext uri="{FF2B5EF4-FFF2-40B4-BE49-F238E27FC236}">
                <a16:creationId xmlns:a16="http://schemas.microsoft.com/office/drawing/2014/main" id="{988F0080-D14A-9290-496A-FC9B3C66C864}"/>
              </a:ext>
            </a:extLst>
          </p:cNvPr>
          <p:cNvSpPr/>
          <p:nvPr/>
        </p:nvSpPr>
        <p:spPr>
          <a:xfrm>
            <a:off x="6849506" y="3077835"/>
            <a:ext cx="1458505" cy="914400"/>
          </a:xfrm>
          <a:prstGeom prst="roundRect">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Nedigitalni (kartoteke, </a:t>
            </a:r>
            <a:r>
              <a:rPr lang="hr-HR" b="1" dirty="0" err="1"/>
              <a:t>registratori</a:t>
            </a:r>
            <a:r>
              <a:rPr lang="hr-HR" b="1" dirty="0"/>
              <a:t>)</a:t>
            </a:r>
          </a:p>
        </p:txBody>
      </p:sp>
      <p:sp>
        <p:nvSpPr>
          <p:cNvPr id="11" name="Rectangle 10">
            <a:extLst>
              <a:ext uri="{FF2B5EF4-FFF2-40B4-BE49-F238E27FC236}">
                <a16:creationId xmlns:a16="http://schemas.microsoft.com/office/drawing/2014/main" id="{D5D4EAAB-A5EA-17DF-A66C-AEA1DE374C76}"/>
              </a:ext>
            </a:extLst>
          </p:cNvPr>
          <p:cNvSpPr/>
          <p:nvPr/>
        </p:nvSpPr>
        <p:spPr>
          <a:xfrm>
            <a:off x="2564786" y="4865213"/>
            <a:ext cx="1360264" cy="1291366"/>
          </a:xfrm>
          <a:prstGeom prst="rect">
            <a:avLst/>
          </a:prstGeom>
          <a:solidFill>
            <a:srgbClr val="13EB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Lokalna računala i serveri</a:t>
            </a:r>
          </a:p>
        </p:txBody>
      </p:sp>
      <p:sp>
        <p:nvSpPr>
          <p:cNvPr id="12" name="Oval 11">
            <a:extLst>
              <a:ext uri="{FF2B5EF4-FFF2-40B4-BE49-F238E27FC236}">
                <a16:creationId xmlns:a16="http://schemas.microsoft.com/office/drawing/2014/main" id="{23ADC083-9B49-DC49-490B-1355AB9D2067}"/>
              </a:ext>
            </a:extLst>
          </p:cNvPr>
          <p:cNvSpPr/>
          <p:nvPr/>
        </p:nvSpPr>
        <p:spPr>
          <a:xfrm>
            <a:off x="5053634" y="4819429"/>
            <a:ext cx="1413142" cy="1382935"/>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Pohrana u oblaku</a:t>
            </a:r>
          </a:p>
        </p:txBody>
      </p:sp>
      <p:sp>
        <p:nvSpPr>
          <p:cNvPr id="13" name="Arrow: Down 12">
            <a:extLst>
              <a:ext uri="{FF2B5EF4-FFF2-40B4-BE49-F238E27FC236}">
                <a16:creationId xmlns:a16="http://schemas.microsoft.com/office/drawing/2014/main" id="{9BCA1271-88B6-E695-73C4-5DC050314589}"/>
              </a:ext>
            </a:extLst>
          </p:cNvPr>
          <p:cNvSpPr/>
          <p:nvPr/>
        </p:nvSpPr>
        <p:spPr>
          <a:xfrm rot="1978495">
            <a:off x="4635344" y="2260048"/>
            <a:ext cx="560202" cy="7057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4" name="Arrow: Down 13">
            <a:extLst>
              <a:ext uri="{FF2B5EF4-FFF2-40B4-BE49-F238E27FC236}">
                <a16:creationId xmlns:a16="http://schemas.microsoft.com/office/drawing/2014/main" id="{E61E9199-AD07-1530-DB5E-5E746988F877}"/>
              </a:ext>
            </a:extLst>
          </p:cNvPr>
          <p:cNvSpPr/>
          <p:nvPr/>
        </p:nvSpPr>
        <p:spPr>
          <a:xfrm rot="19050639">
            <a:off x="6675329" y="2249642"/>
            <a:ext cx="560202" cy="7223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5" name="Arrow: Down 14">
            <a:extLst>
              <a:ext uri="{FF2B5EF4-FFF2-40B4-BE49-F238E27FC236}">
                <a16:creationId xmlns:a16="http://schemas.microsoft.com/office/drawing/2014/main" id="{75A28329-8480-BDCA-B508-8C26110A2E08}"/>
              </a:ext>
            </a:extLst>
          </p:cNvPr>
          <p:cNvSpPr/>
          <p:nvPr/>
        </p:nvSpPr>
        <p:spPr>
          <a:xfrm rot="1978495">
            <a:off x="3267224" y="4084958"/>
            <a:ext cx="560202" cy="7057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Arrow: Down 15">
            <a:extLst>
              <a:ext uri="{FF2B5EF4-FFF2-40B4-BE49-F238E27FC236}">
                <a16:creationId xmlns:a16="http://schemas.microsoft.com/office/drawing/2014/main" id="{17972E9D-FE25-6602-5E0F-36E9ADDC26B0}"/>
              </a:ext>
            </a:extLst>
          </p:cNvPr>
          <p:cNvSpPr/>
          <p:nvPr/>
        </p:nvSpPr>
        <p:spPr>
          <a:xfrm rot="19577242">
            <a:off x="5158781" y="4069579"/>
            <a:ext cx="560202" cy="64895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7" name="Rectangle 16">
            <a:extLst>
              <a:ext uri="{FF2B5EF4-FFF2-40B4-BE49-F238E27FC236}">
                <a16:creationId xmlns:a16="http://schemas.microsoft.com/office/drawing/2014/main" id="{33BC87A1-27AB-12F8-0FC9-C9F6F9BB92AE}"/>
              </a:ext>
            </a:extLst>
          </p:cNvPr>
          <p:cNvSpPr/>
          <p:nvPr/>
        </p:nvSpPr>
        <p:spPr>
          <a:xfrm>
            <a:off x="6947746" y="4886353"/>
            <a:ext cx="1360264" cy="129136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dirty="0" err="1"/>
              <a:t>Pretraživi</a:t>
            </a:r>
            <a:r>
              <a:rPr lang="hr-HR" dirty="0"/>
              <a:t> sustav pohrane</a:t>
            </a:r>
          </a:p>
        </p:txBody>
      </p:sp>
      <p:sp>
        <p:nvSpPr>
          <p:cNvPr id="18" name="Arrow: Down 17">
            <a:extLst>
              <a:ext uri="{FF2B5EF4-FFF2-40B4-BE49-F238E27FC236}">
                <a16:creationId xmlns:a16="http://schemas.microsoft.com/office/drawing/2014/main" id="{71C07E92-EC42-BF65-95A9-454BD1AD48A1}"/>
              </a:ext>
            </a:extLst>
          </p:cNvPr>
          <p:cNvSpPr/>
          <p:nvPr/>
        </p:nvSpPr>
        <p:spPr>
          <a:xfrm>
            <a:off x="7307995" y="4098123"/>
            <a:ext cx="560202" cy="72230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9" name="Arrow: Down 18">
            <a:extLst>
              <a:ext uri="{FF2B5EF4-FFF2-40B4-BE49-F238E27FC236}">
                <a16:creationId xmlns:a16="http://schemas.microsoft.com/office/drawing/2014/main" id="{C288656E-D373-43F0-80EF-4EF16FDA9CE7}"/>
              </a:ext>
            </a:extLst>
          </p:cNvPr>
          <p:cNvSpPr/>
          <p:nvPr/>
        </p:nvSpPr>
        <p:spPr>
          <a:xfrm rot="16200000">
            <a:off x="8560002" y="3171003"/>
            <a:ext cx="560202" cy="722305"/>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22" name="Freeform: Shape 21">
            <a:extLst>
              <a:ext uri="{FF2B5EF4-FFF2-40B4-BE49-F238E27FC236}">
                <a16:creationId xmlns:a16="http://schemas.microsoft.com/office/drawing/2014/main" id="{382277C6-1D19-EFDB-6C45-D76BFFFFA9AD}"/>
              </a:ext>
            </a:extLst>
          </p:cNvPr>
          <p:cNvSpPr/>
          <p:nvPr/>
        </p:nvSpPr>
        <p:spPr>
          <a:xfrm>
            <a:off x="9476509" y="2773428"/>
            <a:ext cx="1766520" cy="1685217"/>
          </a:xfrm>
          <a:custGeom>
            <a:avLst/>
            <a:gdLst>
              <a:gd name="connsiteX0" fmla="*/ 234268 w 1541633"/>
              <a:gd name="connsiteY0" fmla="*/ 400522 h 1685217"/>
              <a:gd name="connsiteX1" fmla="*/ 0 w 1541633"/>
              <a:gd name="connsiteY1" fmla="*/ 778374 h 1685217"/>
              <a:gd name="connsiteX2" fmla="*/ 120912 w 1541633"/>
              <a:gd name="connsiteY2" fmla="*/ 1337593 h 1685217"/>
              <a:gd name="connsiteX3" fmla="*/ 801045 w 1541633"/>
              <a:gd name="connsiteY3" fmla="*/ 1685217 h 1685217"/>
              <a:gd name="connsiteX4" fmla="*/ 1148668 w 1541633"/>
              <a:gd name="connsiteY4" fmla="*/ 1073098 h 1685217"/>
              <a:gd name="connsiteX5" fmla="*/ 1541633 w 1541633"/>
              <a:gd name="connsiteY5" fmla="*/ 838830 h 1685217"/>
              <a:gd name="connsiteX6" fmla="*/ 1314922 w 1541633"/>
              <a:gd name="connsiteY6" fmla="*/ 408079 h 1685217"/>
              <a:gd name="connsiteX7" fmla="*/ 1020198 w 1541633"/>
              <a:gd name="connsiteY7" fmla="*/ 0 h 1685217"/>
              <a:gd name="connsiteX8" fmla="*/ 491207 w 1541633"/>
              <a:gd name="connsiteY8" fmla="*/ 75570 h 1685217"/>
              <a:gd name="connsiteX9" fmla="*/ 22671 w 1541633"/>
              <a:gd name="connsiteY9" fmla="*/ 219154 h 1685217"/>
              <a:gd name="connsiteX10" fmla="*/ 234268 w 1541633"/>
              <a:gd name="connsiteY10" fmla="*/ 400522 h 168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1633" h="1685217">
                <a:moveTo>
                  <a:pt x="234268" y="400522"/>
                </a:moveTo>
                <a:lnTo>
                  <a:pt x="0" y="778374"/>
                </a:lnTo>
                <a:lnTo>
                  <a:pt x="120912" y="1337593"/>
                </a:lnTo>
                <a:lnTo>
                  <a:pt x="801045" y="1685217"/>
                </a:lnTo>
                <a:lnTo>
                  <a:pt x="1148668" y="1073098"/>
                </a:lnTo>
                <a:lnTo>
                  <a:pt x="1541633" y="838830"/>
                </a:lnTo>
                <a:lnTo>
                  <a:pt x="1314922" y="408079"/>
                </a:lnTo>
                <a:lnTo>
                  <a:pt x="1020198" y="0"/>
                </a:lnTo>
                <a:lnTo>
                  <a:pt x="491207" y="75570"/>
                </a:lnTo>
                <a:lnTo>
                  <a:pt x="22671" y="219154"/>
                </a:lnTo>
                <a:lnTo>
                  <a:pt x="234268" y="400522"/>
                </a:lnTo>
                <a:close/>
              </a:path>
            </a:pathLst>
          </a:cu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dirty="0"/>
              <a:t>Nestrukturirani podaci</a:t>
            </a:r>
          </a:p>
        </p:txBody>
      </p:sp>
      <p:pic>
        <p:nvPicPr>
          <p:cNvPr id="25" name="Graphic 24" descr="Filing Box Archive with solid fill">
            <a:extLst>
              <a:ext uri="{FF2B5EF4-FFF2-40B4-BE49-F238E27FC236}">
                <a16:creationId xmlns:a16="http://schemas.microsoft.com/office/drawing/2014/main" id="{168BDDA5-9818-5BD3-256A-148069D9B1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8950" y="5106841"/>
            <a:ext cx="914400" cy="914400"/>
          </a:xfrm>
          <a:prstGeom prst="rect">
            <a:avLst/>
          </a:prstGeom>
        </p:spPr>
      </p:pic>
      <p:pic>
        <p:nvPicPr>
          <p:cNvPr id="26" name="Graphic 25" descr="Filing Box Archive with solid fill">
            <a:extLst>
              <a:ext uri="{FF2B5EF4-FFF2-40B4-BE49-F238E27FC236}">
                <a16:creationId xmlns:a16="http://schemas.microsoft.com/office/drawing/2014/main" id="{13E2589A-0ECE-8B62-9553-A47D697A5E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91936" y="5106841"/>
            <a:ext cx="914400" cy="914400"/>
          </a:xfrm>
          <a:prstGeom prst="rect">
            <a:avLst/>
          </a:prstGeom>
        </p:spPr>
      </p:pic>
      <p:pic>
        <p:nvPicPr>
          <p:cNvPr id="27" name="Graphic 26" descr="Filing Box Archive with solid fill">
            <a:extLst>
              <a:ext uri="{FF2B5EF4-FFF2-40B4-BE49-F238E27FC236}">
                <a16:creationId xmlns:a16="http://schemas.microsoft.com/office/drawing/2014/main" id="{F0835C1D-2752-6CEB-57DC-C86884A8472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04922" y="5106841"/>
            <a:ext cx="914400" cy="914400"/>
          </a:xfrm>
          <a:prstGeom prst="rect">
            <a:avLst/>
          </a:prstGeom>
        </p:spPr>
      </p:pic>
      <p:pic>
        <p:nvPicPr>
          <p:cNvPr id="31" name="Graphic 30" descr="Computer with solid fill">
            <a:extLst>
              <a:ext uri="{FF2B5EF4-FFF2-40B4-BE49-F238E27FC236}">
                <a16:creationId xmlns:a16="http://schemas.microsoft.com/office/drawing/2014/main" id="{8BC08443-7C24-2146-5028-0DAAB79E42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64916" y="5074836"/>
            <a:ext cx="914400" cy="914400"/>
          </a:xfrm>
          <a:prstGeom prst="rect">
            <a:avLst/>
          </a:prstGeom>
        </p:spPr>
      </p:pic>
      <p:pic>
        <p:nvPicPr>
          <p:cNvPr id="35" name="Graphic 34" descr="Syncing cloud with solid fill">
            <a:extLst>
              <a:ext uri="{FF2B5EF4-FFF2-40B4-BE49-F238E27FC236}">
                <a16:creationId xmlns:a16="http://schemas.microsoft.com/office/drawing/2014/main" id="{ABFD5078-5BFF-8035-9081-0A5BB5C4B2F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22586" y="5053696"/>
            <a:ext cx="914400" cy="914400"/>
          </a:xfrm>
          <a:prstGeom prst="rect">
            <a:avLst/>
          </a:prstGeom>
        </p:spPr>
      </p:pic>
      <p:pic>
        <p:nvPicPr>
          <p:cNvPr id="40" name="Graphic 39" descr="Document with solid fill">
            <a:extLst>
              <a:ext uri="{FF2B5EF4-FFF2-40B4-BE49-F238E27FC236}">
                <a16:creationId xmlns:a16="http://schemas.microsoft.com/office/drawing/2014/main" id="{3A97E975-A20D-0277-7F8B-B6FF59BAE0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902569" y="1748293"/>
            <a:ext cx="914400" cy="914400"/>
          </a:xfrm>
          <a:prstGeom prst="rect">
            <a:avLst/>
          </a:prstGeom>
        </p:spPr>
      </p:pic>
      <p:sp>
        <p:nvSpPr>
          <p:cNvPr id="4" name="TextBox 3">
            <a:extLst>
              <a:ext uri="{FF2B5EF4-FFF2-40B4-BE49-F238E27FC236}">
                <a16:creationId xmlns:a16="http://schemas.microsoft.com/office/drawing/2014/main" id="{F340E17A-7B69-4F98-9654-8D3D76020F7B}"/>
              </a:ext>
            </a:extLst>
          </p:cNvPr>
          <p:cNvSpPr txBox="1"/>
          <p:nvPr/>
        </p:nvSpPr>
        <p:spPr>
          <a:xfrm>
            <a:off x="492094" y="701421"/>
            <a:ext cx="2145644" cy="4247317"/>
          </a:xfrm>
          <a:prstGeom prst="rect">
            <a:avLst/>
          </a:prstGeom>
          <a:noFill/>
        </p:spPr>
        <p:txBody>
          <a:bodyPr wrap="square" rtlCol="0">
            <a:spAutoFit/>
          </a:bodyPr>
          <a:lstStyle/>
          <a:p>
            <a:pPr marL="342900" indent="-342900" algn="l">
              <a:buAutoNum type="arabicPeriod"/>
            </a:pPr>
            <a:r>
              <a:rPr lang="hr-HR" b="1" dirty="0"/>
              <a:t>Jesmo li obvezni postupati po OUZP ako smo izvršitelj obrade za voditelja koji ima sjedište u trećoj zemlji?</a:t>
            </a:r>
          </a:p>
          <a:p>
            <a:pPr marL="342900" indent="-342900" algn="l">
              <a:buAutoNum type="arabicPeriod"/>
            </a:pPr>
            <a:r>
              <a:rPr lang="hr-HR" b="1" dirty="0"/>
              <a:t>Smijemo li izvoziti posebne kategorije podataka u treće zemlje</a:t>
            </a:r>
          </a:p>
          <a:p>
            <a:pPr marL="342900" indent="-342900" algn="l">
              <a:buAutoNum type="arabicPeriod"/>
            </a:pPr>
            <a:r>
              <a:rPr lang="hr-HR" b="1" dirty="0"/>
              <a:t>Kako se tretira obrada podataka stranaca u EU?</a:t>
            </a:r>
          </a:p>
        </p:txBody>
      </p:sp>
      <p:sp>
        <p:nvSpPr>
          <p:cNvPr id="21" name="TextBox 20">
            <a:extLst>
              <a:ext uri="{FF2B5EF4-FFF2-40B4-BE49-F238E27FC236}">
                <a16:creationId xmlns:a16="http://schemas.microsoft.com/office/drawing/2014/main" id="{AD998F8B-2AD9-3329-DB27-3B25196E6B77}"/>
              </a:ext>
            </a:extLst>
          </p:cNvPr>
          <p:cNvSpPr txBox="1"/>
          <p:nvPr/>
        </p:nvSpPr>
        <p:spPr>
          <a:xfrm>
            <a:off x="8302467" y="701421"/>
            <a:ext cx="1594500" cy="1477328"/>
          </a:xfrm>
          <a:prstGeom prst="rect">
            <a:avLst/>
          </a:prstGeom>
          <a:noFill/>
        </p:spPr>
        <p:txBody>
          <a:bodyPr wrap="square" rtlCol="0">
            <a:spAutoFit/>
          </a:bodyPr>
          <a:lstStyle/>
          <a:p>
            <a:pPr algn="l"/>
            <a:r>
              <a:rPr lang="hr-HR" b="1" dirty="0"/>
              <a:t>4. Kako sigurno uništiti podatke?</a:t>
            </a:r>
          </a:p>
          <a:p>
            <a:pPr algn="l"/>
            <a:r>
              <a:rPr lang="hr-HR" b="1" dirty="0"/>
              <a:t>5. Kako to dokumentirati?</a:t>
            </a:r>
          </a:p>
        </p:txBody>
      </p:sp>
    </p:spTree>
    <p:extLst>
      <p:ext uri="{BB962C8B-B14F-4D97-AF65-F5344CB8AC3E}">
        <p14:creationId xmlns:p14="http://schemas.microsoft.com/office/powerpoint/2010/main" val="3719677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2E1F505-09DC-2E36-6922-90D22967EC2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22E1F505-09DC-2E36-6922-90D22967EC2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EE1B26-3BAD-E534-C39B-B8C9B862415C}"/>
              </a:ext>
            </a:extLst>
          </p:cNvPr>
          <p:cNvSpPr>
            <a:spLocks noGrp="1"/>
          </p:cNvSpPr>
          <p:nvPr>
            <p:ph type="title"/>
          </p:nvPr>
        </p:nvSpPr>
        <p:spPr>
          <a:xfrm>
            <a:off x="815922" y="106567"/>
            <a:ext cx="10772775" cy="686920"/>
          </a:xfrm>
        </p:spPr>
        <p:txBody>
          <a:bodyPr vert="horz">
            <a:normAutofit fontScale="90000"/>
          </a:bodyPr>
          <a:lstStyle/>
          <a:p>
            <a:pPr algn="ctr"/>
            <a:r>
              <a:rPr lang="hr-HR" dirty="0"/>
              <a:t>Odnos voditelja obrade i izvršitelja</a:t>
            </a:r>
          </a:p>
        </p:txBody>
      </p:sp>
      <p:sp>
        <p:nvSpPr>
          <p:cNvPr id="3" name="Content Placeholder 2">
            <a:extLst>
              <a:ext uri="{FF2B5EF4-FFF2-40B4-BE49-F238E27FC236}">
                <a16:creationId xmlns:a16="http://schemas.microsoft.com/office/drawing/2014/main" id="{64F8144C-2A60-56AF-67EE-0933CE90A9C2}"/>
              </a:ext>
            </a:extLst>
          </p:cNvPr>
          <p:cNvSpPr>
            <a:spLocks noGrp="1"/>
          </p:cNvSpPr>
          <p:nvPr>
            <p:ph idx="1"/>
          </p:nvPr>
        </p:nvSpPr>
        <p:spPr>
          <a:xfrm>
            <a:off x="676657" y="906843"/>
            <a:ext cx="5028898" cy="5705553"/>
          </a:xfrm>
        </p:spPr>
        <p:txBody>
          <a:bodyPr>
            <a:normAutofit fontScale="92500" lnSpcReduction="20000"/>
          </a:bodyPr>
          <a:lstStyle/>
          <a:p>
            <a:r>
              <a:rPr lang="hr-HR" dirty="0"/>
              <a:t>Obrada osobnih podataka je svaki postupak ili skup postupaka koji se obavljaju na osobnim podacima ili na skupovima osobnih podataka, bilo automatiziranim bilo neautomatiziranim sredstvima</a:t>
            </a:r>
          </a:p>
          <a:p>
            <a:r>
              <a:rPr lang="hr-HR" dirty="0"/>
              <a:t>Voditelj obrade - fizička ili pravna osoba, tijelo javne vlasti, agencija ili drugo tijelo koje samo ili zajedno s drugima određuje svrhe i sredstva obrade osobnih podataka</a:t>
            </a:r>
          </a:p>
          <a:p>
            <a:r>
              <a:rPr lang="hr-HR" dirty="0"/>
              <a:t>Izvršitelj obrade - znači fizička ili pravna osoba, tijelo javne vlasti, agencija ili drugo tijelo koje obrađuje osobne podatke u ime voditelja obrade</a:t>
            </a:r>
          </a:p>
          <a:p>
            <a:endParaRPr lang="hr-HR" dirty="0"/>
          </a:p>
        </p:txBody>
      </p:sp>
      <p:sp>
        <p:nvSpPr>
          <p:cNvPr id="10" name="Oval 9">
            <a:extLst>
              <a:ext uri="{FF2B5EF4-FFF2-40B4-BE49-F238E27FC236}">
                <a16:creationId xmlns:a16="http://schemas.microsoft.com/office/drawing/2014/main" id="{B1AF498F-D39F-1385-A061-A7A4190CCD0A}"/>
              </a:ext>
            </a:extLst>
          </p:cNvPr>
          <p:cNvSpPr/>
          <p:nvPr/>
        </p:nvSpPr>
        <p:spPr>
          <a:xfrm>
            <a:off x="5782447" y="793487"/>
            <a:ext cx="2051102" cy="1486212"/>
          </a:xfrm>
          <a:prstGeom prst="ellips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dirty="0"/>
              <a:t>VODITELJ OBRADE</a:t>
            </a:r>
          </a:p>
        </p:txBody>
      </p:sp>
      <p:sp>
        <p:nvSpPr>
          <p:cNvPr id="12" name="Oval 11">
            <a:extLst>
              <a:ext uri="{FF2B5EF4-FFF2-40B4-BE49-F238E27FC236}">
                <a16:creationId xmlns:a16="http://schemas.microsoft.com/office/drawing/2014/main" id="{9195A312-3150-E572-18AA-A214351E29BD}"/>
              </a:ext>
            </a:extLst>
          </p:cNvPr>
          <p:cNvSpPr/>
          <p:nvPr/>
        </p:nvSpPr>
        <p:spPr>
          <a:xfrm>
            <a:off x="8276830" y="5881541"/>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0" name="Oval 19">
            <a:extLst>
              <a:ext uri="{FF2B5EF4-FFF2-40B4-BE49-F238E27FC236}">
                <a16:creationId xmlns:a16="http://schemas.microsoft.com/office/drawing/2014/main" id="{BEE4CE9D-ECF0-29A7-69ED-F3AD3843E035}"/>
              </a:ext>
            </a:extLst>
          </p:cNvPr>
          <p:cNvSpPr/>
          <p:nvPr/>
        </p:nvSpPr>
        <p:spPr>
          <a:xfrm>
            <a:off x="8783781" y="5571702"/>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1" name="Oval 20">
            <a:extLst>
              <a:ext uri="{FF2B5EF4-FFF2-40B4-BE49-F238E27FC236}">
                <a16:creationId xmlns:a16="http://schemas.microsoft.com/office/drawing/2014/main" id="{66465D8D-75E2-A890-14BC-0D7E707B9798}"/>
              </a:ext>
            </a:extLst>
          </p:cNvPr>
          <p:cNvSpPr/>
          <p:nvPr/>
        </p:nvSpPr>
        <p:spPr>
          <a:xfrm>
            <a:off x="9210753" y="5768185"/>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2" name="Oval 21">
            <a:extLst>
              <a:ext uri="{FF2B5EF4-FFF2-40B4-BE49-F238E27FC236}">
                <a16:creationId xmlns:a16="http://schemas.microsoft.com/office/drawing/2014/main" id="{BD9C1339-7308-1254-6CA7-EB701480C9C3}"/>
              </a:ext>
            </a:extLst>
          </p:cNvPr>
          <p:cNvSpPr/>
          <p:nvPr/>
        </p:nvSpPr>
        <p:spPr>
          <a:xfrm>
            <a:off x="9717704" y="5571703"/>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3" name="Oval 22">
            <a:extLst>
              <a:ext uri="{FF2B5EF4-FFF2-40B4-BE49-F238E27FC236}">
                <a16:creationId xmlns:a16="http://schemas.microsoft.com/office/drawing/2014/main" id="{BF4B3B4E-FE46-22C5-6D75-34F77FEAC2FA}"/>
              </a:ext>
            </a:extLst>
          </p:cNvPr>
          <p:cNvSpPr/>
          <p:nvPr/>
        </p:nvSpPr>
        <p:spPr>
          <a:xfrm>
            <a:off x="9810906" y="6146037"/>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4" name="Oval 23">
            <a:extLst>
              <a:ext uri="{FF2B5EF4-FFF2-40B4-BE49-F238E27FC236}">
                <a16:creationId xmlns:a16="http://schemas.microsoft.com/office/drawing/2014/main" id="{3FEBB570-8B43-07C5-2EFE-7971230C4539}"/>
              </a:ext>
            </a:extLst>
          </p:cNvPr>
          <p:cNvSpPr/>
          <p:nvPr/>
        </p:nvSpPr>
        <p:spPr>
          <a:xfrm>
            <a:off x="8852424" y="6259392"/>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5" name="Oval 24">
            <a:extLst>
              <a:ext uri="{FF2B5EF4-FFF2-40B4-BE49-F238E27FC236}">
                <a16:creationId xmlns:a16="http://schemas.microsoft.com/office/drawing/2014/main" id="{6DAE66AC-6C68-9607-1DC9-05AA49E77EB9}"/>
              </a:ext>
            </a:extLst>
          </p:cNvPr>
          <p:cNvSpPr/>
          <p:nvPr/>
        </p:nvSpPr>
        <p:spPr>
          <a:xfrm>
            <a:off x="10391537" y="5957111"/>
            <a:ext cx="407308" cy="369734"/>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b="1" dirty="0"/>
              <a:t>I</a:t>
            </a:r>
          </a:p>
        </p:txBody>
      </p:sp>
      <p:sp>
        <p:nvSpPr>
          <p:cNvPr id="26" name="Diamond 25">
            <a:extLst>
              <a:ext uri="{FF2B5EF4-FFF2-40B4-BE49-F238E27FC236}">
                <a16:creationId xmlns:a16="http://schemas.microsoft.com/office/drawing/2014/main" id="{6B6E19D3-CFF6-6CCC-5AE6-CC4B3CD57D0B}"/>
              </a:ext>
            </a:extLst>
          </p:cNvPr>
          <p:cNvSpPr/>
          <p:nvPr/>
        </p:nvSpPr>
        <p:spPr>
          <a:xfrm>
            <a:off x="7777365" y="2883359"/>
            <a:ext cx="2557425" cy="1248469"/>
          </a:xfrm>
          <a:prstGeom prst="diamond">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dirty="0"/>
              <a:t>IZVRŠITELJ</a:t>
            </a:r>
          </a:p>
        </p:txBody>
      </p:sp>
      <p:sp>
        <p:nvSpPr>
          <p:cNvPr id="27" name="Arrow: Right 26">
            <a:extLst>
              <a:ext uri="{FF2B5EF4-FFF2-40B4-BE49-F238E27FC236}">
                <a16:creationId xmlns:a16="http://schemas.microsoft.com/office/drawing/2014/main" id="{18EEEEAA-984C-805E-C62A-34BF3CE9034D}"/>
              </a:ext>
            </a:extLst>
          </p:cNvPr>
          <p:cNvSpPr/>
          <p:nvPr/>
        </p:nvSpPr>
        <p:spPr>
          <a:xfrm rot="2541343">
            <a:off x="7451683" y="2286297"/>
            <a:ext cx="1337935" cy="520578"/>
          </a:xfrm>
          <a:prstGeom prst="rightArrow">
            <a:avLst/>
          </a:prstGeom>
          <a:solidFill>
            <a:srgbClr val="13EB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hr-HR" dirty="0"/>
              <a:t>Upute</a:t>
            </a:r>
          </a:p>
        </p:txBody>
      </p:sp>
      <p:sp>
        <p:nvSpPr>
          <p:cNvPr id="28" name="Arrow: Up-Down 27">
            <a:extLst>
              <a:ext uri="{FF2B5EF4-FFF2-40B4-BE49-F238E27FC236}">
                <a16:creationId xmlns:a16="http://schemas.microsoft.com/office/drawing/2014/main" id="{0CB7EE0E-1D54-6C85-D2D2-163E56BC0151}"/>
              </a:ext>
            </a:extLst>
          </p:cNvPr>
          <p:cNvSpPr/>
          <p:nvPr/>
        </p:nvSpPr>
        <p:spPr>
          <a:xfrm>
            <a:off x="8828819" y="4201760"/>
            <a:ext cx="469859" cy="1248469"/>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rmAutofit fontScale="62500" lnSpcReduction="20000"/>
          </a:bodyPr>
          <a:lstStyle/>
          <a:p>
            <a:pPr algn="ctr"/>
            <a:r>
              <a:rPr lang="hr-HR" dirty="0"/>
              <a:t>OBRADA</a:t>
            </a:r>
          </a:p>
        </p:txBody>
      </p:sp>
    </p:spTree>
    <p:extLst>
      <p:ext uri="{BB962C8B-B14F-4D97-AF65-F5344CB8AC3E}">
        <p14:creationId xmlns:p14="http://schemas.microsoft.com/office/powerpoint/2010/main" val="1681081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646AE4-F2F3-A7FD-1BA9-4AFFBD0B82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5B646AE4-F2F3-A7FD-1BA9-4AFFBD0B82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8D1159-5397-763D-16BA-4DA4AA975A3A}"/>
              </a:ext>
            </a:extLst>
          </p:cNvPr>
          <p:cNvSpPr>
            <a:spLocks noGrp="1"/>
          </p:cNvSpPr>
          <p:nvPr>
            <p:ph type="title"/>
          </p:nvPr>
        </p:nvSpPr>
        <p:spPr>
          <a:xfrm>
            <a:off x="823479" y="136795"/>
            <a:ext cx="10772775" cy="709591"/>
          </a:xfrm>
        </p:spPr>
        <p:txBody>
          <a:bodyPr vert="horz">
            <a:normAutofit/>
          </a:bodyPr>
          <a:lstStyle/>
          <a:p>
            <a:pPr algn="ctr"/>
            <a:r>
              <a:rPr lang="hr-HR" dirty="0"/>
              <a:t>Odnos voditelja obrade i izvršitelja</a:t>
            </a:r>
          </a:p>
        </p:txBody>
      </p:sp>
      <p:sp>
        <p:nvSpPr>
          <p:cNvPr id="3" name="Content Placeholder 2">
            <a:extLst>
              <a:ext uri="{FF2B5EF4-FFF2-40B4-BE49-F238E27FC236}">
                <a16:creationId xmlns:a16="http://schemas.microsoft.com/office/drawing/2014/main" id="{D883C656-799C-F348-5A49-BCA4C48CF75B}"/>
              </a:ext>
            </a:extLst>
          </p:cNvPr>
          <p:cNvSpPr>
            <a:spLocks noGrp="1"/>
          </p:cNvSpPr>
          <p:nvPr>
            <p:ph idx="1"/>
          </p:nvPr>
        </p:nvSpPr>
        <p:spPr>
          <a:xfrm>
            <a:off x="676657" y="929514"/>
            <a:ext cx="5709030" cy="5660212"/>
          </a:xfrm>
        </p:spPr>
        <p:txBody>
          <a:bodyPr>
            <a:normAutofit lnSpcReduction="10000"/>
          </a:bodyPr>
          <a:lstStyle/>
          <a:p>
            <a:r>
              <a:rPr lang="hr-HR"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Voditelj obrade je odgovoran </a:t>
            </a:r>
            <a:r>
              <a:rPr lang="hr-H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za definiranje tehničkih i organizacijskih mjera. </a:t>
            </a:r>
          </a:p>
          <a:p>
            <a:pPr lvl="1">
              <a:buFont typeface="Arial" panose="020B0604020202020204" pitchFamily="34" charset="0"/>
              <a:buChar char="•"/>
            </a:pPr>
            <a:r>
              <a:rPr lang="hr-HR"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Što ako ih voditelj obrade ne definira – na koji način ga izvršitelj obrade može upozoriti na njegovu obvezu?</a:t>
            </a:r>
          </a:p>
          <a:p>
            <a:pPr lvl="1"/>
            <a:r>
              <a:rPr lang="hr-HR"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Voditelj obrade smije koristiti samo izvršitelje koji daju dostatna jamstva za provedbu odgovarajućih tehničkih i organizacijskih mjera kako bi se osiguralo da je obrada u skladu sa zahtjevima OUZP. </a:t>
            </a:r>
          </a:p>
          <a:p>
            <a:pPr marL="891540" lvl="2" indent="-342900">
              <a:buFont typeface="Arial" panose="020B0604020202020204" pitchFamily="34" charset="0"/>
              <a:buChar char="•"/>
            </a:pPr>
            <a:r>
              <a:rPr lang="hr-HR"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Stručno znanje izvršitelja obrade (na primjer, tehnička stručnost u sigurnosnim mjerama i povredama podataka) </a:t>
            </a:r>
          </a:p>
          <a:p>
            <a:pPr marL="891540" lvl="2" indent="-342900">
              <a:buFont typeface="Arial" panose="020B0604020202020204" pitchFamily="34" charset="0"/>
              <a:buChar char="•"/>
            </a:pPr>
            <a:r>
              <a:rPr lang="hr-HR"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t>
            </a:r>
            <a:r>
              <a:rPr lang="hr-HR"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ouzdanost izvršitelja i njegovi resursi</a:t>
            </a:r>
          </a:p>
          <a:p>
            <a:pPr marL="891540" lvl="2" indent="-342900">
              <a:buFont typeface="Arial" panose="020B0604020202020204" pitchFamily="34" charset="0"/>
              <a:buChar char="•"/>
            </a:pPr>
            <a:r>
              <a:rPr lang="hr-HR" kern="100" dirty="0">
                <a:solidFill>
                  <a:schemeClr val="tx1"/>
                </a:solidFill>
                <a:latin typeface="Calibri" panose="020F0502020204030204" pitchFamily="34" charset="0"/>
                <a:ea typeface="Calibri" panose="020F0502020204030204" pitchFamily="34" charset="0"/>
                <a:cs typeface="Times New Roman" panose="02020603050405020304" pitchFamily="18" charset="0"/>
              </a:rPr>
              <a:t>P</a:t>
            </a:r>
            <a:r>
              <a:rPr lang="hr-HR"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ridržavanje izvršitelja obrade odobrenog kodeksa ponašanja ili mehanizma certifikacije</a:t>
            </a:r>
          </a:p>
          <a:p>
            <a:pPr marL="4572" lvl="1" indent="0">
              <a:buNone/>
            </a:pPr>
            <a:endParaRPr lang="hr-HR"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4572" lvl="1" indent="0">
              <a:buNone/>
            </a:pPr>
            <a:endParaRPr lang="hr-HR"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graphicFrame>
        <p:nvGraphicFramePr>
          <p:cNvPr id="12" name="Diagram 11">
            <a:extLst>
              <a:ext uri="{FF2B5EF4-FFF2-40B4-BE49-F238E27FC236}">
                <a16:creationId xmlns:a16="http://schemas.microsoft.com/office/drawing/2014/main" id="{BF2F87A9-EB04-3016-E2A1-D131292BE41F}"/>
              </a:ext>
            </a:extLst>
          </p:cNvPr>
          <p:cNvGraphicFramePr/>
          <p:nvPr/>
        </p:nvGraphicFramePr>
        <p:xfrm>
          <a:off x="6497053" y="846386"/>
          <a:ext cx="5522494" cy="56602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4" name="Graphic 13" descr="Checkmark with solid fill">
            <a:extLst>
              <a:ext uri="{FF2B5EF4-FFF2-40B4-BE49-F238E27FC236}">
                <a16:creationId xmlns:a16="http://schemas.microsoft.com/office/drawing/2014/main" id="{2CEFC097-EF96-44D9-BCC6-C2A4903503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65351" y="5602307"/>
            <a:ext cx="401392" cy="401392"/>
          </a:xfrm>
          <a:prstGeom prst="rect">
            <a:avLst/>
          </a:prstGeom>
        </p:spPr>
      </p:pic>
      <p:pic>
        <p:nvPicPr>
          <p:cNvPr id="16" name="Graphic 15" descr="Question Mark with solid fill">
            <a:extLst>
              <a:ext uri="{FF2B5EF4-FFF2-40B4-BE49-F238E27FC236}">
                <a16:creationId xmlns:a16="http://schemas.microsoft.com/office/drawing/2014/main" id="{B5F3A600-00D8-8C26-56C3-308D7A30CB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23509" y="5633772"/>
            <a:ext cx="338462" cy="338462"/>
          </a:xfrm>
          <a:prstGeom prst="rect">
            <a:avLst/>
          </a:prstGeom>
        </p:spPr>
      </p:pic>
    </p:spTree>
    <p:extLst>
      <p:ext uri="{BB962C8B-B14F-4D97-AF65-F5344CB8AC3E}">
        <p14:creationId xmlns:p14="http://schemas.microsoft.com/office/powerpoint/2010/main" val="3843695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B646AE4-F2F3-A7FD-1BA9-4AFFBD0B82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5B646AE4-F2F3-A7FD-1BA9-4AFFBD0B829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48D1159-5397-763D-16BA-4DA4AA975A3A}"/>
              </a:ext>
            </a:extLst>
          </p:cNvPr>
          <p:cNvSpPr>
            <a:spLocks noGrp="1"/>
          </p:cNvSpPr>
          <p:nvPr>
            <p:ph type="title"/>
          </p:nvPr>
        </p:nvSpPr>
        <p:spPr>
          <a:xfrm>
            <a:off x="513640" y="125843"/>
            <a:ext cx="10772775" cy="709591"/>
          </a:xfrm>
        </p:spPr>
        <p:txBody>
          <a:bodyPr vert="horz">
            <a:normAutofit/>
          </a:bodyPr>
          <a:lstStyle/>
          <a:p>
            <a:pPr algn="ctr"/>
            <a:r>
              <a:rPr lang="hr-HR" dirty="0"/>
              <a:t>Odnos voditelja obrade i izvršitelja</a:t>
            </a:r>
          </a:p>
        </p:txBody>
      </p:sp>
      <p:sp>
        <p:nvSpPr>
          <p:cNvPr id="3" name="Content Placeholder 2">
            <a:extLst>
              <a:ext uri="{FF2B5EF4-FFF2-40B4-BE49-F238E27FC236}">
                <a16:creationId xmlns:a16="http://schemas.microsoft.com/office/drawing/2014/main" id="{D883C656-799C-F348-5A49-BCA4C48CF75B}"/>
              </a:ext>
            </a:extLst>
          </p:cNvPr>
          <p:cNvSpPr>
            <a:spLocks noGrp="1"/>
          </p:cNvSpPr>
          <p:nvPr>
            <p:ph idx="1"/>
          </p:nvPr>
        </p:nvSpPr>
        <p:spPr>
          <a:xfrm>
            <a:off x="676656" y="929514"/>
            <a:ext cx="10753725" cy="5539299"/>
          </a:xfrm>
        </p:spPr>
        <p:txBody>
          <a:bodyPr wrap="square">
            <a:normAutofit/>
          </a:bodyPr>
          <a:lstStyle/>
          <a:p>
            <a:pPr lvl="1">
              <a:buFont typeface="Arial" panose="020B0604020202020204" pitchFamily="34" charset="0"/>
              <a:buChar char="•"/>
            </a:pPr>
            <a:r>
              <a:rPr lang="hr-HR" sz="32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Što ako ih voditelj obrade ne definira – na koji način ga izvršitelj obrade može upozoriti na njegovu obvezu?</a:t>
            </a:r>
          </a:p>
          <a:p>
            <a:pPr lvl="2">
              <a:buFont typeface="Arial" panose="020B0604020202020204" pitchFamily="34" charset="0"/>
              <a:buChar char="•"/>
            </a:pPr>
            <a:r>
              <a:rPr lang="hr-H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Svaka obrada osobnih podataka od strane izvršitelja obrade treba biti uređena ugovorom ili drugim pravnim aktom koji mora biti u pisanom obliku, uključujući i u elektroničkom obliku, i biti obvezujući. </a:t>
            </a:r>
          </a:p>
          <a:p>
            <a:pPr lvl="2">
              <a:buFont typeface="Arial" panose="020B0604020202020204" pitchFamily="34" charset="0"/>
              <a:buChar char="•"/>
            </a:pPr>
            <a:r>
              <a:rPr lang="hr-H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OUZP navodi elemente koji nužno trebaju biti navedeni u ugovoru o obradi.</a:t>
            </a:r>
          </a:p>
          <a:p>
            <a:pPr lvl="2">
              <a:buFont typeface="Arial" panose="020B0604020202020204" pitchFamily="34" charset="0"/>
              <a:buChar char="•"/>
            </a:pPr>
            <a:r>
              <a:rPr lang="hr-H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Ugovor o obradi ne bi trebao samo ponovno navesti odredbe OUZP </a:t>
            </a:r>
            <a:r>
              <a:rPr lang="hr-HR" sz="2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nego bi trebao uključivati ​​specifičnije, konkretnije informacije o tome kako će zahtjevi biti ispunjeni</a:t>
            </a:r>
            <a:r>
              <a:rPr lang="hr-HR" sz="24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 koja je razina sigurnosti potrebna za obradu osobnih podataka koja je predmet ugovora o obradi.</a:t>
            </a:r>
          </a:p>
          <a:p>
            <a:pPr marL="4572" lvl="1" indent="0">
              <a:buNone/>
            </a:pPr>
            <a:endParaRPr lang="hr-HR"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4572" lvl="1" indent="0">
              <a:buNone/>
            </a:pPr>
            <a:endParaRPr lang="hr-HR" kern="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endParaRPr lang="hr-HR" dirty="0"/>
          </a:p>
        </p:txBody>
      </p:sp>
      <p:graphicFrame>
        <p:nvGraphicFramePr>
          <p:cNvPr id="4" name="Diagram 3">
            <a:extLst>
              <a:ext uri="{FF2B5EF4-FFF2-40B4-BE49-F238E27FC236}">
                <a16:creationId xmlns:a16="http://schemas.microsoft.com/office/drawing/2014/main" id="{B56B8CBE-0D28-6764-8E5A-90D022091EDA}"/>
              </a:ext>
            </a:extLst>
          </p:cNvPr>
          <p:cNvGraphicFramePr/>
          <p:nvPr/>
        </p:nvGraphicFramePr>
        <p:xfrm>
          <a:off x="1836028" y="4544642"/>
          <a:ext cx="8128000" cy="237304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744782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2DDB7F9-ED85-8CA0-0EF7-40395EB8EC5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9" name="Object 8" hidden="1">
                        <a:extLst>
                          <a:ext uri="{FF2B5EF4-FFF2-40B4-BE49-F238E27FC236}">
                            <a16:creationId xmlns:a16="http://schemas.microsoft.com/office/drawing/2014/main" id="{12DDB7F9-ED85-8CA0-0EF7-40395EB8EC5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863E4F3-2E2F-452A-3084-1281315B3495}"/>
              </a:ext>
            </a:extLst>
          </p:cNvPr>
          <p:cNvSpPr>
            <a:spLocks noGrp="1"/>
          </p:cNvSpPr>
          <p:nvPr>
            <p:ph type="title"/>
          </p:nvPr>
        </p:nvSpPr>
        <p:spPr/>
        <p:txBody>
          <a:bodyPr vert="horz"/>
          <a:lstStyle/>
          <a:p>
            <a:r>
              <a:rPr lang="hr-HR" dirty="0"/>
              <a:t>Pravne osnove za obradu u obrazovnim ustanovama</a:t>
            </a:r>
          </a:p>
        </p:txBody>
      </p:sp>
      <p:sp>
        <p:nvSpPr>
          <p:cNvPr id="3" name="Content Placeholder 2">
            <a:extLst>
              <a:ext uri="{FF2B5EF4-FFF2-40B4-BE49-F238E27FC236}">
                <a16:creationId xmlns:a16="http://schemas.microsoft.com/office/drawing/2014/main" id="{F801CC28-8A6E-45EA-02C0-28F6EF9DD07F}"/>
              </a:ext>
            </a:extLst>
          </p:cNvPr>
          <p:cNvSpPr>
            <a:spLocks noGrp="1"/>
          </p:cNvSpPr>
          <p:nvPr>
            <p:ph idx="1"/>
          </p:nvPr>
        </p:nvSpPr>
        <p:spPr>
          <a:xfrm>
            <a:off x="838200" y="1839817"/>
            <a:ext cx="10740528" cy="5018182"/>
          </a:xfrm>
        </p:spPr>
        <p:txBody>
          <a:bodyPr/>
          <a:lstStyle/>
          <a:p>
            <a:pPr rtl="0">
              <a:spcBef>
                <a:spcPts val="1400"/>
              </a:spcBef>
              <a:spcAft>
                <a:spcPts val="0"/>
              </a:spcAft>
            </a:pPr>
            <a:r>
              <a:rPr lang="hr-HR" sz="2200" b="0" i="0" u="none" strike="noStrike" dirty="0">
                <a:solidFill>
                  <a:srgbClr val="2E2B21"/>
                </a:solidFill>
                <a:effectLst/>
                <a:latin typeface="Twentieth Century"/>
              </a:rPr>
              <a:t>1. </a:t>
            </a:r>
            <a:r>
              <a:rPr lang="hr-HR" sz="2200" b="1" i="0" u="none" strike="noStrike" dirty="0">
                <a:solidFill>
                  <a:srgbClr val="2E2B21"/>
                </a:solidFill>
                <a:effectLst/>
                <a:latin typeface="Twentieth Century"/>
              </a:rPr>
              <a:t>POŠTIVANJE PRAVNIH OBVEZA</a:t>
            </a:r>
            <a:endParaRPr lang="hr-HR" b="0" dirty="0">
              <a:effectLst/>
            </a:endParaRPr>
          </a:p>
          <a:p>
            <a:pPr lvl="1" fontAlgn="base">
              <a:spcBef>
                <a:spcPts val="1400"/>
              </a:spcBef>
            </a:pPr>
            <a:r>
              <a:rPr lang="hr-HR" sz="1800" b="0" i="0" u="none" strike="noStrike" dirty="0">
                <a:solidFill>
                  <a:srgbClr val="2E2B21"/>
                </a:solidFill>
                <a:effectLst/>
                <a:latin typeface="Twentieth Century"/>
              </a:rPr>
              <a:t>Odnosi se na pravne obveze škola propisane zakonima i podzakonskim aktima:</a:t>
            </a:r>
            <a:endParaRPr lang="hr-HR" sz="1800" b="0" i="0" u="none" strike="noStrike" dirty="0">
              <a:solidFill>
                <a:srgbClr val="9CBEBD"/>
              </a:solidFill>
              <a:effectLst/>
              <a:latin typeface="Twentieth Century"/>
            </a:endParaRPr>
          </a:p>
          <a:p>
            <a:pPr marL="1200150" lvl="2" indent="-285750" fontAlgn="base">
              <a:spcBef>
                <a:spcPts val="400"/>
              </a:spcBef>
            </a:pPr>
            <a:r>
              <a:rPr lang="hr-HR" sz="1800" b="0" i="0" u="none" strike="noStrike" dirty="0">
                <a:solidFill>
                  <a:srgbClr val="2E2B21"/>
                </a:solidFill>
                <a:effectLst/>
                <a:latin typeface="Twentieth Century"/>
              </a:rPr>
              <a:t>Zakon o predškolskom </a:t>
            </a:r>
            <a:r>
              <a:rPr lang="hr-HR" sz="1800" dirty="0">
                <a:solidFill>
                  <a:srgbClr val="2E2B21"/>
                </a:solidFill>
                <a:latin typeface="Twentieth Century"/>
              </a:rPr>
              <a:t>odgoju i obrazovanju, </a:t>
            </a:r>
            <a:r>
              <a:rPr lang="hr-HR" sz="1800" b="0" i="0" u="none" strike="noStrike" dirty="0">
                <a:solidFill>
                  <a:srgbClr val="2E2B21"/>
                </a:solidFill>
                <a:effectLst/>
                <a:latin typeface="Twentieth Century"/>
              </a:rPr>
              <a:t>Zakon o odgoju i obrazovanju u osnovnim i srednjim školama, Zakon o znanosti i visokom obrazovanju</a:t>
            </a:r>
            <a:endParaRPr lang="hr-HR" sz="1800" b="0" i="0" u="none" strike="noStrike" dirty="0">
              <a:solidFill>
                <a:srgbClr val="9CBEBD"/>
              </a:solidFill>
              <a:effectLst/>
              <a:latin typeface="Noto Sans Symbols"/>
            </a:endParaRPr>
          </a:p>
          <a:p>
            <a:pPr marL="1200150" lvl="2" indent="-285750" fontAlgn="base">
              <a:spcBef>
                <a:spcPts val="600"/>
              </a:spcBef>
            </a:pPr>
            <a:r>
              <a:rPr lang="hr-HR" sz="1800" b="0" i="0" u="none" strike="noStrike" dirty="0">
                <a:solidFill>
                  <a:srgbClr val="2E2B21"/>
                </a:solidFill>
                <a:effectLst/>
                <a:latin typeface="Twentieth Century"/>
              </a:rPr>
              <a:t>Zakon o stručno-pedagoškom nadzoru</a:t>
            </a:r>
            <a:endParaRPr lang="hr-HR" sz="1800" b="0" i="0" u="none" strike="noStrike" dirty="0">
              <a:solidFill>
                <a:srgbClr val="9CBEBD"/>
              </a:solidFill>
              <a:effectLst/>
              <a:latin typeface="Noto Sans Symbols"/>
            </a:endParaRPr>
          </a:p>
          <a:p>
            <a:pPr marL="1200150" lvl="2" indent="-285750" fontAlgn="base">
              <a:spcBef>
                <a:spcPts val="600"/>
              </a:spcBef>
            </a:pPr>
            <a:r>
              <a:rPr lang="hr-HR" sz="1800" b="0" i="0" u="none" strike="noStrike" dirty="0">
                <a:solidFill>
                  <a:srgbClr val="2E2B21"/>
                </a:solidFill>
                <a:effectLst/>
                <a:latin typeface="Twentieth Century"/>
              </a:rPr>
              <a:t>Pravilnik o sadržaju i obliku svjedodžbi i drugih javnih isprava te pedagoškoj dokumentaciji i evidenciji u školskim ustanovama</a:t>
            </a:r>
            <a:endParaRPr lang="hr-HR" sz="1800" b="0" i="0" u="none" strike="noStrike" dirty="0">
              <a:solidFill>
                <a:srgbClr val="9CBEBD"/>
              </a:solidFill>
              <a:effectLst/>
              <a:latin typeface="Noto Sans Symbols"/>
            </a:endParaRPr>
          </a:p>
          <a:p>
            <a:pPr marL="1200150" lvl="2" indent="-285750" fontAlgn="base">
              <a:spcBef>
                <a:spcPts val="600"/>
              </a:spcBef>
            </a:pPr>
            <a:r>
              <a:rPr lang="hr-HR" sz="1800" b="0" i="0" u="none" strike="noStrike" dirty="0">
                <a:solidFill>
                  <a:srgbClr val="2E2B21"/>
                </a:solidFill>
                <a:effectLst/>
                <a:latin typeface="Twentieth Century"/>
              </a:rPr>
              <a:t>Pravilnik o izradbi i obrani završnoga rada itd.</a:t>
            </a:r>
            <a:endParaRPr lang="hr-HR" sz="1800" b="0" i="0" u="none" strike="noStrike" dirty="0">
              <a:solidFill>
                <a:srgbClr val="9CBEBD"/>
              </a:solidFill>
              <a:effectLst/>
              <a:latin typeface="Noto Sans Symbols"/>
            </a:endParaRPr>
          </a:p>
          <a:p>
            <a:pPr marL="128016" rtl="0">
              <a:spcBef>
                <a:spcPts val="600"/>
              </a:spcBef>
              <a:spcAft>
                <a:spcPts val="0"/>
              </a:spcAft>
            </a:pPr>
            <a:r>
              <a:rPr lang="hr-HR" sz="1800" b="0" i="0" u="none" strike="noStrike" dirty="0">
                <a:solidFill>
                  <a:srgbClr val="2E2B21"/>
                </a:solidFill>
                <a:effectLst/>
                <a:latin typeface="Twentieth Century"/>
              </a:rPr>
              <a:t>2. </a:t>
            </a:r>
            <a:r>
              <a:rPr lang="hr-HR" sz="1800" b="1" i="0" u="none" strike="noStrike" dirty="0">
                <a:solidFill>
                  <a:srgbClr val="2E2B21"/>
                </a:solidFill>
                <a:effectLst/>
                <a:latin typeface="Twentieth Century"/>
              </a:rPr>
              <a:t>UGOVOR</a:t>
            </a:r>
            <a:endParaRPr lang="hr-HR" sz="1800" b="0" dirty="0">
              <a:effectLst/>
            </a:endParaRPr>
          </a:p>
          <a:p>
            <a:pPr marL="585216" lvl="1">
              <a:spcBef>
                <a:spcPts val="600"/>
              </a:spcBef>
            </a:pPr>
            <a:r>
              <a:rPr lang="hr-HR" sz="1800" b="0" i="0" u="none" strike="noStrike" dirty="0">
                <a:solidFill>
                  <a:srgbClr val="2E2B21"/>
                </a:solidFill>
                <a:effectLst/>
                <a:latin typeface="Twentieth Century"/>
              </a:rPr>
              <a:t>ako škola prikuplja i obrađuje osobne podatke  radi sklapanja ugovora između škole i roditelja djeteta (učenika),  odnosno ako je obrada nužna za izvršavanje ugovora u kojem je ispitanik stranka</a:t>
            </a:r>
            <a:endParaRPr lang="hr-HR" sz="1800" b="0" dirty="0">
              <a:effectLst/>
            </a:endParaRPr>
          </a:p>
          <a:p>
            <a:pPr lvl="1"/>
            <a:r>
              <a:rPr lang="hr-HR" sz="1800" b="1" i="0" u="none" strike="noStrike" dirty="0">
                <a:solidFill>
                  <a:srgbClr val="2E2B21"/>
                </a:solidFill>
                <a:effectLst/>
                <a:latin typeface="Twentieth Century"/>
              </a:rPr>
              <a:t>Primjer:</a:t>
            </a:r>
            <a:r>
              <a:rPr lang="hr-HR" sz="1800" b="0" i="0" u="none" strike="noStrike" dirty="0">
                <a:solidFill>
                  <a:srgbClr val="2E2B21"/>
                </a:solidFill>
                <a:effectLst/>
                <a:latin typeface="Twentieth Century"/>
              </a:rPr>
              <a:t> ugovor o prehrani učenika</a:t>
            </a:r>
            <a:r>
              <a:rPr lang="hr-HR" sz="1800" dirty="0">
                <a:solidFill>
                  <a:srgbClr val="2E2B21"/>
                </a:solidFill>
                <a:latin typeface="Twentieth Century"/>
              </a:rPr>
              <a:t>, organizacija školskih izleta, naplatno fotografiranje učenika za razrednu fotografiju</a:t>
            </a:r>
            <a:endParaRPr lang="hr-HR" sz="1800" b="0" i="0" u="none" strike="noStrike" dirty="0">
              <a:solidFill>
                <a:srgbClr val="2E2B21"/>
              </a:solidFill>
              <a:effectLst/>
              <a:latin typeface="Twentieth Century"/>
            </a:endParaRPr>
          </a:p>
          <a:p>
            <a:pPr lvl="1"/>
            <a:endParaRPr lang="hr-HR" sz="1400" dirty="0">
              <a:solidFill>
                <a:srgbClr val="2E2B21"/>
              </a:solidFill>
              <a:latin typeface="Twentieth Century"/>
            </a:endParaRPr>
          </a:p>
          <a:p>
            <a:pPr rtl="0" fontAlgn="base">
              <a:spcBef>
                <a:spcPts val="0"/>
              </a:spcBef>
              <a:spcAft>
                <a:spcPts val="0"/>
              </a:spcAft>
              <a:buFont typeface="Arial" panose="020B0604020202020204" pitchFamily="34" charset="0"/>
              <a:buChar char="•"/>
            </a:pPr>
            <a:r>
              <a:rPr lang="hr-HR" sz="1800" b="0" i="0" u="none" strike="noStrike" dirty="0">
                <a:solidFill>
                  <a:srgbClr val="2E2B21"/>
                </a:solidFill>
                <a:effectLst/>
                <a:latin typeface="Twentieth Century"/>
              </a:rPr>
              <a:t>3. </a:t>
            </a:r>
            <a:r>
              <a:rPr lang="hr-HR" sz="1800" b="1" i="0" u="none" strike="noStrike" dirty="0">
                <a:solidFill>
                  <a:srgbClr val="2E2B21"/>
                </a:solidFill>
                <a:effectLst/>
                <a:latin typeface="Twentieth Century"/>
              </a:rPr>
              <a:t>PRIVOLA</a:t>
            </a:r>
            <a:endParaRPr lang="hr-HR" sz="1800" b="0" i="0" u="none" strike="noStrike" dirty="0">
              <a:solidFill>
                <a:srgbClr val="9CBEBD"/>
              </a:solidFill>
              <a:effectLst/>
              <a:latin typeface="Twentieth Century"/>
            </a:endParaRPr>
          </a:p>
          <a:p>
            <a:pPr lvl="1" fontAlgn="base">
              <a:spcBef>
                <a:spcPts val="1400"/>
              </a:spcBef>
            </a:pPr>
            <a:r>
              <a:rPr lang="hr-HR" sz="1800" b="0" i="0" u="none" strike="noStrike" dirty="0">
                <a:solidFill>
                  <a:srgbClr val="2E2B21"/>
                </a:solidFill>
                <a:effectLst/>
                <a:latin typeface="Twentieth Century"/>
              </a:rPr>
              <a:t>Ako postoji neka drugi pravni temelj, privolu nije potrebno tražiti</a:t>
            </a:r>
            <a:endParaRPr lang="hr-HR" sz="1800" b="0" i="0" u="none" strike="noStrike" dirty="0">
              <a:solidFill>
                <a:srgbClr val="9CBEBD"/>
              </a:solidFill>
              <a:effectLst/>
              <a:latin typeface="Twentieth Century"/>
            </a:endParaRPr>
          </a:p>
          <a:p>
            <a:pPr lvl="1"/>
            <a:endParaRPr lang="hr-HR" sz="1400" b="0" i="0" u="none" strike="noStrike" dirty="0">
              <a:solidFill>
                <a:srgbClr val="2E2B21"/>
              </a:solidFill>
              <a:effectLst/>
              <a:latin typeface="Twentieth Century"/>
            </a:endParaRPr>
          </a:p>
        </p:txBody>
      </p:sp>
    </p:spTree>
    <p:extLst>
      <p:ext uri="{BB962C8B-B14F-4D97-AF65-F5344CB8AC3E}">
        <p14:creationId xmlns:p14="http://schemas.microsoft.com/office/powerpoint/2010/main" val="3910894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CAB2FB0-CED4-434D-D353-5A1DE7278BA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3CAB2FB0-CED4-434D-D353-5A1DE7278BA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1812299-1777-96CA-B73F-EEB6CE03C231}"/>
              </a:ext>
            </a:extLst>
          </p:cNvPr>
          <p:cNvSpPr>
            <a:spLocks noGrp="1"/>
          </p:cNvSpPr>
          <p:nvPr>
            <p:ph type="title"/>
          </p:nvPr>
        </p:nvSpPr>
        <p:spPr/>
        <p:txBody>
          <a:bodyPr vert="horz"/>
          <a:lstStyle/>
          <a:p>
            <a:r>
              <a:rPr lang="hr-HR" dirty="0"/>
              <a:t>Legitimni interes kao osnova obrade</a:t>
            </a:r>
          </a:p>
        </p:txBody>
      </p:sp>
      <p:sp>
        <p:nvSpPr>
          <p:cNvPr id="3" name="Content Placeholder 2">
            <a:extLst>
              <a:ext uri="{FF2B5EF4-FFF2-40B4-BE49-F238E27FC236}">
                <a16:creationId xmlns:a16="http://schemas.microsoft.com/office/drawing/2014/main" id="{3F63B376-2BB2-E2E7-1D11-0152EC00228A}"/>
              </a:ext>
            </a:extLst>
          </p:cNvPr>
          <p:cNvSpPr>
            <a:spLocks noGrp="1"/>
          </p:cNvSpPr>
          <p:nvPr>
            <p:ph idx="1"/>
          </p:nvPr>
        </p:nvSpPr>
        <p:spPr>
          <a:xfrm>
            <a:off x="838200" y="1825624"/>
            <a:ext cx="10515600" cy="5032375"/>
          </a:xfrm>
        </p:spPr>
        <p:txBody>
          <a:bodyPr>
            <a:normAutofit/>
          </a:bodyPr>
          <a:lstStyle/>
          <a:p>
            <a:pPr rtl="0" fontAlgn="base">
              <a:spcBef>
                <a:spcPts val="1400"/>
              </a:spcBef>
              <a:spcAft>
                <a:spcPts val="0"/>
              </a:spcAft>
              <a:buFont typeface="Arial" panose="020B0604020202020204" pitchFamily="34" charset="0"/>
              <a:buChar char="•"/>
            </a:pPr>
            <a:r>
              <a:rPr lang="hr-HR" sz="2400" b="0" i="0" u="none" strike="noStrike" dirty="0">
                <a:solidFill>
                  <a:srgbClr val="2E2B21"/>
                </a:solidFill>
                <a:effectLst/>
                <a:latin typeface="Twentieth Century"/>
              </a:rPr>
              <a:t>Obrada osobnih podataka ne mora nužno biti opravdana pravnom obvezom, izvršavanjem javnih ovlasti ili obradama u javnom interesu ili provedbom uvjeta ugovora s pojedincem ili privolom, već se u pojedinim slučajevima možete pozvati na „legitimni interes” kao na “opravdanje” za obradu osobnih podataka.</a:t>
            </a:r>
            <a:endParaRPr lang="hr-HR" sz="2400"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sz="2400" b="0" i="0" u="none" strike="noStrike" dirty="0">
                <a:solidFill>
                  <a:srgbClr val="2E2B21"/>
                </a:solidFill>
                <a:effectLst/>
                <a:latin typeface="Twentieth Century"/>
              </a:rPr>
              <a:t>UVJETI :</a:t>
            </a:r>
            <a:endParaRPr lang="hr-HR" sz="2400" b="0" i="0" u="none" strike="noStrike" dirty="0">
              <a:solidFill>
                <a:srgbClr val="9CBEBD"/>
              </a:solidFill>
              <a:effectLst/>
              <a:latin typeface="Twentieth Century"/>
            </a:endParaRPr>
          </a:p>
          <a:p>
            <a:pPr lvl="1" fontAlgn="base">
              <a:spcBef>
                <a:spcPts val="1400"/>
              </a:spcBef>
            </a:pPr>
            <a:r>
              <a:rPr lang="hr-HR" b="0" i="0" u="none" strike="noStrike" dirty="0">
                <a:solidFill>
                  <a:srgbClr val="2E2B21"/>
                </a:solidFill>
                <a:effectLst/>
                <a:latin typeface="Twentieth Century"/>
              </a:rPr>
              <a:t>potrebno obavijestiti pojedince o obradi kada prikupljate njihove osobne podatke</a:t>
            </a:r>
            <a:endParaRPr lang="hr-HR" b="0" i="0" u="none" strike="noStrike" dirty="0">
              <a:solidFill>
                <a:srgbClr val="9CBEBD"/>
              </a:solidFill>
              <a:effectLst/>
              <a:latin typeface="Twentieth Century"/>
            </a:endParaRPr>
          </a:p>
          <a:p>
            <a:pPr lvl="1" fontAlgn="base">
              <a:spcBef>
                <a:spcPts val="1400"/>
              </a:spcBef>
            </a:pPr>
            <a:r>
              <a:rPr lang="hr-HR" b="0" i="0" u="none" strike="noStrike" dirty="0">
                <a:solidFill>
                  <a:srgbClr val="2E2B21"/>
                </a:solidFill>
                <a:effectLst/>
                <a:latin typeface="Twentieth Century"/>
              </a:rPr>
              <a:t>provjeriti da ostvarivanjem legitimnih interesa škola ne utječe negativno na prava i slobode tih pojedinaca. </a:t>
            </a:r>
            <a:endParaRPr lang="hr-HR" b="0" i="0" u="none" strike="noStrike" dirty="0">
              <a:solidFill>
                <a:srgbClr val="9CBEBD"/>
              </a:solidFill>
              <a:effectLst/>
              <a:latin typeface="Twentieth Century"/>
            </a:endParaRPr>
          </a:p>
          <a:p>
            <a:pPr rtl="0" fontAlgn="base">
              <a:spcBef>
                <a:spcPts val="1400"/>
              </a:spcBef>
              <a:spcAft>
                <a:spcPts val="0"/>
              </a:spcAft>
              <a:buFont typeface="Arial" panose="020B0604020202020204" pitchFamily="34" charset="0"/>
              <a:buChar char="•"/>
            </a:pPr>
            <a:r>
              <a:rPr lang="hr-HR" sz="2400" b="0" i="0" u="none" strike="noStrike" dirty="0">
                <a:solidFill>
                  <a:srgbClr val="2E2B21"/>
                </a:solidFill>
                <a:effectLst/>
                <a:latin typeface="Twentieth Century"/>
              </a:rPr>
              <a:t>PRIMJER: fotografiranje djece na školskim priredbama, objava monografije škole i sl.</a:t>
            </a:r>
            <a:endParaRPr lang="hr-HR" sz="2400" b="0" i="0" u="none" strike="noStrike" dirty="0">
              <a:solidFill>
                <a:srgbClr val="9CBEBD"/>
              </a:solidFill>
              <a:effectLst/>
              <a:latin typeface="Twentieth Century"/>
            </a:endParaRPr>
          </a:p>
          <a:p>
            <a:endParaRPr lang="hr-HR" dirty="0"/>
          </a:p>
        </p:txBody>
      </p:sp>
    </p:spTree>
    <p:extLst>
      <p:ext uri="{BB962C8B-B14F-4D97-AF65-F5344CB8AC3E}">
        <p14:creationId xmlns:p14="http://schemas.microsoft.com/office/powerpoint/2010/main" val="479559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4E741D-5E3F-BDEB-6978-43AC39B1CF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2" name="Object 1" hidden="1">
                        <a:extLst>
                          <a:ext uri="{FF2B5EF4-FFF2-40B4-BE49-F238E27FC236}">
                            <a16:creationId xmlns:a16="http://schemas.microsoft.com/office/drawing/2014/main" id="{214E741D-5E3F-BDEB-6978-43AC39B1CF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a:xfrm>
            <a:off x="709612" y="234268"/>
            <a:ext cx="10772775" cy="876615"/>
          </a:xfrm>
        </p:spPr>
        <p:txBody>
          <a:bodyPr vert="horz"/>
          <a:lstStyle/>
          <a:p>
            <a:r>
              <a:rPr lang="hr-HR" dirty="0"/>
              <a:t>SADRŽAJ 1/2</a:t>
            </a:r>
          </a:p>
        </p:txBody>
      </p:sp>
      <p:sp>
        <p:nvSpPr>
          <p:cNvPr id="6" name="Content Placeholder 5"/>
          <p:cNvSpPr>
            <a:spLocks noGrp="1"/>
          </p:cNvSpPr>
          <p:nvPr>
            <p:ph idx="1"/>
          </p:nvPr>
        </p:nvSpPr>
        <p:spPr>
          <a:xfrm>
            <a:off x="381933" y="1182399"/>
            <a:ext cx="5792156" cy="5441334"/>
          </a:xfrm>
        </p:spPr>
        <p:txBody>
          <a:bodyPr>
            <a:normAutofit fontScale="55000" lnSpcReduction="20000"/>
          </a:bodyPr>
          <a:lstStyle/>
          <a:p>
            <a:pPr marL="751500" indent="-571500">
              <a:lnSpc>
                <a:spcPct val="110000"/>
              </a:lnSpc>
              <a:spcBef>
                <a:spcPts val="0"/>
              </a:spcBef>
              <a:buFont typeface="Arial" panose="020B0604020202020204" pitchFamily="34" charset="0"/>
              <a:buChar char="•"/>
            </a:pPr>
            <a:r>
              <a:rPr lang="hr-HR" sz="4000" b="1" dirty="0">
                <a:latin typeface="+mj-lt"/>
              </a:rPr>
              <a:t>Gdje</a:t>
            </a:r>
            <a:r>
              <a:rPr lang="hr-HR" sz="4000" dirty="0">
                <a:latin typeface="+mj-lt"/>
              </a:rPr>
              <a:t> su </a:t>
            </a:r>
            <a:r>
              <a:rPr lang="hr-HR" sz="4000" b="1" dirty="0">
                <a:latin typeface="+mj-lt"/>
              </a:rPr>
              <a:t>naši podaci </a:t>
            </a:r>
            <a:r>
              <a:rPr lang="hr-HR" sz="4000" dirty="0">
                <a:latin typeface="+mj-lt"/>
              </a:rPr>
              <a:t>i tko je za njih </a:t>
            </a:r>
            <a:r>
              <a:rPr lang="hr-HR" sz="4000" b="1" dirty="0">
                <a:latin typeface="+mj-lt"/>
              </a:rPr>
              <a:t>odgovoran</a:t>
            </a:r>
            <a:r>
              <a:rPr lang="hr-HR" sz="4000" dirty="0">
                <a:latin typeface="+mj-lt"/>
              </a:rPr>
              <a:t> </a:t>
            </a:r>
          </a:p>
          <a:p>
            <a:pPr marL="751500" indent="-571500">
              <a:lnSpc>
                <a:spcPct val="110000"/>
              </a:lnSpc>
              <a:spcBef>
                <a:spcPts val="0"/>
              </a:spcBef>
              <a:buFont typeface="Arial" panose="020B0604020202020204" pitchFamily="34" charset="0"/>
              <a:buChar char="•"/>
            </a:pPr>
            <a:r>
              <a:rPr lang="hr-HR" sz="4000" dirty="0">
                <a:latin typeface="+mj-lt"/>
              </a:rPr>
              <a:t>Koji su </a:t>
            </a:r>
            <a:r>
              <a:rPr lang="hr-HR" sz="4000" b="1" dirty="0">
                <a:latin typeface="+mj-lt"/>
              </a:rPr>
              <a:t>ključni zajednički informacijski sustavi obrazovanja </a:t>
            </a:r>
            <a:r>
              <a:rPr lang="hr-HR" sz="4000" dirty="0">
                <a:latin typeface="+mj-lt"/>
              </a:rPr>
              <a:t>i kako su regulirani</a:t>
            </a:r>
          </a:p>
          <a:p>
            <a:pPr marL="751500" indent="-571500">
              <a:lnSpc>
                <a:spcPct val="110000"/>
              </a:lnSpc>
              <a:spcBef>
                <a:spcPts val="0"/>
              </a:spcBef>
              <a:buFont typeface="Arial" panose="020B0604020202020204" pitchFamily="34" charset="0"/>
              <a:buChar char="•"/>
            </a:pPr>
            <a:r>
              <a:rPr lang="hr-HR" sz="4000" dirty="0">
                <a:latin typeface="+mj-lt"/>
              </a:rPr>
              <a:t>Koje podatke se prikuplja i obrađuje u okviru znanstvenog i obrazovnog sustava</a:t>
            </a:r>
          </a:p>
          <a:p>
            <a:pPr marL="751500" indent="-571500">
              <a:lnSpc>
                <a:spcPct val="110000"/>
              </a:lnSpc>
              <a:spcBef>
                <a:spcPts val="0"/>
              </a:spcBef>
              <a:buFont typeface="Arial" panose="020B0604020202020204" pitchFamily="34" charset="0"/>
              <a:buChar char="•"/>
            </a:pPr>
            <a:r>
              <a:rPr lang="hr-HR" sz="4000" dirty="0">
                <a:latin typeface="+mj-lt"/>
              </a:rPr>
              <a:t>Koje su obveze voditelja i izvršitelja obrade sukladno sektorskoj regulativi iz područja znanosti i obrazovanja iz perspektive zaštite podataka</a:t>
            </a:r>
          </a:p>
          <a:p>
            <a:pPr marL="751500" indent="-571500">
              <a:lnSpc>
                <a:spcPct val="110000"/>
              </a:lnSpc>
              <a:spcBef>
                <a:spcPts val="0"/>
              </a:spcBef>
              <a:buFont typeface="Arial" panose="020B0604020202020204" pitchFamily="34" charset="0"/>
              <a:buChar char="•"/>
            </a:pPr>
            <a:r>
              <a:rPr lang="hr-HR" sz="4000" dirty="0">
                <a:latin typeface="+mj-lt"/>
              </a:rPr>
              <a:t>Problemi s razumijevanjem i primjenom </a:t>
            </a:r>
            <a:r>
              <a:rPr lang="hr-HR" sz="4000" b="1" dirty="0">
                <a:latin typeface="+mj-lt"/>
              </a:rPr>
              <a:t>osnovnih koncepata zaštite podataka</a:t>
            </a:r>
          </a:p>
          <a:p>
            <a:pPr marL="751500" indent="-571500">
              <a:lnSpc>
                <a:spcPct val="110000"/>
              </a:lnSpc>
              <a:spcBef>
                <a:spcPts val="0"/>
              </a:spcBef>
              <a:buFont typeface="Arial" panose="020B0604020202020204" pitchFamily="34" charset="0"/>
              <a:buChar char="•"/>
            </a:pPr>
            <a:r>
              <a:rPr lang="hr-HR" sz="4000" dirty="0">
                <a:latin typeface="+mj-lt"/>
              </a:rPr>
              <a:t>Primjeri karakterističnih </a:t>
            </a:r>
            <a:r>
              <a:rPr lang="hr-HR" sz="4000" b="1" dirty="0">
                <a:latin typeface="+mj-lt"/>
              </a:rPr>
              <a:t>obrada</a:t>
            </a:r>
            <a:r>
              <a:rPr lang="hr-HR" sz="4000" dirty="0">
                <a:latin typeface="+mj-lt"/>
              </a:rPr>
              <a:t>, </a:t>
            </a:r>
            <a:r>
              <a:rPr lang="hr-HR" sz="4000" b="1" dirty="0">
                <a:latin typeface="+mj-lt"/>
              </a:rPr>
              <a:t>pravnih osnova</a:t>
            </a:r>
            <a:r>
              <a:rPr lang="hr-HR" sz="4000" dirty="0">
                <a:latin typeface="+mj-lt"/>
              </a:rPr>
              <a:t>, rizika i mjera tretiranja rizika</a:t>
            </a:r>
          </a:p>
          <a:p>
            <a:pPr marL="751500" indent="-571500">
              <a:lnSpc>
                <a:spcPct val="110000"/>
              </a:lnSpc>
              <a:spcBef>
                <a:spcPts val="0"/>
              </a:spcBef>
              <a:buFont typeface="Arial" panose="020B0604020202020204" pitchFamily="34" charset="0"/>
              <a:buChar char="•"/>
            </a:pPr>
            <a:r>
              <a:rPr lang="hr-HR" sz="4000" dirty="0">
                <a:latin typeface="+mj-lt"/>
              </a:rPr>
              <a:t>Poteškoće s primjenom mehanizama procjene učinka na zaštitu podataka (</a:t>
            </a:r>
            <a:r>
              <a:rPr lang="hr-HR" sz="4000" b="1" dirty="0">
                <a:latin typeface="+mj-lt"/>
              </a:rPr>
              <a:t>DPIA), testom razmjernosti (LIA)</a:t>
            </a:r>
            <a:endParaRPr lang="hr-HR" sz="4000" dirty="0">
              <a:latin typeface="+mj-lt"/>
            </a:endParaRPr>
          </a:p>
          <a:p>
            <a:pPr>
              <a:buFont typeface="Arial" panose="020B0604020202020204" pitchFamily="34" charset="0"/>
              <a:buChar char="•"/>
            </a:pPr>
            <a:endParaRPr lang="hr-HR" sz="4000" dirty="0">
              <a:latin typeface="+mj-lt"/>
            </a:endParaRPr>
          </a:p>
        </p:txBody>
      </p:sp>
      <p:pic>
        <p:nvPicPr>
          <p:cNvPr id="4" name="Picture 3">
            <a:extLst>
              <a:ext uri="{FF2B5EF4-FFF2-40B4-BE49-F238E27FC236}">
                <a16:creationId xmlns:a16="http://schemas.microsoft.com/office/drawing/2014/main" id="{D8554C18-B170-4D15-DF21-C53ED6E4F33C}"/>
              </a:ext>
            </a:extLst>
          </p:cNvPr>
          <p:cNvPicPr>
            <a:picLocks noChangeAspect="1"/>
          </p:cNvPicPr>
          <p:nvPr/>
        </p:nvPicPr>
        <p:blipFill>
          <a:blip r:embed="rId6"/>
          <a:stretch>
            <a:fillRect/>
          </a:stretch>
        </p:blipFill>
        <p:spPr>
          <a:xfrm>
            <a:off x="7030290" y="943162"/>
            <a:ext cx="3438525" cy="50673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1A227DE-D705-8C9D-A764-00B0946B53A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81A227DE-D705-8C9D-A764-00B0946B53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9BEC3CB-80A6-B83F-8F06-88F13E8A6298}"/>
              </a:ext>
            </a:extLst>
          </p:cNvPr>
          <p:cNvSpPr>
            <a:spLocks noGrp="1"/>
          </p:cNvSpPr>
          <p:nvPr>
            <p:ph type="title"/>
          </p:nvPr>
        </p:nvSpPr>
        <p:spPr/>
        <p:txBody>
          <a:bodyPr vert="horz"/>
          <a:lstStyle/>
          <a:p>
            <a:r>
              <a:rPr lang="hr-HR" dirty="0"/>
              <a:t>Primjer testa legitimnog interesa</a:t>
            </a:r>
          </a:p>
        </p:txBody>
      </p:sp>
      <p:sp>
        <p:nvSpPr>
          <p:cNvPr id="3" name="Content Placeholder 2">
            <a:extLst>
              <a:ext uri="{FF2B5EF4-FFF2-40B4-BE49-F238E27FC236}">
                <a16:creationId xmlns:a16="http://schemas.microsoft.com/office/drawing/2014/main" id="{C14F499B-5895-2844-6B8F-FC78BA672F3C}"/>
              </a:ext>
            </a:extLst>
          </p:cNvPr>
          <p:cNvSpPr>
            <a:spLocks noGrp="1"/>
          </p:cNvSpPr>
          <p:nvPr>
            <p:ph idx="1"/>
          </p:nvPr>
        </p:nvSpPr>
        <p:spPr/>
        <p:txBody>
          <a:bodyPr/>
          <a:lstStyle/>
          <a:p>
            <a:endParaRPr lang="hr-HR"/>
          </a:p>
        </p:txBody>
      </p:sp>
      <p:pic>
        <p:nvPicPr>
          <p:cNvPr id="7" name="Picture 6">
            <a:extLst>
              <a:ext uri="{FF2B5EF4-FFF2-40B4-BE49-F238E27FC236}">
                <a16:creationId xmlns:a16="http://schemas.microsoft.com/office/drawing/2014/main" id="{3B48A4CF-C07A-E674-7B0D-099895D4C37B}"/>
              </a:ext>
            </a:extLst>
          </p:cNvPr>
          <p:cNvPicPr>
            <a:picLocks noChangeAspect="1"/>
          </p:cNvPicPr>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7951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B3ADB29-6C9E-F026-0C5B-44D4F993113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FB3ADB29-6C9E-F026-0C5B-44D4F99311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5A98EB0-01F8-A88E-FE20-94E05974B064}"/>
              </a:ext>
            </a:extLst>
          </p:cNvPr>
          <p:cNvSpPr>
            <a:spLocks noGrp="1"/>
          </p:cNvSpPr>
          <p:nvPr>
            <p:ph type="title"/>
          </p:nvPr>
        </p:nvSpPr>
        <p:spPr/>
        <p:txBody>
          <a:bodyPr vert="horz"/>
          <a:lstStyle/>
          <a:p>
            <a:r>
              <a:rPr lang="hr-HR" dirty="0"/>
              <a:t>Zabune o privoli</a:t>
            </a:r>
          </a:p>
        </p:txBody>
      </p:sp>
      <p:sp>
        <p:nvSpPr>
          <p:cNvPr id="3" name="Content Placeholder 2">
            <a:extLst>
              <a:ext uri="{FF2B5EF4-FFF2-40B4-BE49-F238E27FC236}">
                <a16:creationId xmlns:a16="http://schemas.microsoft.com/office/drawing/2014/main" id="{A309C27E-83D2-7EBD-553E-EBFBF10ABB39}"/>
              </a:ext>
            </a:extLst>
          </p:cNvPr>
          <p:cNvSpPr>
            <a:spLocks noGrp="1"/>
          </p:cNvSpPr>
          <p:nvPr>
            <p:ph idx="1"/>
          </p:nvPr>
        </p:nvSpPr>
        <p:spPr>
          <a:xfrm>
            <a:off x="838200" y="1825625"/>
            <a:ext cx="7281231" cy="4351338"/>
          </a:xfrm>
        </p:spPr>
        <p:txBody>
          <a:bodyPr>
            <a:normAutofit fontScale="85000" lnSpcReduction="20000"/>
          </a:bodyPr>
          <a:lstStyle/>
          <a:p>
            <a:r>
              <a:rPr lang="hr-HR" dirty="0"/>
              <a:t>Privola </a:t>
            </a:r>
            <a:r>
              <a:rPr lang="hr-HR" b="1" dirty="0"/>
              <a:t>nije isto što i obavijest o obradi osobnih podataka</a:t>
            </a:r>
          </a:p>
          <a:p>
            <a:r>
              <a:rPr lang="hr-HR" b="1" dirty="0"/>
              <a:t>Za svaku obradu </a:t>
            </a:r>
            <a:r>
              <a:rPr lang="hr-HR" dirty="0"/>
              <a:t>osobnih podataka odgojno-obrazovna, obrazovna ili znanstveno-obrazovna ustanova kao voditelj obrade </a:t>
            </a:r>
            <a:r>
              <a:rPr lang="hr-HR" b="1" dirty="0"/>
              <a:t>treba imati zakonitu osnovu i svrhu</a:t>
            </a:r>
          </a:p>
          <a:p>
            <a:r>
              <a:rPr lang="hr-HR" b="1" dirty="0"/>
              <a:t>Za zakonitu obradu </a:t>
            </a:r>
            <a:r>
              <a:rPr lang="hr-HR" dirty="0"/>
              <a:t>osobnih podataka </a:t>
            </a:r>
            <a:r>
              <a:rPr lang="hr-HR" b="1" dirty="0"/>
              <a:t>potrebno</a:t>
            </a:r>
            <a:r>
              <a:rPr lang="hr-HR" dirty="0"/>
              <a:t> je da bude ispunjena </a:t>
            </a:r>
            <a:r>
              <a:rPr lang="hr-HR" b="1" dirty="0"/>
              <a:t>JEDNA</a:t>
            </a:r>
            <a:r>
              <a:rPr lang="hr-HR" dirty="0"/>
              <a:t> od taksativno  navedenih pravnih osnova iz članka 6. Opće uredbe o zaštiti podataka.</a:t>
            </a:r>
          </a:p>
          <a:p>
            <a:r>
              <a:rPr lang="hr-HR" b="1" dirty="0"/>
              <a:t>Privola je samo jedna od zakonitih pravnih osnova </a:t>
            </a:r>
            <a:r>
              <a:rPr lang="hr-HR" dirty="0"/>
              <a:t>za obradu osobnih podataka – ako se podaci prikupljaju i dalje obrađuju temeljem </a:t>
            </a:r>
            <a:r>
              <a:rPr lang="hr-HR" b="1" dirty="0"/>
              <a:t>neke druge pravne osnove </a:t>
            </a:r>
            <a:r>
              <a:rPr lang="hr-HR" dirty="0"/>
              <a:t>iz članka 6. Opće uredbe o zaštiti podataka (npr</a:t>
            </a:r>
            <a:r>
              <a:rPr lang="hr-HR" b="1" dirty="0"/>
              <a:t>. ugovor, pravna obveza, javne ovlasti/interes, legitimni interes voditelja obrade) ne tražiti privolu!</a:t>
            </a:r>
          </a:p>
        </p:txBody>
      </p:sp>
      <p:sp>
        <p:nvSpPr>
          <p:cNvPr id="6" name="TextBox 5">
            <a:extLst>
              <a:ext uri="{FF2B5EF4-FFF2-40B4-BE49-F238E27FC236}">
                <a16:creationId xmlns:a16="http://schemas.microsoft.com/office/drawing/2014/main" id="{546E1897-D22A-8F6A-4106-7CAF368B5863}"/>
              </a:ext>
            </a:extLst>
          </p:cNvPr>
          <p:cNvSpPr txBox="1"/>
          <p:nvPr/>
        </p:nvSpPr>
        <p:spPr>
          <a:xfrm>
            <a:off x="9093624" y="2186424"/>
            <a:ext cx="2445744" cy="3139321"/>
          </a:xfrm>
          <a:prstGeom prst="rect">
            <a:avLst/>
          </a:prstGeom>
          <a:noFill/>
        </p:spPr>
        <p:txBody>
          <a:bodyPr wrap="square" rtlCol="0">
            <a:spAutoFit/>
          </a:bodyPr>
          <a:lstStyle/>
          <a:p>
            <a:pPr marL="285750" indent="-285750">
              <a:buFont typeface="Arial" panose="020B0604020202020204" pitchFamily="34" charset="0"/>
              <a:buChar char="•"/>
            </a:pPr>
            <a:r>
              <a:rPr lang="hr-HR" b="1" dirty="0"/>
              <a:t>Privola je samo jedna od pravnih osnova</a:t>
            </a:r>
          </a:p>
          <a:p>
            <a:pPr marL="285750" indent="-285750">
              <a:buFont typeface="Arial" panose="020B0604020202020204" pitchFamily="34" charset="0"/>
              <a:buChar char="•"/>
            </a:pPr>
            <a:r>
              <a:rPr lang="hr-HR" b="1" dirty="0"/>
              <a:t>Privola nije uvijek nužna/obvezna</a:t>
            </a:r>
          </a:p>
          <a:p>
            <a:pPr marL="285750" indent="-285750">
              <a:buFont typeface="Arial" panose="020B0604020202020204" pitchFamily="34" charset="0"/>
              <a:buChar char="•"/>
            </a:pPr>
            <a:r>
              <a:rPr lang="hr-HR" b="1" dirty="0"/>
              <a:t>Odgojne i obrazovne aktivnosti temeljene su na zakonskim obvezama i/ili ugovoru</a:t>
            </a:r>
          </a:p>
          <a:p>
            <a:endParaRPr lang="hr-HR" b="1" dirty="0"/>
          </a:p>
        </p:txBody>
      </p:sp>
    </p:spTree>
    <p:extLst>
      <p:ext uri="{BB962C8B-B14F-4D97-AF65-F5344CB8AC3E}">
        <p14:creationId xmlns:p14="http://schemas.microsoft.com/office/powerpoint/2010/main" val="350129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1645F9A-D5D7-AE4A-05BE-7EE74A3BD57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6" name="Object 5" hidden="1">
                        <a:extLst>
                          <a:ext uri="{FF2B5EF4-FFF2-40B4-BE49-F238E27FC236}">
                            <a16:creationId xmlns:a16="http://schemas.microsoft.com/office/drawing/2014/main" id="{31645F9A-D5D7-AE4A-05BE-7EE74A3BD57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450A75-18B5-33B6-78E3-0890E05D51B3}"/>
              </a:ext>
            </a:extLst>
          </p:cNvPr>
          <p:cNvSpPr>
            <a:spLocks noGrp="1"/>
          </p:cNvSpPr>
          <p:nvPr>
            <p:ph type="title"/>
          </p:nvPr>
        </p:nvSpPr>
        <p:spPr>
          <a:xfrm>
            <a:off x="657224" y="499533"/>
            <a:ext cx="10772775" cy="717148"/>
          </a:xfrm>
        </p:spPr>
        <p:txBody>
          <a:bodyPr vert="horz">
            <a:normAutofit fontScale="90000"/>
          </a:bodyPr>
          <a:lstStyle/>
          <a:p>
            <a:pPr algn="ctr"/>
            <a:r>
              <a:rPr lang="hr-HR" dirty="0"/>
              <a:t>Privola kao pravna osnova obrade podataka u obrazovanju</a:t>
            </a:r>
          </a:p>
        </p:txBody>
      </p:sp>
      <p:sp>
        <p:nvSpPr>
          <p:cNvPr id="3" name="Content Placeholder 2">
            <a:extLst>
              <a:ext uri="{FF2B5EF4-FFF2-40B4-BE49-F238E27FC236}">
                <a16:creationId xmlns:a16="http://schemas.microsoft.com/office/drawing/2014/main" id="{3CB94D03-8B58-D25B-0159-F2276179BB5A}"/>
              </a:ext>
            </a:extLst>
          </p:cNvPr>
          <p:cNvSpPr>
            <a:spLocks noGrp="1"/>
          </p:cNvSpPr>
          <p:nvPr>
            <p:ph idx="1"/>
          </p:nvPr>
        </p:nvSpPr>
        <p:spPr>
          <a:xfrm>
            <a:off x="676657" y="1700332"/>
            <a:ext cx="7401803" cy="4874280"/>
          </a:xfrm>
        </p:spPr>
        <p:txBody>
          <a:bodyPr>
            <a:normAutofit fontScale="92500" lnSpcReduction="10000"/>
          </a:bodyPr>
          <a:lstStyle/>
          <a:p>
            <a:r>
              <a:rPr lang="hr-HR" dirty="0"/>
              <a:t>Često se (pogrešno) tvrdi da je izričita privola obvezna za obradu osobnih podataka.</a:t>
            </a:r>
          </a:p>
          <a:p>
            <a:r>
              <a:rPr lang="hr-HR" dirty="0"/>
              <a:t>Iako je privola važan aspekt obrade podataka u okruženju obrazovnih institucija, nije ni približno najčešća niti dominantna. Zašto?</a:t>
            </a:r>
          </a:p>
          <a:p>
            <a:r>
              <a:rPr lang="hr-HR" dirty="0"/>
              <a:t>Zato jer privola kako je definirana u članku 4. stavku 11. OUZP zahtijeva da je dana dobrovoljno i dana u kontekstu odnosa u kojem subjekt podataka ima ovlast uskratiti privolu bez ikakve štete za sebe. </a:t>
            </a:r>
          </a:p>
          <a:p>
            <a:r>
              <a:rPr lang="hr-HR" dirty="0"/>
              <a:t>Najveći broj obrada u okruženju obrazovnih institucija zasnovan je na pravnoj obvezi voditelja obrade ili na temelju obavljanja javnih ovlasti ili u javnom interesu</a:t>
            </a:r>
          </a:p>
        </p:txBody>
      </p:sp>
      <p:pic>
        <p:nvPicPr>
          <p:cNvPr id="8" name="Picture 7">
            <a:extLst>
              <a:ext uri="{FF2B5EF4-FFF2-40B4-BE49-F238E27FC236}">
                <a16:creationId xmlns:a16="http://schemas.microsoft.com/office/drawing/2014/main" id="{641A94E1-5D4D-5BDD-DF56-0015B6BC60D9}"/>
              </a:ext>
            </a:extLst>
          </p:cNvPr>
          <p:cNvPicPr>
            <a:picLocks noChangeAspect="1"/>
          </p:cNvPicPr>
          <p:nvPr/>
        </p:nvPicPr>
        <p:blipFill>
          <a:blip r:embed="rId6"/>
          <a:stretch>
            <a:fillRect/>
          </a:stretch>
        </p:blipFill>
        <p:spPr>
          <a:xfrm>
            <a:off x="8000613" y="2196092"/>
            <a:ext cx="3608927" cy="3147090"/>
          </a:xfrm>
          <a:prstGeom prst="rect">
            <a:avLst/>
          </a:prstGeom>
        </p:spPr>
      </p:pic>
    </p:spTree>
    <p:extLst>
      <p:ext uri="{BB962C8B-B14F-4D97-AF65-F5344CB8AC3E}">
        <p14:creationId xmlns:p14="http://schemas.microsoft.com/office/powerpoint/2010/main" val="38831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4FCC497-0802-38EB-41F1-64CA5252F70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04FCC497-0802-38EB-41F1-64CA5252F70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9747C6E-A336-8DD3-5819-1426C5725778}"/>
              </a:ext>
            </a:extLst>
          </p:cNvPr>
          <p:cNvSpPr>
            <a:spLocks noGrp="1"/>
          </p:cNvSpPr>
          <p:nvPr>
            <p:ph type="title"/>
          </p:nvPr>
        </p:nvSpPr>
        <p:spPr>
          <a:xfrm>
            <a:off x="778136" y="106567"/>
            <a:ext cx="10772775" cy="664249"/>
          </a:xfrm>
        </p:spPr>
        <p:txBody>
          <a:bodyPr vert="horz">
            <a:normAutofit fontScale="90000"/>
          </a:bodyPr>
          <a:lstStyle/>
          <a:p>
            <a:pPr algn="ctr"/>
            <a:r>
              <a:rPr lang="hr-HR" dirty="0"/>
              <a:t>Privola…podsjetimo se</a:t>
            </a:r>
          </a:p>
        </p:txBody>
      </p:sp>
      <p:sp>
        <p:nvSpPr>
          <p:cNvPr id="3" name="Content Placeholder 2">
            <a:extLst>
              <a:ext uri="{FF2B5EF4-FFF2-40B4-BE49-F238E27FC236}">
                <a16:creationId xmlns:a16="http://schemas.microsoft.com/office/drawing/2014/main" id="{4B5E001F-A1D2-F029-6318-344B0FBEF69A}"/>
              </a:ext>
            </a:extLst>
          </p:cNvPr>
          <p:cNvSpPr>
            <a:spLocks noGrp="1"/>
          </p:cNvSpPr>
          <p:nvPr>
            <p:ph idx="1"/>
          </p:nvPr>
        </p:nvSpPr>
        <p:spPr>
          <a:xfrm>
            <a:off x="676656" y="929514"/>
            <a:ext cx="6547859" cy="5512850"/>
          </a:xfrm>
        </p:spPr>
        <p:txBody>
          <a:bodyPr>
            <a:normAutofit fontScale="77500" lnSpcReduction="20000"/>
          </a:bodyPr>
          <a:lstStyle/>
          <a:p>
            <a:r>
              <a:rPr lang="hr-HR" b="1" dirty="0"/>
              <a:t>Prilikom traženja privole trebamo provjeriti:</a:t>
            </a:r>
          </a:p>
          <a:p>
            <a:pPr>
              <a:buFont typeface="Wingdings" panose="05000000000000000000" pitchFamily="2" charset="2"/>
              <a:buChar char="§"/>
            </a:pPr>
            <a:r>
              <a:rPr lang="hr-HR" b="1" dirty="0"/>
              <a:t>Je li privola uopće najprikladnija pravna osnova?</a:t>
            </a:r>
          </a:p>
          <a:p>
            <a:pPr lvl="1">
              <a:buFont typeface="Wingdings" panose="05000000000000000000" pitchFamily="2" charset="2"/>
              <a:buChar char="§"/>
            </a:pPr>
            <a:r>
              <a:rPr lang="hr-HR" b="1" dirty="0"/>
              <a:t>Osigurati da se može povući bez negativnih posljedica</a:t>
            </a:r>
          </a:p>
          <a:p>
            <a:pPr lvl="1">
              <a:buFont typeface="Wingdings" panose="05000000000000000000" pitchFamily="2" charset="2"/>
              <a:buChar char="§"/>
            </a:pPr>
            <a:r>
              <a:rPr lang="hr-HR" b="1" dirty="0"/>
              <a:t>Nije preduvjet za pružanje usluge</a:t>
            </a:r>
          </a:p>
          <a:p>
            <a:pPr>
              <a:buFont typeface="Wingdings" panose="05000000000000000000" pitchFamily="2" charset="2"/>
              <a:buChar char="§"/>
            </a:pPr>
            <a:r>
              <a:rPr lang="hr-HR" b="1" dirty="0"/>
              <a:t>Odvojiti zahtjev za privolom </a:t>
            </a:r>
            <a:r>
              <a:rPr lang="hr-HR" dirty="0"/>
              <a:t>od ostalih uvjeta pružanja usluge</a:t>
            </a:r>
          </a:p>
          <a:p>
            <a:pPr>
              <a:buFont typeface="Wingdings" panose="05000000000000000000" pitchFamily="2" charset="2"/>
              <a:buChar char="§"/>
            </a:pPr>
            <a:r>
              <a:rPr lang="hr-HR" dirty="0"/>
              <a:t>Tražiti izravan, afirmativan pristanak (da, pristajem…/dajem privolu)</a:t>
            </a:r>
          </a:p>
          <a:p>
            <a:pPr>
              <a:buFont typeface="Wingdings" panose="05000000000000000000" pitchFamily="2" charset="2"/>
              <a:buChar char="§"/>
            </a:pPr>
            <a:r>
              <a:rPr lang="hr-HR" b="1" dirty="0"/>
              <a:t>Ne koristiti unaprijed označene kućice ili slične unaprijed dane ili predefinirane oznake privole</a:t>
            </a:r>
          </a:p>
          <a:p>
            <a:pPr>
              <a:buFont typeface="Wingdings" panose="05000000000000000000" pitchFamily="2" charset="2"/>
              <a:buChar char="§"/>
            </a:pPr>
            <a:r>
              <a:rPr lang="hr-HR" dirty="0"/>
              <a:t>Komunicirati na </a:t>
            </a:r>
            <a:r>
              <a:rPr lang="hr-HR" b="1" dirty="0"/>
              <a:t>jednostavan, izravan i jasan</a:t>
            </a:r>
            <a:r>
              <a:rPr lang="hr-HR" dirty="0"/>
              <a:t> način</a:t>
            </a:r>
          </a:p>
          <a:p>
            <a:pPr>
              <a:buFont typeface="Wingdings" panose="05000000000000000000" pitchFamily="2" charset="2"/>
              <a:buChar char="§"/>
            </a:pPr>
            <a:r>
              <a:rPr lang="hr-HR" dirty="0"/>
              <a:t>Specificirati </a:t>
            </a:r>
            <a:r>
              <a:rPr lang="hr-HR" b="1" dirty="0"/>
              <a:t>zašto</a:t>
            </a:r>
            <a:r>
              <a:rPr lang="hr-HR" dirty="0"/>
              <a:t> su podaci potrebni i </a:t>
            </a:r>
            <a:r>
              <a:rPr lang="hr-HR" b="1" dirty="0"/>
              <a:t>kako</a:t>
            </a:r>
            <a:r>
              <a:rPr lang="hr-HR" dirty="0"/>
              <a:t> će se koristiti</a:t>
            </a:r>
          </a:p>
          <a:p>
            <a:pPr>
              <a:buFont typeface="Wingdings" panose="05000000000000000000" pitchFamily="2" charset="2"/>
              <a:buChar char="§"/>
            </a:pPr>
            <a:r>
              <a:rPr lang="hr-HR" dirty="0"/>
              <a:t>Razdvojiti neovisne obrade i </a:t>
            </a:r>
            <a:r>
              <a:rPr lang="hr-HR" b="1" dirty="0"/>
              <a:t>tražiti pojedinačnu privolu za svaku obradu</a:t>
            </a:r>
          </a:p>
          <a:p>
            <a:pPr>
              <a:buFont typeface="Wingdings" panose="05000000000000000000" pitchFamily="2" charset="2"/>
              <a:buChar char="§"/>
            </a:pPr>
            <a:r>
              <a:rPr lang="hr-HR" b="1" dirty="0"/>
              <a:t>Identificirati voditelja obrade i treće strane</a:t>
            </a:r>
          </a:p>
          <a:p>
            <a:pPr>
              <a:buFont typeface="Wingdings" panose="05000000000000000000" pitchFamily="2" charset="2"/>
              <a:buChar char="§"/>
            </a:pPr>
            <a:r>
              <a:rPr lang="hr-HR" b="1" dirty="0"/>
              <a:t>Obavijestiti ispitanika o pravu na povlačenje privole</a:t>
            </a:r>
          </a:p>
          <a:p>
            <a:endParaRPr lang="hr-HR" dirty="0"/>
          </a:p>
        </p:txBody>
      </p:sp>
      <p:pic>
        <p:nvPicPr>
          <p:cNvPr id="14" name="Picture 13">
            <a:extLst>
              <a:ext uri="{FF2B5EF4-FFF2-40B4-BE49-F238E27FC236}">
                <a16:creationId xmlns:a16="http://schemas.microsoft.com/office/drawing/2014/main" id="{CD569C5E-2275-75ED-EFE2-ED85C438E64E}"/>
              </a:ext>
            </a:extLst>
          </p:cNvPr>
          <p:cNvPicPr>
            <a:picLocks noChangeAspect="1"/>
          </p:cNvPicPr>
          <p:nvPr/>
        </p:nvPicPr>
        <p:blipFill>
          <a:blip r:embed="rId6"/>
          <a:stretch>
            <a:fillRect/>
          </a:stretch>
        </p:blipFill>
        <p:spPr>
          <a:xfrm>
            <a:off x="7390771" y="1332044"/>
            <a:ext cx="4252549" cy="4551101"/>
          </a:xfrm>
          <a:prstGeom prst="rect">
            <a:avLst/>
          </a:prstGeom>
        </p:spPr>
      </p:pic>
    </p:spTree>
    <p:extLst>
      <p:ext uri="{BB962C8B-B14F-4D97-AF65-F5344CB8AC3E}">
        <p14:creationId xmlns:p14="http://schemas.microsoft.com/office/powerpoint/2010/main" val="2595235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296715-C568-9B6D-92AD-A214479619B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E0296715-C568-9B6D-92AD-A214479619B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3B4F3F9-A169-C2BB-8510-3669C98FAC30}"/>
              </a:ext>
            </a:extLst>
          </p:cNvPr>
          <p:cNvSpPr>
            <a:spLocks noGrp="1"/>
          </p:cNvSpPr>
          <p:nvPr>
            <p:ph type="title"/>
          </p:nvPr>
        </p:nvSpPr>
        <p:spPr>
          <a:xfrm>
            <a:off x="657224" y="499533"/>
            <a:ext cx="10772775" cy="732262"/>
          </a:xfrm>
        </p:spPr>
        <p:txBody>
          <a:bodyPr vert="horz">
            <a:normAutofit/>
          </a:bodyPr>
          <a:lstStyle/>
          <a:p>
            <a:pPr algn="ctr"/>
            <a:r>
              <a:rPr lang="hr-HR" dirty="0"/>
              <a:t>Najčešće pogreške kod privole</a:t>
            </a:r>
          </a:p>
        </p:txBody>
      </p:sp>
      <p:sp>
        <p:nvSpPr>
          <p:cNvPr id="3" name="Content Placeholder 2">
            <a:extLst>
              <a:ext uri="{FF2B5EF4-FFF2-40B4-BE49-F238E27FC236}">
                <a16:creationId xmlns:a16="http://schemas.microsoft.com/office/drawing/2014/main" id="{C5DF070B-008E-9304-2AD0-96B97390B228}"/>
              </a:ext>
            </a:extLst>
          </p:cNvPr>
          <p:cNvSpPr>
            <a:spLocks noGrp="1"/>
          </p:cNvSpPr>
          <p:nvPr>
            <p:ph idx="1"/>
          </p:nvPr>
        </p:nvSpPr>
        <p:spPr>
          <a:xfrm>
            <a:off x="676275" y="1526519"/>
            <a:ext cx="5989022" cy="5100991"/>
          </a:xfrm>
        </p:spPr>
        <p:txBody>
          <a:bodyPr>
            <a:normAutofit fontScale="77500" lnSpcReduction="20000"/>
          </a:bodyPr>
          <a:lstStyle/>
          <a:p>
            <a:r>
              <a:rPr lang="hr-HR" b="1" dirty="0"/>
              <a:t>Privola nije valjana ukoliko:</a:t>
            </a:r>
          </a:p>
          <a:p>
            <a:pPr lvl="1">
              <a:buFont typeface="Arial" panose="020B0604020202020204" pitchFamily="34" charset="0"/>
              <a:buChar char="•"/>
            </a:pPr>
            <a:r>
              <a:rPr lang="hr-HR" dirty="0"/>
              <a:t>Ispitanik ili voditelj obrade nemaju jasnu informaciju da je privola dana</a:t>
            </a:r>
          </a:p>
          <a:p>
            <a:pPr marL="0" lvl="3" indent="0">
              <a:buNone/>
            </a:pPr>
            <a:r>
              <a:rPr lang="hr-HR" dirty="0"/>
              <a:t>	</a:t>
            </a:r>
            <a:r>
              <a:rPr lang="hr-HR" sz="2000" dirty="0"/>
              <a:t>- </a:t>
            </a:r>
            <a:r>
              <a:rPr lang="hr-HR" sz="2000" i="1" dirty="0"/>
              <a:t>ispitanik nije obaviješten o identitetu voditelja obrade</a:t>
            </a:r>
            <a:endParaRPr lang="hr-HR" sz="2000" dirty="0"/>
          </a:p>
          <a:p>
            <a:pPr lvl="1">
              <a:buFont typeface="Arial" panose="020B0604020202020204" pitchFamily="34" charset="0"/>
              <a:buChar char="•"/>
            </a:pPr>
            <a:r>
              <a:rPr lang="hr-HR" dirty="0"/>
              <a:t>Ne postoji dokumentacija o sadržaju privole i trenutku kad je privola dana</a:t>
            </a:r>
          </a:p>
          <a:p>
            <a:pPr lvl="1">
              <a:buFont typeface="Arial" panose="020B0604020202020204" pitchFamily="34" charset="0"/>
              <a:buChar char="•"/>
            </a:pPr>
            <a:r>
              <a:rPr lang="hr-HR" dirty="0"/>
              <a:t>Ispitanik nije imao slobodan izbor dati ili uskratiti privolu</a:t>
            </a:r>
          </a:p>
          <a:p>
            <a:pPr lvl="1">
              <a:buFont typeface="Arial" panose="020B0604020202020204" pitchFamily="34" charset="0"/>
              <a:buChar char="•"/>
            </a:pPr>
            <a:r>
              <a:rPr lang="hr-HR" dirty="0"/>
              <a:t>Ispitanik je privolu dao pod prijetnjom penala ili kazne za uskratu privole</a:t>
            </a:r>
          </a:p>
          <a:p>
            <a:pPr lvl="1">
              <a:buFont typeface="Arial" panose="020B0604020202020204" pitchFamily="34" charset="0"/>
              <a:buChar char="•"/>
            </a:pPr>
            <a:r>
              <a:rPr lang="hr-HR" dirty="0"/>
              <a:t>Privola je preduvjet za davanje usluge, ali obrada temeljena na privoli nije nužna za uslugu</a:t>
            </a:r>
          </a:p>
          <a:p>
            <a:pPr lvl="1">
              <a:buFont typeface="Arial" panose="020B0604020202020204" pitchFamily="34" charset="0"/>
              <a:buChar char="•"/>
            </a:pPr>
            <a:r>
              <a:rPr lang="hr-HR" dirty="0"/>
              <a:t>Privola nije odvojena od drugih uvjeta pružanja usluge</a:t>
            </a:r>
          </a:p>
          <a:p>
            <a:pPr lvl="1">
              <a:buFont typeface="Arial" panose="020B0604020202020204" pitchFamily="34" charset="0"/>
              <a:buChar char="•"/>
            </a:pPr>
            <a:r>
              <a:rPr lang="hr-HR" dirty="0"/>
              <a:t>Privola je nejasna ili previše općenita (ne odnosi se na konkretnu obradu)</a:t>
            </a:r>
          </a:p>
          <a:p>
            <a:pPr lvl="1">
              <a:buFont typeface="Arial" panose="020B0604020202020204" pitchFamily="34" charset="0"/>
              <a:buChar char="•"/>
            </a:pPr>
            <a:r>
              <a:rPr lang="hr-HR" dirty="0"/>
              <a:t>Ispitanik nije obaviješten o pravu da povuče privolu ili mu je otežano povući privolu</a:t>
            </a:r>
          </a:p>
          <a:p>
            <a:pPr lvl="1">
              <a:buFont typeface="Arial" panose="020B0604020202020204" pitchFamily="34" charset="0"/>
              <a:buChar char="•"/>
            </a:pPr>
            <a:r>
              <a:rPr lang="hr-HR" dirty="0"/>
              <a:t>Postoji jasna neravnoteža moći između voditelja obrade i ispitanika</a:t>
            </a:r>
          </a:p>
          <a:p>
            <a:pPr marL="0" lvl="2" indent="0">
              <a:buNone/>
            </a:pPr>
            <a:r>
              <a:rPr lang="hr-HR" dirty="0"/>
              <a:t>	- primjerice, poslodavac i zaposlenik</a:t>
            </a:r>
          </a:p>
          <a:p>
            <a:pPr marL="4572" lvl="1" indent="0">
              <a:buNone/>
            </a:pPr>
            <a:endParaRPr lang="hr-HR" dirty="0"/>
          </a:p>
        </p:txBody>
      </p:sp>
      <p:pic>
        <p:nvPicPr>
          <p:cNvPr id="6" name="Picture 5">
            <a:extLst>
              <a:ext uri="{FF2B5EF4-FFF2-40B4-BE49-F238E27FC236}">
                <a16:creationId xmlns:a16="http://schemas.microsoft.com/office/drawing/2014/main" id="{220B502A-13D1-8C2D-7C80-F8EEB5B61430}"/>
              </a:ext>
            </a:extLst>
          </p:cNvPr>
          <p:cNvPicPr>
            <a:picLocks noChangeAspect="1"/>
          </p:cNvPicPr>
          <p:nvPr/>
        </p:nvPicPr>
        <p:blipFill>
          <a:blip r:embed="rId5"/>
          <a:stretch>
            <a:fillRect/>
          </a:stretch>
        </p:blipFill>
        <p:spPr>
          <a:xfrm>
            <a:off x="6974558" y="1577529"/>
            <a:ext cx="4643935" cy="4630686"/>
          </a:xfrm>
          <a:prstGeom prst="rect">
            <a:avLst/>
          </a:prstGeom>
        </p:spPr>
      </p:pic>
    </p:spTree>
    <p:extLst>
      <p:ext uri="{BB962C8B-B14F-4D97-AF65-F5344CB8AC3E}">
        <p14:creationId xmlns:p14="http://schemas.microsoft.com/office/powerpoint/2010/main" val="131930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494D-67AA-B917-8825-4732067580E6}"/>
              </a:ext>
            </a:extLst>
          </p:cNvPr>
          <p:cNvSpPr>
            <a:spLocks noGrp="1"/>
          </p:cNvSpPr>
          <p:nvPr>
            <p:ph type="title"/>
          </p:nvPr>
        </p:nvSpPr>
        <p:spPr/>
        <p:txBody>
          <a:bodyPr/>
          <a:lstStyle/>
          <a:p>
            <a:endParaRPr lang="hr-HR" dirty="0"/>
          </a:p>
        </p:txBody>
      </p:sp>
      <p:sp>
        <p:nvSpPr>
          <p:cNvPr id="3" name="Content Placeholder 2">
            <a:extLst>
              <a:ext uri="{FF2B5EF4-FFF2-40B4-BE49-F238E27FC236}">
                <a16:creationId xmlns:a16="http://schemas.microsoft.com/office/drawing/2014/main" id="{0ABE63F7-EFDD-09DF-7934-9901B50A4A15}"/>
              </a:ext>
            </a:extLst>
          </p:cNvPr>
          <p:cNvSpPr>
            <a:spLocks noGrp="1"/>
          </p:cNvSpPr>
          <p:nvPr>
            <p:ph idx="1"/>
          </p:nvPr>
        </p:nvSpPr>
        <p:spPr/>
        <p:txBody>
          <a:bodyPr/>
          <a:lstStyle/>
          <a:p>
            <a:endParaRPr lang="hr-HR"/>
          </a:p>
        </p:txBody>
      </p:sp>
      <p:pic>
        <p:nvPicPr>
          <p:cNvPr id="7" name="Picture 6">
            <a:extLst>
              <a:ext uri="{FF2B5EF4-FFF2-40B4-BE49-F238E27FC236}">
                <a16:creationId xmlns:a16="http://schemas.microsoft.com/office/drawing/2014/main" id="{6A01A1CA-B485-CC7F-CB6C-CB09407CC17B}"/>
              </a:ext>
            </a:extLst>
          </p:cNvPr>
          <p:cNvPicPr>
            <a:picLocks noChangeAspect="1"/>
          </p:cNvPicPr>
          <p:nvPr/>
        </p:nvPicPr>
        <p:blipFill>
          <a:blip r:embed="rId3"/>
          <a:stretch>
            <a:fillRect/>
          </a:stretch>
        </p:blipFill>
        <p:spPr>
          <a:xfrm>
            <a:off x="6303860" y="0"/>
            <a:ext cx="5370347" cy="6858000"/>
          </a:xfrm>
          <a:prstGeom prst="rect">
            <a:avLst/>
          </a:prstGeom>
        </p:spPr>
      </p:pic>
      <p:pic>
        <p:nvPicPr>
          <p:cNvPr id="5" name="Picture 4">
            <a:extLst>
              <a:ext uri="{FF2B5EF4-FFF2-40B4-BE49-F238E27FC236}">
                <a16:creationId xmlns:a16="http://schemas.microsoft.com/office/drawing/2014/main" id="{89CD6672-9CA2-FA1D-6320-03AC641E0C21}"/>
              </a:ext>
            </a:extLst>
          </p:cNvPr>
          <p:cNvPicPr>
            <a:picLocks noChangeAspect="1"/>
          </p:cNvPicPr>
          <p:nvPr/>
        </p:nvPicPr>
        <p:blipFill>
          <a:blip r:embed="rId4"/>
          <a:stretch>
            <a:fillRect/>
          </a:stretch>
        </p:blipFill>
        <p:spPr>
          <a:xfrm>
            <a:off x="517793" y="0"/>
            <a:ext cx="5786067" cy="6858000"/>
          </a:xfrm>
          <a:prstGeom prst="rect">
            <a:avLst/>
          </a:prstGeom>
        </p:spPr>
      </p:pic>
    </p:spTree>
    <p:extLst>
      <p:ext uri="{BB962C8B-B14F-4D97-AF65-F5344CB8AC3E}">
        <p14:creationId xmlns:p14="http://schemas.microsoft.com/office/powerpoint/2010/main" val="891835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4838A37-AA4F-D51F-0FBA-A4D465729AC4}"/>
              </a:ext>
            </a:extLst>
          </p:cNvPr>
          <p:cNvGraphicFramePr>
            <a:graphicFrameLocks noChangeAspect="1"/>
          </p:cNvGraphicFramePr>
          <p:nvPr>
            <p:custDataLst>
              <p:tags r:id="rId1"/>
            </p:custDataLst>
            <p:extLst>
              <p:ext uri="{D42A27DB-BD31-4B8C-83A1-F6EECF244321}">
                <p14:modId xmlns:p14="http://schemas.microsoft.com/office/powerpoint/2010/main" val="2156480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34F17A-D67B-ADF5-5848-AC61E426CB80}"/>
              </a:ext>
            </a:extLst>
          </p:cNvPr>
          <p:cNvSpPr>
            <a:spLocks noGrp="1"/>
          </p:cNvSpPr>
          <p:nvPr>
            <p:ph type="title"/>
          </p:nvPr>
        </p:nvSpPr>
        <p:spPr/>
        <p:txBody>
          <a:bodyPr vert="horz"/>
          <a:lstStyle/>
          <a:p>
            <a:r>
              <a:rPr lang="hr-HR" dirty="0"/>
              <a:t>Tko su ispitanici?</a:t>
            </a:r>
          </a:p>
        </p:txBody>
      </p:sp>
      <p:sp>
        <p:nvSpPr>
          <p:cNvPr id="3" name="Content Placeholder 2">
            <a:extLst>
              <a:ext uri="{FF2B5EF4-FFF2-40B4-BE49-F238E27FC236}">
                <a16:creationId xmlns:a16="http://schemas.microsoft.com/office/drawing/2014/main" id="{E566BA91-A545-5F9E-40D2-2231C76CB364}"/>
              </a:ext>
            </a:extLst>
          </p:cNvPr>
          <p:cNvSpPr>
            <a:spLocks noGrp="1"/>
          </p:cNvSpPr>
          <p:nvPr>
            <p:ph idx="1"/>
          </p:nvPr>
        </p:nvSpPr>
        <p:spPr>
          <a:xfrm>
            <a:off x="838200" y="1825625"/>
            <a:ext cx="5871072" cy="4351338"/>
          </a:xfrm>
        </p:spPr>
        <p:txBody>
          <a:bodyPr>
            <a:normAutofit fontScale="77500" lnSpcReduction="20000"/>
          </a:bodyPr>
          <a:lstStyle/>
          <a:p>
            <a:r>
              <a:rPr lang="hr-HR" dirty="0"/>
              <a:t>Učenici, studenti, polaznici programa edukacije odraslih, djeca u vrtiću</a:t>
            </a:r>
          </a:p>
          <a:p>
            <a:pPr lvl="1"/>
            <a:r>
              <a:rPr lang="hr-HR" dirty="0"/>
              <a:t>Djeca, maloljetnici, stariji maloljetnici, odrasli</a:t>
            </a:r>
          </a:p>
          <a:p>
            <a:r>
              <a:rPr lang="hr-HR" dirty="0"/>
              <a:t>Zaposlenici obrazovnih institucija</a:t>
            </a:r>
          </a:p>
          <a:p>
            <a:r>
              <a:rPr lang="hr-HR" dirty="0"/>
              <a:t>Osobe angažirane putem ugovora (autorski ugovor, ugovor o djelu)</a:t>
            </a:r>
          </a:p>
          <a:p>
            <a:r>
              <a:rPr lang="hr-HR" dirty="0"/>
              <a:t>Zaposlenici poslovnih partnera obrazovnih institucija, zaposlenici ministarstava, državnih agencija</a:t>
            </a:r>
          </a:p>
          <a:p>
            <a:r>
              <a:rPr lang="hr-HR" dirty="0"/>
              <a:t>Studenti, znanstvenici i nastavnici na privremenom boravku putem programa razmjene kao što su Erasmus/Erasmus plus programi</a:t>
            </a:r>
          </a:p>
          <a:p>
            <a:r>
              <a:rPr lang="hr-HR" dirty="0"/>
              <a:t>Posjetitelji javnih događaja koji se organiziraju u prostoru odgojno-obrazovnih institucija</a:t>
            </a:r>
          </a:p>
        </p:txBody>
      </p:sp>
      <p:pic>
        <p:nvPicPr>
          <p:cNvPr id="7" name="Picture 6">
            <a:extLst>
              <a:ext uri="{FF2B5EF4-FFF2-40B4-BE49-F238E27FC236}">
                <a16:creationId xmlns:a16="http://schemas.microsoft.com/office/drawing/2014/main" id="{1B83D8C6-1AD3-D256-C620-E9A0A61F0FD1}"/>
              </a:ext>
            </a:extLst>
          </p:cNvPr>
          <p:cNvPicPr>
            <a:picLocks noChangeAspect="1"/>
          </p:cNvPicPr>
          <p:nvPr/>
        </p:nvPicPr>
        <p:blipFill>
          <a:blip r:embed="rId5"/>
          <a:stretch>
            <a:fillRect/>
          </a:stretch>
        </p:blipFill>
        <p:spPr>
          <a:xfrm>
            <a:off x="7200685" y="2732183"/>
            <a:ext cx="4500777" cy="2280089"/>
          </a:xfrm>
          <a:prstGeom prst="rect">
            <a:avLst/>
          </a:prstGeom>
        </p:spPr>
      </p:pic>
    </p:spTree>
    <p:extLst>
      <p:ext uri="{BB962C8B-B14F-4D97-AF65-F5344CB8AC3E}">
        <p14:creationId xmlns:p14="http://schemas.microsoft.com/office/powerpoint/2010/main" val="830312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91EA783-EF79-4EA0-C85A-3EE93A196FE1}"/>
              </a:ext>
            </a:extLst>
          </p:cNvPr>
          <p:cNvGraphicFramePr>
            <a:graphicFrameLocks noChangeAspect="1"/>
          </p:cNvGraphicFramePr>
          <p:nvPr>
            <p:custDataLst>
              <p:tags r:id="rId1"/>
            </p:custDataLst>
            <p:extLst>
              <p:ext uri="{D42A27DB-BD31-4B8C-83A1-F6EECF244321}">
                <p14:modId xmlns:p14="http://schemas.microsoft.com/office/powerpoint/2010/main" val="34152437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E708C0F-C766-970C-9C83-323B67EC452A}"/>
              </a:ext>
            </a:extLst>
          </p:cNvPr>
          <p:cNvSpPr>
            <a:spLocks noGrp="1"/>
          </p:cNvSpPr>
          <p:nvPr>
            <p:ph type="title"/>
          </p:nvPr>
        </p:nvSpPr>
        <p:spPr/>
        <p:txBody>
          <a:bodyPr vert="horz"/>
          <a:lstStyle/>
          <a:p>
            <a:r>
              <a:rPr lang="hr-HR" dirty="0"/>
              <a:t>Kategorije i vrste osobnih podataka koji se obrađuju u obrazovnim institucijama</a:t>
            </a:r>
          </a:p>
        </p:txBody>
      </p:sp>
      <p:sp>
        <p:nvSpPr>
          <p:cNvPr id="3" name="Content Placeholder 2">
            <a:extLst>
              <a:ext uri="{FF2B5EF4-FFF2-40B4-BE49-F238E27FC236}">
                <a16:creationId xmlns:a16="http://schemas.microsoft.com/office/drawing/2014/main" id="{C2F552D8-A6CF-02D0-0C06-96775E26BB4E}"/>
              </a:ext>
            </a:extLst>
          </p:cNvPr>
          <p:cNvSpPr>
            <a:spLocks noGrp="1"/>
          </p:cNvSpPr>
          <p:nvPr>
            <p:ph idx="1"/>
          </p:nvPr>
        </p:nvSpPr>
        <p:spPr>
          <a:xfrm>
            <a:off x="838200" y="1825625"/>
            <a:ext cx="8040077" cy="4894664"/>
          </a:xfrm>
        </p:spPr>
        <p:txBody>
          <a:bodyPr>
            <a:normAutofit fontScale="77500" lnSpcReduction="20000"/>
          </a:bodyPr>
          <a:lstStyle/>
          <a:p>
            <a:pPr marL="4572" lvl="1" indent="0">
              <a:lnSpc>
                <a:spcPct val="120000"/>
              </a:lnSpc>
              <a:spcBef>
                <a:spcPts val="0"/>
              </a:spcBef>
              <a:buNone/>
            </a:pPr>
            <a:r>
              <a:rPr lang="hr-HR" b="1" dirty="0"/>
              <a:t>Osobni podaci potrebni za utvrđivanje identiteta </a:t>
            </a:r>
            <a:r>
              <a:rPr lang="hr-HR" dirty="0"/>
              <a:t>(datum rođenja, MBO, podaci o zdravstvenom osiguranju)</a:t>
            </a:r>
          </a:p>
          <a:p>
            <a:pPr marL="4572" lvl="1" indent="0">
              <a:lnSpc>
                <a:spcPct val="120000"/>
              </a:lnSpc>
              <a:spcBef>
                <a:spcPts val="0"/>
              </a:spcBef>
              <a:buNone/>
            </a:pPr>
            <a:r>
              <a:rPr lang="hr-HR" b="1" dirty="0"/>
              <a:t>Kontakt podaci </a:t>
            </a:r>
            <a:r>
              <a:rPr lang="hr-HR" dirty="0"/>
              <a:t>(adresa, srodnici ili bliske osobe, za djecu imena roditelja, skrbnika, zakonskih zastupnika, telefon, e-mail)</a:t>
            </a:r>
          </a:p>
          <a:p>
            <a:pPr marL="4572" lvl="1" indent="0">
              <a:lnSpc>
                <a:spcPct val="120000"/>
              </a:lnSpc>
              <a:spcBef>
                <a:spcPts val="0"/>
              </a:spcBef>
              <a:buNone/>
            </a:pPr>
            <a:r>
              <a:rPr lang="hr-HR" b="1" dirty="0"/>
              <a:t>Podaci potrebni za ispunjavanje evidencija propisanih predmetnim propisima u odgoju i obrazovanju</a:t>
            </a:r>
            <a:r>
              <a:rPr lang="hr-HR" dirty="0"/>
              <a:t>: ime i prezime studenta, OIB studenta, datum rođenja, jedinstveni matični broj akademskoga građanina, naziv visokog učilišta na koje je student upisan, vrsta studija, naziv studija, status studenta, status prava i obaveza, datum upisa studenta na studij, akademska godina prvog upisa studenta na studij, upis studenta u tekuću akademsku godinu.</a:t>
            </a:r>
          </a:p>
          <a:p>
            <a:pPr marL="4572" lvl="1" indent="0">
              <a:lnSpc>
                <a:spcPct val="120000"/>
              </a:lnSpc>
              <a:spcBef>
                <a:spcPts val="0"/>
              </a:spcBef>
              <a:buNone/>
            </a:pPr>
            <a:r>
              <a:rPr lang="hr-HR" b="1" dirty="0"/>
              <a:t>Zdravstveni podaci: </a:t>
            </a:r>
            <a:r>
              <a:rPr lang="hr-HR" dirty="0"/>
              <a:t>podaci potrebni za postavljanje dijagnoze i postupak liječenja, uključujući i subjektivni opis trenutnog zdravstvenog stanja*</a:t>
            </a:r>
          </a:p>
          <a:p>
            <a:pPr marL="4572" lvl="1" indent="0">
              <a:lnSpc>
                <a:spcPct val="120000"/>
              </a:lnSpc>
              <a:spcBef>
                <a:spcPts val="0"/>
              </a:spcBef>
              <a:buNone/>
            </a:pPr>
            <a:r>
              <a:rPr lang="hr-HR" b="1" dirty="0"/>
              <a:t>Podaci koje traže specifične usluge u okviru obrazovnih institucija (npr. knjižnice): </a:t>
            </a:r>
            <a:r>
              <a:rPr lang="hr-HR" dirty="0"/>
              <a:t>podaci o obrazovanju, zaporka za korisnički račun u knjižnici, povijest posudbe, povijest </a:t>
            </a:r>
            <a:r>
              <a:rPr lang="hr-HR" dirty="0" err="1"/>
              <a:t>ulogiravanja</a:t>
            </a:r>
            <a:r>
              <a:rPr lang="hr-HR" dirty="0"/>
              <a:t> u korisnički račun,  podaci o obavljenim novčanim transakcijama, podaci o dugovanjima</a:t>
            </a:r>
          </a:p>
          <a:p>
            <a:pPr marL="4572" lvl="1" indent="0">
              <a:lnSpc>
                <a:spcPct val="120000"/>
              </a:lnSpc>
              <a:spcBef>
                <a:spcPts val="0"/>
              </a:spcBef>
              <a:buNone/>
            </a:pPr>
            <a:endParaRPr lang="hr-HR" dirty="0"/>
          </a:p>
          <a:p>
            <a:pPr marL="4572" lvl="1" indent="0">
              <a:lnSpc>
                <a:spcPct val="120000"/>
              </a:lnSpc>
              <a:spcBef>
                <a:spcPts val="0"/>
              </a:spcBef>
              <a:buNone/>
            </a:pPr>
            <a:endParaRPr lang="hr-HR" b="1" dirty="0"/>
          </a:p>
          <a:p>
            <a:pPr marL="4572" lvl="1" indent="0">
              <a:lnSpc>
                <a:spcPct val="120000"/>
              </a:lnSpc>
              <a:spcBef>
                <a:spcPts val="0"/>
              </a:spcBef>
              <a:buNone/>
            </a:pPr>
            <a:endParaRPr lang="hr-HR" dirty="0"/>
          </a:p>
          <a:p>
            <a:endParaRPr lang="hr-HR" dirty="0"/>
          </a:p>
        </p:txBody>
      </p:sp>
      <p:pic>
        <p:nvPicPr>
          <p:cNvPr id="6" name="Picture 5">
            <a:extLst>
              <a:ext uri="{FF2B5EF4-FFF2-40B4-BE49-F238E27FC236}">
                <a16:creationId xmlns:a16="http://schemas.microsoft.com/office/drawing/2014/main" id="{ECFA2C0E-8037-D50B-81B4-6CF46439631D}"/>
              </a:ext>
            </a:extLst>
          </p:cNvPr>
          <p:cNvPicPr>
            <a:picLocks noChangeAspect="1"/>
          </p:cNvPicPr>
          <p:nvPr/>
        </p:nvPicPr>
        <p:blipFill>
          <a:blip r:embed="rId6"/>
          <a:stretch>
            <a:fillRect/>
          </a:stretch>
        </p:blipFill>
        <p:spPr>
          <a:xfrm>
            <a:off x="9630507" y="1761881"/>
            <a:ext cx="1371600" cy="4381500"/>
          </a:xfrm>
          <a:prstGeom prst="rect">
            <a:avLst/>
          </a:prstGeom>
        </p:spPr>
      </p:pic>
    </p:spTree>
    <p:extLst>
      <p:ext uri="{BB962C8B-B14F-4D97-AF65-F5344CB8AC3E}">
        <p14:creationId xmlns:p14="http://schemas.microsoft.com/office/powerpoint/2010/main" val="3358977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6208102-9919-5D3E-E5F9-257D988703B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46208102-9919-5D3E-E5F9-257D988703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6815498-39BB-2143-F394-2E8C393A88E1}"/>
              </a:ext>
            </a:extLst>
          </p:cNvPr>
          <p:cNvSpPr>
            <a:spLocks noGrp="1"/>
          </p:cNvSpPr>
          <p:nvPr>
            <p:ph type="title"/>
          </p:nvPr>
        </p:nvSpPr>
        <p:spPr>
          <a:xfrm>
            <a:off x="1066800" y="263510"/>
            <a:ext cx="8886884" cy="953669"/>
          </a:xfrm>
        </p:spPr>
        <p:txBody>
          <a:bodyPr vert="horz"/>
          <a:lstStyle/>
          <a:p>
            <a:r>
              <a:rPr lang="hr-HR" dirty="0"/>
              <a:t>Evidencija aktivnosti obrade</a:t>
            </a:r>
          </a:p>
        </p:txBody>
      </p:sp>
      <p:sp>
        <p:nvSpPr>
          <p:cNvPr id="3" name="Content Placeholder 2">
            <a:extLst>
              <a:ext uri="{FF2B5EF4-FFF2-40B4-BE49-F238E27FC236}">
                <a16:creationId xmlns:a16="http://schemas.microsoft.com/office/drawing/2014/main" id="{DA6D9CA0-D9AE-CADA-434A-052DF5F1C652}"/>
              </a:ext>
            </a:extLst>
          </p:cNvPr>
          <p:cNvSpPr>
            <a:spLocks noGrp="1"/>
          </p:cNvSpPr>
          <p:nvPr>
            <p:ph idx="1"/>
          </p:nvPr>
        </p:nvSpPr>
        <p:spPr>
          <a:xfrm>
            <a:off x="920218" y="1217179"/>
            <a:ext cx="6054159" cy="5469774"/>
          </a:xfrm>
        </p:spPr>
        <p:txBody>
          <a:bodyPr>
            <a:normAutofit fontScale="70000" lnSpcReduction="20000"/>
          </a:bodyPr>
          <a:lstStyle/>
          <a:p>
            <a:r>
              <a:rPr lang="hr-HR" dirty="0"/>
              <a:t>Temeljni dokument kojim se dokazuje (dokumentira) ponašanje voditelja usklađeno s obvezama prema OUZP – direktna primjena načela pouzdanosti</a:t>
            </a:r>
          </a:p>
          <a:p>
            <a:r>
              <a:rPr lang="hr-HR" dirty="0"/>
              <a:t>Postoje različiti obrasci – svako nadzorno tijelo može pripremiti svoj obrazac – svi su jednako primjenjivi</a:t>
            </a:r>
          </a:p>
          <a:p>
            <a:r>
              <a:rPr lang="hr-HR" dirty="0"/>
              <a:t>Evidencija aktivnosti obrade sastojati  je skup podataka o obradama koje provodi voditelj ili izvršitelj obrade</a:t>
            </a:r>
          </a:p>
          <a:p>
            <a:r>
              <a:rPr lang="hr-HR" dirty="0"/>
              <a:t>Evidencije mogu biti koncipirane tako da svaka aktivnost obrade bude zasebni dokument ili da sve budu sastavljene u jednu cjelovitu evidenciju</a:t>
            </a:r>
          </a:p>
          <a:p>
            <a:r>
              <a:rPr lang="hr-HR" dirty="0"/>
              <a:t>Evidencije se mogu voditi putem obrasca ili putem posebnog softvera (Data Protection Management System) iz kojeg se mogu eksportirati u bilo kojem standardnom formatu</a:t>
            </a:r>
          </a:p>
          <a:p>
            <a:r>
              <a:rPr lang="hr-HR" dirty="0"/>
              <a:t>Primjeri obrazaca koje je pripremio AZOP dostupni su ovdje: </a:t>
            </a:r>
          </a:p>
          <a:p>
            <a:r>
              <a:rPr lang="hr-HR" dirty="0"/>
              <a:t>https://azop.hr/obrasci-predlosci/</a:t>
            </a:r>
          </a:p>
          <a:p>
            <a:endParaRPr lang="hr-HR" dirty="0"/>
          </a:p>
        </p:txBody>
      </p:sp>
      <p:pic>
        <p:nvPicPr>
          <p:cNvPr id="8" name="Picture 7">
            <a:extLst>
              <a:ext uri="{FF2B5EF4-FFF2-40B4-BE49-F238E27FC236}">
                <a16:creationId xmlns:a16="http://schemas.microsoft.com/office/drawing/2014/main" id="{0F2F9350-33FD-71C1-19CA-F1B70077A7DD}"/>
              </a:ext>
            </a:extLst>
          </p:cNvPr>
          <p:cNvPicPr>
            <a:picLocks noChangeAspect="1"/>
          </p:cNvPicPr>
          <p:nvPr/>
        </p:nvPicPr>
        <p:blipFill>
          <a:blip r:embed="rId5"/>
          <a:stretch>
            <a:fillRect/>
          </a:stretch>
        </p:blipFill>
        <p:spPr>
          <a:xfrm>
            <a:off x="7170578" y="1104900"/>
            <a:ext cx="4724936" cy="2540080"/>
          </a:xfrm>
          <a:prstGeom prst="rect">
            <a:avLst/>
          </a:prstGeom>
        </p:spPr>
      </p:pic>
      <p:pic>
        <p:nvPicPr>
          <p:cNvPr id="10" name="Picture 9">
            <a:extLst>
              <a:ext uri="{FF2B5EF4-FFF2-40B4-BE49-F238E27FC236}">
                <a16:creationId xmlns:a16="http://schemas.microsoft.com/office/drawing/2014/main" id="{00053805-59D6-81CD-6938-C449ADC798C7}"/>
              </a:ext>
            </a:extLst>
          </p:cNvPr>
          <p:cNvPicPr>
            <a:picLocks noChangeAspect="1"/>
          </p:cNvPicPr>
          <p:nvPr/>
        </p:nvPicPr>
        <p:blipFill>
          <a:blip r:embed="rId6"/>
          <a:stretch>
            <a:fillRect/>
          </a:stretch>
        </p:blipFill>
        <p:spPr>
          <a:xfrm>
            <a:off x="7120959" y="3897869"/>
            <a:ext cx="4774555" cy="2693966"/>
          </a:xfrm>
          <a:prstGeom prst="rect">
            <a:avLst/>
          </a:prstGeom>
        </p:spPr>
      </p:pic>
    </p:spTree>
    <p:extLst>
      <p:ext uri="{BB962C8B-B14F-4D97-AF65-F5344CB8AC3E}">
        <p14:creationId xmlns:p14="http://schemas.microsoft.com/office/powerpoint/2010/main" val="2834941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2D02892-8E2C-38B9-B847-42F14B35F5B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72D02892-8E2C-38B9-B847-42F14B35F5B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3458EAA-BD03-5678-FE80-71D20911EA67}"/>
              </a:ext>
            </a:extLst>
          </p:cNvPr>
          <p:cNvSpPr>
            <a:spLocks noGrp="1"/>
          </p:cNvSpPr>
          <p:nvPr>
            <p:ph type="title"/>
          </p:nvPr>
        </p:nvSpPr>
        <p:spPr>
          <a:xfrm>
            <a:off x="723900" y="0"/>
            <a:ext cx="10474729" cy="1221971"/>
          </a:xfrm>
        </p:spPr>
        <p:txBody>
          <a:bodyPr vert="horz">
            <a:normAutofit fontScale="90000"/>
          </a:bodyPr>
          <a:lstStyle/>
          <a:p>
            <a:r>
              <a:rPr lang="hr-HR" dirty="0"/>
              <a:t>Sadržaj i ispunjavanje evidencije aktivnosti obrade </a:t>
            </a:r>
          </a:p>
        </p:txBody>
      </p:sp>
      <p:sp>
        <p:nvSpPr>
          <p:cNvPr id="3" name="Content Placeholder 2">
            <a:extLst>
              <a:ext uri="{FF2B5EF4-FFF2-40B4-BE49-F238E27FC236}">
                <a16:creationId xmlns:a16="http://schemas.microsoft.com/office/drawing/2014/main" id="{E57F847D-4231-E850-E156-B014705B14CB}"/>
              </a:ext>
            </a:extLst>
          </p:cNvPr>
          <p:cNvSpPr>
            <a:spLocks noGrp="1"/>
          </p:cNvSpPr>
          <p:nvPr>
            <p:ph idx="1"/>
          </p:nvPr>
        </p:nvSpPr>
        <p:spPr>
          <a:xfrm>
            <a:off x="371579" y="1221971"/>
            <a:ext cx="8348472" cy="5552902"/>
          </a:xfrm>
        </p:spPr>
        <p:txBody>
          <a:bodyPr>
            <a:normAutofit fontScale="92500" lnSpcReduction="20000"/>
          </a:bodyPr>
          <a:lstStyle/>
          <a:p>
            <a:r>
              <a:rPr lang="hr-HR" dirty="0"/>
              <a:t>Sukladno članku 30. OUZP, evidencija aktivnosti obrade osobnih podataka voditelja obrade treba se sastojati od skupa evidencija svake aktivnosti obrade i sadržavati osobito:</a:t>
            </a:r>
          </a:p>
          <a:p>
            <a:pPr lvl="1">
              <a:buFont typeface="Arial" panose="020B0604020202020204" pitchFamily="34" charset="0"/>
              <a:buChar char="•"/>
            </a:pPr>
            <a:r>
              <a:rPr lang="hr-HR" dirty="0"/>
              <a:t>ime i kontaktne podatke voditelja obrade i, ako je primjenjivo, zajedničkog voditelja obrade, predstavnika voditelja obrade i službenika za zaštitu podataka;</a:t>
            </a:r>
          </a:p>
          <a:p>
            <a:pPr lvl="1">
              <a:buFont typeface="Arial" panose="020B0604020202020204" pitchFamily="34" charset="0"/>
              <a:buChar char="•"/>
            </a:pPr>
            <a:r>
              <a:rPr lang="hr-HR" dirty="0"/>
              <a:t>svrhe obrade;</a:t>
            </a:r>
          </a:p>
          <a:p>
            <a:pPr lvl="1">
              <a:buFont typeface="Arial" panose="020B0604020202020204" pitchFamily="34" charset="0"/>
              <a:buChar char="•"/>
            </a:pPr>
            <a:r>
              <a:rPr lang="hr-HR" dirty="0"/>
              <a:t>opis kategorija ispitanika i kategorija osobnih podataka (uključujući i to pripadaju li bilo koji podaci unutar popisa u „posebne kategorije podataka“ / osjetljivi podaci);</a:t>
            </a:r>
          </a:p>
          <a:p>
            <a:pPr lvl="1">
              <a:buFont typeface="Arial" panose="020B0604020202020204" pitchFamily="34" charset="0"/>
              <a:buChar char="•"/>
            </a:pPr>
            <a:r>
              <a:rPr lang="hr-HR" dirty="0"/>
              <a:t>kategorije primateljâ kojima su osobni podaci otkriveni ili će im biti otkriveni, uključujući primatelje u trećim zemljama ili međunarodne organizacije;</a:t>
            </a:r>
          </a:p>
          <a:p>
            <a:pPr lvl="1">
              <a:buFont typeface="Arial" panose="020B0604020202020204" pitchFamily="34" charset="0"/>
              <a:buChar char="•"/>
            </a:pPr>
            <a:r>
              <a:rPr lang="hr-HR" dirty="0"/>
              <a:t>podaci o prijenosima osobnih podataka u treću zemlju ili međunarodnu organizaciju</a:t>
            </a:r>
          </a:p>
          <a:p>
            <a:pPr lvl="1">
              <a:buFont typeface="Arial" panose="020B0604020202020204" pitchFamily="34" charset="0"/>
              <a:buChar char="•"/>
            </a:pPr>
            <a:r>
              <a:rPr lang="hr-HR" dirty="0"/>
              <a:t>predviđene rokove za brisanje različitih kategorija podataka</a:t>
            </a:r>
          </a:p>
          <a:p>
            <a:pPr lvl="1">
              <a:buFont typeface="Arial" panose="020B0604020202020204" pitchFamily="34" charset="0"/>
              <a:buChar char="•"/>
            </a:pPr>
            <a:r>
              <a:rPr lang="hr-HR" dirty="0"/>
              <a:t>opći opis tehničkih i organizacijskih sigurnosnih mjera iz članka</a:t>
            </a:r>
          </a:p>
        </p:txBody>
      </p:sp>
      <p:sp>
        <p:nvSpPr>
          <p:cNvPr id="8" name="TextBox 7">
            <a:extLst>
              <a:ext uri="{FF2B5EF4-FFF2-40B4-BE49-F238E27FC236}">
                <a16:creationId xmlns:a16="http://schemas.microsoft.com/office/drawing/2014/main" id="{2E8F2518-0F9D-B8D7-0331-082E756A3BB7}"/>
              </a:ext>
            </a:extLst>
          </p:cNvPr>
          <p:cNvSpPr txBox="1"/>
          <p:nvPr/>
        </p:nvSpPr>
        <p:spPr>
          <a:xfrm>
            <a:off x="8720051" y="1603317"/>
            <a:ext cx="3158836" cy="4524315"/>
          </a:xfrm>
          <a:prstGeom prst="rect">
            <a:avLst/>
          </a:prstGeom>
          <a:noFill/>
        </p:spPr>
        <p:txBody>
          <a:bodyPr wrap="square" rtlCol="0">
            <a:spAutoFit/>
          </a:bodyPr>
          <a:lstStyle/>
          <a:p>
            <a:pPr marL="342900" indent="-342900">
              <a:buAutoNum type="arabicPeriod"/>
            </a:pPr>
            <a:r>
              <a:rPr lang="hr-HR" b="1" dirty="0"/>
              <a:t>Koliko detaljno treba ići u raspisivanje aktivnosti obrade?</a:t>
            </a:r>
          </a:p>
          <a:p>
            <a:pPr marL="342900" indent="-342900">
              <a:buAutoNum type="arabicPeriod"/>
            </a:pPr>
            <a:r>
              <a:rPr lang="hr-HR" b="1" dirty="0"/>
              <a:t>Koliko često treba mijenjati sadržaj evidencije?</a:t>
            </a:r>
          </a:p>
          <a:p>
            <a:pPr marL="342900" indent="-342900">
              <a:buAutoNum type="arabicPeriod"/>
            </a:pPr>
            <a:r>
              <a:rPr lang="hr-HR" b="1" dirty="0"/>
              <a:t>Čemu uopće služi evidencija?</a:t>
            </a:r>
          </a:p>
          <a:p>
            <a:pPr marL="342900" indent="-342900">
              <a:buAutoNum type="arabicPeriod"/>
            </a:pPr>
            <a:r>
              <a:rPr lang="hr-HR" b="1" dirty="0"/>
              <a:t>Kako je najučinkovitije pristupiti izradi i održavanju evidencije?</a:t>
            </a:r>
          </a:p>
          <a:p>
            <a:pPr marL="342900" indent="-342900">
              <a:buAutoNum type="arabicPeriod"/>
            </a:pPr>
            <a:r>
              <a:rPr lang="hr-HR" b="1" dirty="0"/>
              <a:t>Tko je odgovoran za njen sadržaj?</a:t>
            </a:r>
          </a:p>
          <a:p>
            <a:pPr marL="342900" indent="-342900">
              <a:buAutoNum type="arabicPeriod"/>
            </a:pPr>
            <a:r>
              <a:rPr lang="hr-HR" b="1" dirty="0"/>
              <a:t>Koji voditelji nisu dužni voditi evidenciju aktivnosti obrade?</a:t>
            </a:r>
          </a:p>
          <a:p>
            <a:pPr marL="342900" indent="-342900">
              <a:buAutoNum type="arabicPeriod"/>
            </a:pPr>
            <a:r>
              <a:rPr lang="hr-HR" b="1" dirty="0"/>
              <a:t>U čemu je razlika između evidencije koju voditelj i one koju vodi izvršitelj?</a:t>
            </a:r>
          </a:p>
        </p:txBody>
      </p:sp>
    </p:spTree>
    <p:extLst>
      <p:ext uri="{BB962C8B-B14F-4D97-AF65-F5344CB8AC3E}">
        <p14:creationId xmlns:p14="http://schemas.microsoft.com/office/powerpoint/2010/main" val="503872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14E741D-5E3F-BDEB-6978-43AC39B1CF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2" name="Object 1" hidden="1">
                        <a:extLst>
                          <a:ext uri="{FF2B5EF4-FFF2-40B4-BE49-F238E27FC236}">
                            <a16:creationId xmlns:a16="http://schemas.microsoft.com/office/drawing/2014/main" id="{214E741D-5E3F-BDEB-6978-43AC39B1CF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a:xfrm>
            <a:off x="709612" y="234268"/>
            <a:ext cx="10772775" cy="876615"/>
          </a:xfrm>
        </p:spPr>
        <p:txBody>
          <a:bodyPr vert="horz"/>
          <a:lstStyle/>
          <a:p>
            <a:r>
              <a:rPr lang="hr-HR" dirty="0"/>
              <a:t>SADRŽAJ 2/2</a:t>
            </a:r>
          </a:p>
        </p:txBody>
      </p:sp>
      <p:sp>
        <p:nvSpPr>
          <p:cNvPr id="6" name="Content Placeholder 5"/>
          <p:cNvSpPr>
            <a:spLocks noGrp="1"/>
          </p:cNvSpPr>
          <p:nvPr>
            <p:ph idx="1"/>
          </p:nvPr>
        </p:nvSpPr>
        <p:spPr>
          <a:xfrm>
            <a:off x="381933" y="1337593"/>
            <a:ext cx="6049096" cy="5286139"/>
          </a:xfrm>
        </p:spPr>
        <p:txBody>
          <a:bodyPr>
            <a:normAutofit fontScale="85000" lnSpcReduction="20000"/>
          </a:bodyPr>
          <a:lstStyle/>
          <a:p>
            <a:pPr lvl="1">
              <a:lnSpc>
                <a:spcPct val="110000"/>
              </a:lnSpc>
              <a:spcBef>
                <a:spcPts val="0"/>
              </a:spcBef>
              <a:buFont typeface="Arial" panose="020B0604020202020204" pitchFamily="34" charset="0"/>
              <a:buChar char="•"/>
            </a:pPr>
            <a:r>
              <a:rPr lang="hr-HR" sz="4000" dirty="0">
                <a:latin typeface="+mj-lt"/>
              </a:rPr>
              <a:t>Kako do </a:t>
            </a:r>
            <a:r>
              <a:rPr lang="hr-HR" sz="4000" b="1" dirty="0">
                <a:latin typeface="+mj-lt"/>
              </a:rPr>
              <a:t>kompetentnog i učinkovitog SZOP</a:t>
            </a:r>
          </a:p>
          <a:p>
            <a:pPr lvl="1">
              <a:lnSpc>
                <a:spcPct val="110000"/>
              </a:lnSpc>
              <a:spcBef>
                <a:spcPts val="0"/>
              </a:spcBef>
              <a:buFont typeface="Arial" panose="020B0604020202020204" pitchFamily="34" charset="0"/>
              <a:buChar char="•"/>
            </a:pPr>
            <a:r>
              <a:rPr lang="hr-HR" sz="4000" dirty="0">
                <a:latin typeface="+mj-lt"/>
              </a:rPr>
              <a:t>Preliminarne upute i mišljenja AZOP u kontekstu obrada u znanosti i obrazovanju</a:t>
            </a:r>
            <a:endParaRPr lang="hr-HR" sz="4000" b="1" dirty="0">
              <a:latin typeface="+mj-lt"/>
            </a:endParaRPr>
          </a:p>
          <a:p>
            <a:pPr lvl="1">
              <a:lnSpc>
                <a:spcPct val="110000"/>
              </a:lnSpc>
              <a:spcBef>
                <a:spcPts val="0"/>
              </a:spcBef>
              <a:buFont typeface="Arial" panose="020B0604020202020204" pitchFamily="34" charset="0"/>
              <a:buChar char="•"/>
            </a:pPr>
            <a:r>
              <a:rPr lang="hr-HR" sz="4000" dirty="0">
                <a:latin typeface="+mj-lt"/>
              </a:rPr>
              <a:t>Osvrt na </a:t>
            </a:r>
            <a:r>
              <a:rPr lang="hr-HR" sz="4000" b="1" dirty="0">
                <a:latin typeface="+mj-lt"/>
              </a:rPr>
              <a:t>specifična pravila iz implementacijskog propisa</a:t>
            </a:r>
          </a:p>
          <a:p>
            <a:pPr lvl="1">
              <a:lnSpc>
                <a:spcPct val="110000"/>
              </a:lnSpc>
              <a:spcBef>
                <a:spcPts val="0"/>
              </a:spcBef>
              <a:buFont typeface="Arial" panose="020B0604020202020204" pitchFamily="34" charset="0"/>
              <a:buChar char="•"/>
            </a:pPr>
            <a:r>
              <a:rPr lang="hr-HR" sz="4000" b="1" dirty="0">
                <a:latin typeface="+mj-lt"/>
              </a:rPr>
              <a:t>Praksa nadzornih tijela </a:t>
            </a:r>
            <a:r>
              <a:rPr lang="hr-HR" sz="4000" dirty="0">
                <a:latin typeface="+mj-lt"/>
              </a:rPr>
              <a:t>i primjenjiva </a:t>
            </a:r>
            <a:r>
              <a:rPr lang="hr-HR" sz="4000" dirty="0" err="1">
                <a:latin typeface="+mj-lt"/>
              </a:rPr>
              <a:t>judikatura</a:t>
            </a:r>
            <a:endParaRPr lang="hr-HR" sz="4000" dirty="0">
              <a:latin typeface="+mj-lt"/>
            </a:endParaRPr>
          </a:p>
          <a:p>
            <a:pPr lvl="1">
              <a:lnSpc>
                <a:spcPct val="110000"/>
              </a:lnSpc>
              <a:spcBef>
                <a:spcPts val="0"/>
              </a:spcBef>
              <a:buFont typeface="Arial" panose="020B0604020202020204" pitchFamily="34" charset="0"/>
              <a:buChar char="•"/>
            </a:pPr>
            <a:r>
              <a:rPr lang="hr-HR" sz="4000" b="1" dirty="0">
                <a:latin typeface="+mj-lt"/>
              </a:rPr>
              <a:t>Pitanja iz prakse obrazovnih institucija</a:t>
            </a:r>
          </a:p>
        </p:txBody>
      </p:sp>
      <p:pic>
        <p:nvPicPr>
          <p:cNvPr id="7" name="Picture 6">
            <a:extLst>
              <a:ext uri="{FF2B5EF4-FFF2-40B4-BE49-F238E27FC236}">
                <a16:creationId xmlns:a16="http://schemas.microsoft.com/office/drawing/2014/main" id="{63095F29-47DA-922E-6509-39959DCC8DC0}"/>
              </a:ext>
            </a:extLst>
          </p:cNvPr>
          <p:cNvPicPr>
            <a:picLocks noChangeAspect="1"/>
          </p:cNvPicPr>
          <p:nvPr/>
        </p:nvPicPr>
        <p:blipFill>
          <a:blip r:embed="rId6"/>
          <a:stretch>
            <a:fillRect/>
          </a:stretch>
        </p:blipFill>
        <p:spPr>
          <a:xfrm>
            <a:off x="6805051" y="1110883"/>
            <a:ext cx="4391025" cy="5153025"/>
          </a:xfrm>
          <a:prstGeom prst="rect">
            <a:avLst/>
          </a:prstGeom>
        </p:spPr>
      </p:pic>
    </p:spTree>
    <p:extLst>
      <p:ext uri="{BB962C8B-B14F-4D97-AF65-F5344CB8AC3E}">
        <p14:creationId xmlns:p14="http://schemas.microsoft.com/office/powerpoint/2010/main" val="39057250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3C909-13EF-C5A2-DE49-BA2E628791EB}"/>
              </a:ext>
            </a:extLst>
          </p:cNvPr>
          <p:cNvSpPr>
            <a:spLocks noGrp="1"/>
          </p:cNvSpPr>
          <p:nvPr>
            <p:ph type="title"/>
          </p:nvPr>
        </p:nvSpPr>
        <p:spPr>
          <a:xfrm>
            <a:off x="1069848" y="433146"/>
            <a:ext cx="8886884" cy="512251"/>
          </a:xfrm>
        </p:spPr>
        <p:txBody>
          <a:bodyPr>
            <a:normAutofit fontScale="90000"/>
          </a:bodyPr>
          <a:lstStyle/>
          <a:p>
            <a:r>
              <a:rPr lang="hr-HR" dirty="0"/>
              <a:t>Evidencija aktivnosti obrade</a:t>
            </a:r>
          </a:p>
        </p:txBody>
      </p:sp>
      <p:sp>
        <p:nvSpPr>
          <p:cNvPr id="3" name="Content Placeholder 2">
            <a:extLst>
              <a:ext uri="{FF2B5EF4-FFF2-40B4-BE49-F238E27FC236}">
                <a16:creationId xmlns:a16="http://schemas.microsoft.com/office/drawing/2014/main" id="{99EAF28A-A356-E65C-1159-58C90A52AE55}"/>
              </a:ext>
            </a:extLst>
          </p:cNvPr>
          <p:cNvSpPr>
            <a:spLocks noGrp="1"/>
          </p:cNvSpPr>
          <p:nvPr>
            <p:ph idx="1"/>
          </p:nvPr>
        </p:nvSpPr>
        <p:spPr>
          <a:xfrm>
            <a:off x="1069848" y="1162373"/>
            <a:ext cx="6516572" cy="5354663"/>
          </a:xfrm>
        </p:spPr>
        <p:txBody>
          <a:bodyPr>
            <a:normAutofit fontScale="85000" lnSpcReduction="20000"/>
          </a:bodyPr>
          <a:lstStyle/>
          <a:p>
            <a:r>
              <a:rPr lang="hr-HR" dirty="0"/>
              <a:t>Evidencija o aktivnostima obrade često se doživljava kao </a:t>
            </a:r>
            <a:r>
              <a:rPr lang="hr-HR" dirty="0" err="1"/>
              <a:t>iscrpljujuć</a:t>
            </a:r>
            <a:r>
              <a:rPr lang="hr-HR" dirty="0"/>
              <a:t> i birokratski dokumentacijski zahtjev, ali je središnja komponenta za osiguravanje usklađenosti zaštite podataka u tvrtki i ostvarenje aspekta dokumentiranja postupanja s podacima prema načelu pouzdanosti</a:t>
            </a:r>
          </a:p>
          <a:p>
            <a:r>
              <a:rPr lang="hr-HR" dirty="0"/>
              <a:t>Održavanje evidencije o aktivnostima obrade odgovornost je voditelja obrade, a ne službenika za zaštitu podataka (DPO). </a:t>
            </a:r>
          </a:p>
          <a:p>
            <a:r>
              <a:rPr lang="hr-HR" dirty="0"/>
              <a:t>Početna uspostava evidencije o aktivnostima obrade je značajan napor. Naknadno održavanje također veže resurse. Posebno u srednjim i većim organizacijama to zahtjeva jasne procese i uključenost svih odjela uključenih u obradu osobnih podataka.</a:t>
            </a:r>
          </a:p>
          <a:p>
            <a:r>
              <a:rPr lang="hr-HR" dirty="0"/>
              <a:t>„Aktivnost obrade" može se shvatiti kao skup koraka obrade koji služe jednoj, sveobuhvatnoj svrsi, npr. određeni poslovni proces ili IT alat.</a:t>
            </a:r>
          </a:p>
          <a:p>
            <a:endParaRPr lang="hr-HR" dirty="0"/>
          </a:p>
        </p:txBody>
      </p:sp>
      <p:sp>
        <p:nvSpPr>
          <p:cNvPr id="4" name="TextBox 3">
            <a:extLst>
              <a:ext uri="{FF2B5EF4-FFF2-40B4-BE49-F238E27FC236}">
                <a16:creationId xmlns:a16="http://schemas.microsoft.com/office/drawing/2014/main" id="{6324C5BF-41B7-1AB5-C49A-BEEE7966FD31}"/>
              </a:ext>
            </a:extLst>
          </p:cNvPr>
          <p:cNvSpPr txBox="1"/>
          <p:nvPr/>
        </p:nvSpPr>
        <p:spPr>
          <a:xfrm>
            <a:off x="7958380" y="1108129"/>
            <a:ext cx="3518115" cy="5262979"/>
          </a:xfrm>
          <a:prstGeom prst="rect">
            <a:avLst/>
          </a:prstGeom>
          <a:noFill/>
        </p:spPr>
        <p:txBody>
          <a:bodyPr wrap="square" rtlCol="0">
            <a:spAutoFit/>
          </a:bodyPr>
          <a:lstStyle/>
          <a:p>
            <a:endParaRPr lang="hr-HR" sz="1600" b="1" dirty="0"/>
          </a:p>
          <a:p>
            <a:r>
              <a:rPr lang="hr-HR" sz="1600" b="1" dirty="0"/>
              <a:t>Primjeri aktivnosti obrade su:</a:t>
            </a:r>
          </a:p>
          <a:p>
            <a:endParaRPr lang="hr-HR" sz="1600" b="1" dirty="0"/>
          </a:p>
          <a:p>
            <a:r>
              <a:rPr lang="hr-HR" sz="1600" b="1" dirty="0"/>
              <a:t>Korištenje posebnog softvera ili uređaja pomoću kojih se podaci o zaposlenicima bilježe, pohranjuju ili vrednuju (npr. sustav za bilježenje radnog vremena, digitalne dosjee osoblja, sustav elektroničke pristupne kartice, videonadzor).</a:t>
            </a:r>
          </a:p>
          <a:p>
            <a:endParaRPr lang="hr-HR" sz="1600" b="1" dirty="0"/>
          </a:p>
          <a:p>
            <a:r>
              <a:rPr lang="hr-HR" sz="1600" b="1" dirty="0"/>
              <a:t>Standardizirani interni procesi u kojima se podaci o zaposlenicima kontinuirano ili sustavno prikupljaju, pohranjuju ili koriste (npr. rukovanje podacima o kandidatima za posao, administracija i obrada mjera obuke, obračun plaća, e-mail bilteni za kupce).</a:t>
            </a:r>
          </a:p>
        </p:txBody>
      </p:sp>
    </p:spTree>
    <p:extLst>
      <p:ext uri="{BB962C8B-B14F-4D97-AF65-F5344CB8AC3E}">
        <p14:creationId xmlns:p14="http://schemas.microsoft.com/office/powerpoint/2010/main" val="1145463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BE77D-F088-455A-442D-7FBE0A75597A}"/>
              </a:ext>
            </a:extLst>
          </p:cNvPr>
          <p:cNvSpPr>
            <a:spLocks noGrp="1"/>
          </p:cNvSpPr>
          <p:nvPr>
            <p:ph type="title"/>
          </p:nvPr>
        </p:nvSpPr>
        <p:spPr>
          <a:xfrm>
            <a:off x="1063752" y="355655"/>
            <a:ext cx="8886884" cy="550996"/>
          </a:xfrm>
        </p:spPr>
        <p:txBody>
          <a:bodyPr>
            <a:normAutofit fontScale="90000"/>
          </a:bodyPr>
          <a:lstStyle/>
          <a:p>
            <a:r>
              <a:rPr lang="hr-HR" dirty="0"/>
              <a:t>Primjeri kriterija za EAO</a:t>
            </a:r>
          </a:p>
        </p:txBody>
      </p:sp>
      <p:sp>
        <p:nvSpPr>
          <p:cNvPr id="3" name="Content Placeholder 2">
            <a:extLst>
              <a:ext uri="{FF2B5EF4-FFF2-40B4-BE49-F238E27FC236}">
                <a16:creationId xmlns:a16="http://schemas.microsoft.com/office/drawing/2014/main" id="{2095F322-673B-BAEE-DCAB-05F7168F104A}"/>
              </a:ext>
            </a:extLst>
          </p:cNvPr>
          <p:cNvSpPr>
            <a:spLocks noGrp="1"/>
          </p:cNvSpPr>
          <p:nvPr>
            <p:ph idx="1"/>
          </p:nvPr>
        </p:nvSpPr>
        <p:spPr>
          <a:xfrm>
            <a:off x="1069848" y="1046136"/>
            <a:ext cx="7314735" cy="5385661"/>
          </a:xfrm>
        </p:spPr>
        <p:txBody>
          <a:bodyPr>
            <a:normAutofit fontScale="70000" lnSpcReduction="20000"/>
          </a:bodyPr>
          <a:lstStyle/>
          <a:p>
            <a:r>
              <a:rPr lang="hr-HR" b="1" dirty="0"/>
              <a:t>Primjer: Trebate li imati jednu aktivnost obrade „godišnje ocjenjivanje zaposlenika" ili dvije aktivnosti obrade "ciljani razgovori i ankete zaposlenika" i "mjerenje ciljanog postignuća"?</a:t>
            </a:r>
          </a:p>
          <a:p>
            <a:r>
              <a:rPr lang="hr-HR" dirty="0"/>
              <a:t>Visoka </a:t>
            </a:r>
            <a:r>
              <a:rPr lang="hr-HR" dirty="0" err="1"/>
              <a:t>granularnost</a:t>
            </a:r>
            <a:r>
              <a:rPr lang="hr-HR" dirty="0"/>
              <a:t> dovodi do zbunjujućeg broja aktivnosti obrade i nepotrebno povećava administrativni teret.</a:t>
            </a:r>
          </a:p>
          <a:p>
            <a:r>
              <a:rPr lang="hr-HR" dirty="0"/>
              <a:t>Pregruba </a:t>
            </a:r>
            <a:r>
              <a:rPr lang="hr-HR" dirty="0" err="1"/>
              <a:t>granularnost</a:t>
            </a:r>
            <a:r>
              <a:rPr lang="hr-HR" dirty="0"/>
              <a:t> (npr. "upravljanje podacima o osoblju") više ne dopušta smislen pregled usklađenosti sa zaštitom podataka.</a:t>
            </a:r>
          </a:p>
          <a:p>
            <a:r>
              <a:rPr lang="hr-HR" dirty="0"/>
              <a:t>Za određivanje sveobuhvatne svrhe korisna je orijentacija na postojeće poslovne procese ili područja odgovornosti.</a:t>
            </a:r>
          </a:p>
          <a:p>
            <a:r>
              <a:rPr lang="hr-HR" dirty="0"/>
              <a:t>Razgraničenje se također može temeljiti na tehničkim sustavima koji su u osnovi aktivnosti obrade. Međutim, ne mora se svaki IT sustav smatrati zasebnom aktivnošću obrade.</a:t>
            </a:r>
          </a:p>
          <a:p>
            <a:r>
              <a:rPr lang="hr-HR" dirty="0"/>
              <a:t>Ako bi aktivnost obrade spadala pod odgovornost nekoliko odjela, možda bi bilo prikladno podijeliti aktivnost.</a:t>
            </a:r>
          </a:p>
          <a:p>
            <a:r>
              <a:rPr lang="hr-HR" dirty="0"/>
              <a:t>U čisto pragmatičnom smislu, viša razina </a:t>
            </a:r>
            <a:r>
              <a:rPr lang="hr-HR" dirty="0" err="1"/>
              <a:t>granularnosti</a:t>
            </a:r>
            <a:r>
              <a:rPr lang="hr-HR" dirty="0"/>
              <a:t> u definiciji aktivnosti obrade mogla bi se prihvatiti za manje tvrtke.</a:t>
            </a:r>
          </a:p>
        </p:txBody>
      </p:sp>
      <p:sp>
        <p:nvSpPr>
          <p:cNvPr id="5" name="TextBox 4">
            <a:extLst>
              <a:ext uri="{FF2B5EF4-FFF2-40B4-BE49-F238E27FC236}">
                <a16:creationId xmlns:a16="http://schemas.microsoft.com/office/drawing/2014/main" id="{DCD07C77-B722-13E3-9BF5-5E85467773BF}"/>
              </a:ext>
            </a:extLst>
          </p:cNvPr>
          <p:cNvSpPr txBox="1"/>
          <p:nvPr/>
        </p:nvSpPr>
        <p:spPr>
          <a:xfrm>
            <a:off x="8772041" y="1100380"/>
            <a:ext cx="2991173" cy="4524315"/>
          </a:xfrm>
          <a:prstGeom prst="rect">
            <a:avLst/>
          </a:prstGeom>
          <a:noFill/>
        </p:spPr>
        <p:txBody>
          <a:bodyPr wrap="square" rtlCol="0">
            <a:spAutoFit/>
          </a:bodyPr>
          <a:lstStyle/>
          <a:p>
            <a:r>
              <a:rPr lang="hr-HR" b="1" dirty="0"/>
              <a:t>PRIMJER</a:t>
            </a:r>
          </a:p>
          <a:p>
            <a:endParaRPr lang="hr-HR" b="1" dirty="0"/>
          </a:p>
          <a:p>
            <a:r>
              <a:rPr lang="hr-HR" b="1" dirty="0"/>
              <a:t>Ne bi trebalo smatrati obradom:</a:t>
            </a:r>
          </a:p>
          <a:p>
            <a:r>
              <a:rPr lang="hr-HR" b="1" dirty="0"/>
              <a:t>čisto apstraktna obrada bez posebne svrhe</a:t>
            </a:r>
          </a:p>
          <a:p>
            <a:endParaRPr lang="hr-HR" b="1" dirty="0"/>
          </a:p>
          <a:p>
            <a:r>
              <a:rPr lang="hr-HR" b="1" dirty="0"/>
              <a:t>opća uporaba uredskog softvera, opća organizacija projekta</a:t>
            </a:r>
          </a:p>
          <a:p>
            <a:endParaRPr lang="hr-HR" b="1" dirty="0"/>
          </a:p>
          <a:p>
            <a:r>
              <a:rPr lang="hr-HR" b="1" dirty="0"/>
              <a:t>samo povremene operacije obrade</a:t>
            </a:r>
          </a:p>
          <a:p>
            <a:endParaRPr lang="hr-HR" b="1" dirty="0"/>
          </a:p>
          <a:p>
            <a:r>
              <a:rPr lang="hr-HR" b="1" dirty="0"/>
              <a:t>vođenje popisa sudionika sastanaka</a:t>
            </a:r>
          </a:p>
        </p:txBody>
      </p:sp>
    </p:spTree>
    <p:extLst>
      <p:ext uri="{BB962C8B-B14F-4D97-AF65-F5344CB8AC3E}">
        <p14:creationId xmlns:p14="http://schemas.microsoft.com/office/powerpoint/2010/main" val="530988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FD9A-1CCF-9957-FA80-6364BD63BCC7}"/>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437EB243-3D42-5F20-3387-48E13B8751F6}"/>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12235832-9B9D-EEFD-551D-D40B6D977759}"/>
              </a:ext>
            </a:extLst>
          </p:cNvPr>
          <p:cNvPicPr>
            <a:picLocks noChangeAspect="1"/>
          </p:cNvPicPr>
          <p:nvPr/>
        </p:nvPicPr>
        <p:blipFill>
          <a:blip r:embed="rId3"/>
          <a:stretch>
            <a:fillRect/>
          </a:stretch>
        </p:blipFill>
        <p:spPr>
          <a:xfrm>
            <a:off x="0" y="1"/>
            <a:ext cx="12192000" cy="6858000"/>
          </a:xfrm>
          <a:prstGeom prst="rect">
            <a:avLst/>
          </a:prstGeom>
        </p:spPr>
      </p:pic>
    </p:spTree>
    <p:extLst>
      <p:ext uri="{BB962C8B-B14F-4D97-AF65-F5344CB8AC3E}">
        <p14:creationId xmlns:p14="http://schemas.microsoft.com/office/powerpoint/2010/main" val="3146430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AC6A-6158-26EC-709D-B711A6CE07C8}"/>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DCB1644B-CCB6-B5AE-BD1C-31E4A4626BA1}"/>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1AA3E6CE-AE08-F6CD-14F3-4C02FD6070C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3630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89B18D5-D66E-3316-7B38-5315631B966E}"/>
              </a:ext>
            </a:extLst>
          </p:cNvPr>
          <p:cNvGraphicFramePr>
            <a:graphicFrameLocks noChangeAspect="1"/>
          </p:cNvGraphicFramePr>
          <p:nvPr>
            <p:custDataLst>
              <p:tags r:id="rId1"/>
            </p:custDataLst>
            <p:extLst>
              <p:ext uri="{D42A27DB-BD31-4B8C-83A1-F6EECF244321}">
                <p14:modId xmlns:p14="http://schemas.microsoft.com/office/powerpoint/2010/main" val="3821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F0986-C25F-A099-DB08-1349862DBFD5}"/>
              </a:ext>
            </a:extLst>
          </p:cNvPr>
          <p:cNvSpPr>
            <a:spLocks noGrp="1"/>
          </p:cNvSpPr>
          <p:nvPr>
            <p:ph type="title"/>
          </p:nvPr>
        </p:nvSpPr>
        <p:spPr/>
        <p:txBody>
          <a:bodyPr vert="horz"/>
          <a:lstStyle/>
          <a:p>
            <a:r>
              <a:rPr lang="hr-HR" dirty="0"/>
              <a:t>Zakonski okvir koji definira obrade u obrazovnim institucijama</a:t>
            </a:r>
          </a:p>
        </p:txBody>
      </p:sp>
      <p:sp>
        <p:nvSpPr>
          <p:cNvPr id="3" name="Content Placeholder 2">
            <a:extLst>
              <a:ext uri="{FF2B5EF4-FFF2-40B4-BE49-F238E27FC236}">
                <a16:creationId xmlns:a16="http://schemas.microsoft.com/office/drawing/2014/main" id="{C0F3FE00-6B49-6470-BAE1-A0FDE57785DD}"/>
              </a:ext>
            </a:extLst>
          </p:cNvPr>
          <p:cNvSpPr>
            <a:spLocks noGrp="1"/>
          </p:cNvSpPr>
          <p:nvPr>
            <p:ph idx="1"/>
          </p:nvPr>
        </p:nvSpPr>
        <p:spPr>
          <a:xfrm>
            <a:off x="838200" y="1825625"/>
            <a:ext cx="7271871" cy="4667250"/>
          </a:xfrm>
        </p:spPr>
        <p:txBody>
          <a:bodyPr>
            <a:normAutofit fontScale="85000" lnSpcReduction="20000"/>
          </a:bodyPr>
          <a:lstStyle/>
          <a:p>
            <a:r>
              <a:rPr lang="hr-HR" b="1" dirty="0"/>
              <a:t>Zakon o predškolskom odgoju i obrazovanju</a:t>
            </a:r>
          </a:p>
          <a:p>
            <a:pPr lvl="1"/>
            <a:r>
              <a:rPr lang="hr-HR" sz="2400" dirty="0"/>
              <a:t>Pravilnik o obrascima zdravstvene dokumentacije djece predškolske dobi i evidencije u dječjem vrtiću</a:t>
            </a:r>
          </a:p>
          <a:p>
            <a:pPr lvl="1"/>
            <a:r>
              <a:rPr lang="hr-HR" dirty="0"/>
              <a:t>Pravilnik o obrascima i sadržaju pedagoške dokumentacije i evidencije o djeci u dječjem vrtiću</a:t>
            </a:r>
          </a:p>
          <a:p>
            <a:r>
              <a:rPr lang="hr-HR" b="1" dirty="0"/>
              <a:t>Zakon o odgoju i obrazovanju u osnovnoj i srednjoj školi</a:t>
            </a:r>
          </a:p>
          <a:p>
            <a:pPr lvl="1"/>
            <a:r>
              <a:rPr lang="hr-HR" dirty="0"/>
              <a:t>Pravilnik o zajedničkome upisniku školskih ustanova u elektroničnome obliku - e-Matici</a:t>
            </a:r>
          </a:p>
          <a:p>
            <a:r>
              <a:rPr lang="hr-HR" b="1" dirty="0"/>
              <a:t>Zakon o visokom obrazovanju i znanstvenoj djelatnosti</a:t>
            </a:r>
          </a:p>
          <a:p>
            <a:pPr lvl="1"/>
            <a:r>
              <a:rPr lang="hr-HR" dirty="0"/>
              <a:t>Pravilnik o sadržaju i korištenju informacijskih sustava u visokom obrazovanju</a:t>
            </a:r>
          </a:p>
          <a:p>
            <a:r>
              <a:rPr lang="hr-HR" b="1" dirty="0"/>
              <a:t>Zakon o knjižnicama i knjižničnoj djelatnosti</a:t>
            </a:r>
          </a:p>
          <a:p>
            <a:r>
              <a:rPr lang="hr-HR" b="1" dirty="0"/>
              <a:t>Zakon o obrazovanju odraslih</a:t>
            </a:r>
          </a:p>
          <a:p>
            <a:pPr lvl="1"/>
            <a:r>
              <a:rPr lang="hr-HR" sz="2400" dirty="0"/>
              <a:t>Pravilnik o evidencijama u obrazovanju odraslih</a:t>
            </a:r>
            <a:endParaRPr lang="hr-HR" dirty="0"/>
          </a:p>
        </p:txBody>
      </p:sp>
      <p:sp>
        <p:nvSpPr>
          <p:cNvPr id="7" name="TextBox 6">
            <a:extLst>
              <a:ext uri="{FF2B5EF4-FFF2-40B4-BE49-F238E27FC236}">
                <a16:creationId xmlns:a16="http://schemas.microsoft.com/office/drawing/2014/main" id="{BDBE44AC-A4BF-5526-6CAE-C283D271445D}"/>
              </a:ext>
            </a:extLst>
          </p:cNvPr>
          <p:cNvSpPr txBox="1"/>
          <p:nvPr/>
        </p:nvSpPr>
        <p:spPr>
          <a:xfrm>
            <a:off x="8897435" y="2228670"/>
            <a:ext cx="2581836" cy="2862322"/>
          </a:xfrm>
          <a:prstGeom prst="rect">
            <a:avLst/>
          </a:prstGeom>
          <a:noFill/>
        </p:spPr>
        <p:txBody>
          <a:bodyPr wrap="square" rtlCol="0">
            <a:spAutoFit/>
          </a:bodyPr>
          <a:lstStyle/>
          <a:p>
            <a:pPr marL="342900" indent="-342900">
              <a:buAutoNum type="arabicPeriod"/>
            </a:pPr>
            <a:r>
              <a:rPr lang="hr-HR" b="1" dirty="0"/>
              <a:t>Tko su voditelji obrade e-matica?</a:t>
            </a:r>
          </a:p>
          <a:p>
            <a:pPr marL="342900" indent="-342900">
              <a:buAutoNum type="arabicPeriod"/>
            </a:pPr>
            <a:r>
              <a:rPr lang="hr-HR" b="1" dirty="0"/>
              <a:t>Koje se sve organizacije ubrajaju u „školske ustanove”</a:t>
            </a:r>
          </a:p>
          <a:p>
            <a:pPr marL="342900" indent="-342900">
              <a:buAutoNum type="arabicPeriod"/>
            </a:pPr>
            <a:r>
              <a:rPr lang="hr-HR" b="1" dirty="0"/>
              <a:t>Koja je najčešća pravna osnova obrade osobnih podataka u takvim ustanovama?</a:t>
            </a:r>
          </a:p>
        </p:txBody>
      </p:sp>
    </p:spTree>
    <p:extLst>
      <p:ext uri="{BB962C8B-B14F-4D97-AF65-F5344CB8AC3E}">
        <p14:creationId xmlns:p14="http://schemas.microsoft.com/office/powerpoint/2010/main" val="250261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54AC701-B5F2-7BA5-AA38-19B2E8410BA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D54AC701-B5F2-7BA5-AA38-19B2E8410BA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16E333-483C-DA62-E68B-FC62C73E5D4A}"/>
              </a:ext>
            </a:extLst>
          </p:cNvPr>
          <p:cNvSpPr>
            <a:spLocks noGrp="1"/>
          </p:cNvSpPr>
          <p:nvPr>
            <p:ph type="title"/>
          </p:nvPr>
        </p:nvSpPr>
        <p:spPr/>
        <p:txBody>
          <a:bodyPr vert="horz"/>
          <a:lstStyle/>
          <a:p>
            <a:r>
              <a:rPr lang="hr-HR" dirty="0"/>
              <a:t>Obveza povjerljivog postupanja s podacima</a:t>
            </a:r>
          </a:p>
        </p:txBody>
      </p:sp>
      <p:sp>
        <p:nvSpPr>
          <p:cNvPr id="3" name="Content Placeholder 2">
            <a:extLst>
              <a:ext uri="{FF2B5EF4-FFF2-40B4-BE49-F238E27FC236}">
                <a16:creationId xmlns:a16="http://schemas.microsoft.com/office/drawing/2014/main" id="{5BC3C26B-92CE-A7F4-919E-C8DFD8F09D8A}"/>
              </a:ext>
            </a:extLst>
          </p:cNvPr>
          <p:cNvSpPr>
            <a:spLocks noGrp="1"/>
          </p:cNvSpPr>
          <p:nvPr>
            <p:ph idx="1"/>
          </p:nvPr>
        </p:nvSpPr>
        <p:spPr/>
        <p:txBody>
          <a:bodyPr>
            <a:normAutofit/>
          </a:bodyPr>
          <a:lstStyle/>
          <a:p>
            <a:r>
              <a:rPr lang="hr-HR" dirty="0"/>
              <a:t>Čl.52.7. Zakona o predškolskom odgoju i obrazovanju</a:t>
            </a:r>
          </a:p>
          <a:p>
            <a:pPr lvl="1"/>
            <a:r>
              <a:rPr lang="hr-HR" dirty="0"/>
              <a:t>„Podaci iz e-Vrtića moraju biti zaštićeni od zlouporabe, uništenja, gubitka, neovlaštenih promjena ili pristupa, u skladu s odredbama propisa kojim se uređuje zaštita osobnih podataka”</a:t>
            </a:r>
          </a:p>
          <a:p>
            <a:r>
              <a:rPr lang="hr-HR" dirty="0"/>
              <a:t>Čl.140.st.1 Zakona o odgoju i obrazovanju u osnovnoj i srednjoj školi</a:t>
            </a:r>
          </a:p>
          <a:p>
            <a:pPr lvl="1"/>
            <a:r>
              <a:rPr lang="hr-HR" dirty="0"/>
              <a:t>Čl. 11. i čl. 12 Pravilnika o e-Matici</a:t>
            </a:r>
          </a:p>
          <a:p>
            <a:r>
              <a:rPr lang="hr-HR" dirty="0"/>
              <a:t>Čl.75. i 95. Zakona o visokom obrazovanju i znanstvenoj djelatnosti, Pravilnik o sadržaju i korištenju informacijskih sustava u visokom obrazovanju </a:t>
            </a:r>
          </a:p>
          <a:p>
            <a:r>
              <a:rPr lang="hr-HR" sz="2800" dirty="0"/>
              <a:t>Čl. 6 Zakona o knjižnicama i knjižničnoj djelatnosti</a:t>
            </a:r>
          </a:p>
          <a:p>
            <a:pPr lvl="1"/>
            <a:endParaRPr lang="hr-HR" dirty="0"/>
          </a:p>
          <a:p>
            <a:endParaRPr lang="hr-HR" dirty="0"/>
          </a:p>
        </p:txBody>
      </p:sp>
    </p:spTree>
    <p:extLst>
      <p:ext uri="{BB962C8B-B14F-4D97-AF65-F5344CB8AC3E}">
        <p14:creationId xmlns:p14="http://schemas.microsoft.com/office/powerpoint/2010/main" val="3993933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C12D0-1912-187F-765C-3BAE6B10976F}"/>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9E5C6E3B-7E87-CB4B-F797-EA425E8FF12A}"/>
              </a:ext>
            </a:extLst>
          </p:cNvPr>
          <p:cNvSpPr>
            <a:spLocks noGrp="1"/>
          </p:cNvSpPr>
          <p:nvPr>
            <p:ph idx="1"/>
          </p:nvPr>
        </p:nvSpPr>
        <p:spPr/>
        <p:txBody>
          <a:bodyPr/>
          <a:lstStyle/>
          <a:p>
            <a:endParaRPr lang="hr-HR"/>
          </a:p>
        </p:txBody>
      </p:sp>
      <p:pic>
        <p:nvPicPr>
          <p:cNvPr id="5" name="Picture 4">
            <a:extLst>
              <a:ext uri="{FF2B5EF4-FFF2-40B4-BE49-F238E27FC236}">
                <a16:creationId xmlns:a16="http://schemas.microsoft.com/office/drawing/2014/main" id="{89D474BB-B5A9-2DFD-EAF9-1D705AE1434E}"/>
              </a:ext>
            </a:extLst>
          </p:cNvPr>
          <p:cNvPicPr>
            <a:picLocks noChangeAspect="1"/>
          </p:cNvPicPr>
          <p:nvPr/>
        </p:nvPicPr>
        <p:blipFill>
          <a:blip r:embed="rId3"/>
          <a:stretch>
            <a:fillRect/>
          </a:stretch>
        </p:blipFill>
        <p:spPr>
          <a:xfrm>
            <a:off x="-1" y="0"/>
            <a:ext cx="12309231" cy="6858000"/>
          </a:xfrm>
          <a:prstGeom prst="rect">
            <a:avLst/>
          </a:prstGeom>
        </p:spPr>
      </p:pic>
    </p:spTree>
    <p:extLst>
      <p:ext uri="{BB962C8B-B14F-4D97-AF65-F5344CB8AC3E}">
        <p14:creationId xmlns:p14="http://schemas.microsoft.com/office/powerpoint/2010/main" val="2460116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89B18D5-D66E-3316-7B38-5315631B966E}"/>
              </a:ext>
            </a:extLst>
          </p:cNvPr>
          <p:cNvGraphicFramePr>
            <a:graphicFrameLocks noChangeAspect="1"/>
          </p:cNvGraphicFramePr>
          <p:nvPr>
            <p:custDataLst>
              <p:tags r:id="rId1"/>
            </p:custDataLst>
            <p:extLst>
              <p:ext uri="{D42A27DB-BD31-4B8C-83A1-F6EECF244321}">
                <p14:modId xmlns:p14="http://schemas.microsoft.com/office/powerpoint/2010/main" val="1904696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B89B18D5-D66E-3316-7B38-5315631B9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F0986-C25F-A099-DB08-1349862DBFD5}"/>
              </a:ext>
            </a:extLst>
          </p:cNvPr>
          <p:cNvSpPr>
            <a:spLocks noGrp="1"/>
          </p:cNvSpPr>
          <p:nvPr>
            <p:ph type="title"/>
          </p:nvPr>
        </p:nvSpPr>
        <p:spPr/>
        <p:txBody>
          <a:bodyPr vert="horz"/>
          <a:lstStyle/>
          <a:p>
            <a:pPr algn="ctr"/>
            <a:r>
              <a:rPr lang="hr-HR" dirty="0"/>
              <a:t>Obrada osobnih podataka u predškolskom odgoju i obrazovanju</a:t>
            </a:r>
          </a:p>
        </p:txBody>
      </p:sp>
      <p:sp>
        <p:nvSpPr>
          <p:cNvPr id="3" name="Content Placeholder 2">
            <a:extLst>
              <a:ext uri="{FF2B5EF4-FFF2-40B4-BE49-F238E27FC236}">
                <a16:creationId xmlns:a16="http://schemas.microsoft.com/office/drawing/2014/main" id="{C0F3FE00-6B49-6470-BAE1-A0FDE57785DD}"/>
              </a:ext>
            </a:extLst>
          </p:cNvPr>
          <p:cNvSpPr>
            <a:spLocks noGrp="1"/>
          </p:cNvSpPr>
          <p:nvPr>
            <p:ph idx="1"/>
          </p:nvPr>
        </p:nvSpPr>
        <p:spPr>
          <a:xfrm>
            <a:off x="345832" y="1761158"/>
            <a:ext cx="3819768" cy="4667250"/>
          </a:xfrm>
        </p:spPr>
        <p:txBody>
          <a:bodyPr>
            <a:normAutofit fontScale="70000" lnSpcReduction="20000"/>
          </a:bodyPr>
          <a:lstStyle/>
          <a:p>
            <a:r>
              <a:rPr lang="hr-HR" dirty="0"/>
              <a:t>Čl. 1.a Zakona o predškolskom odgoju i obrazovanju</a:t>
            </a:r>
          </a:p>
          <a:p>
            <a:pPr lvl="1"/>
            <a:r>
              <a:rPr lang="hr-HR" dirty="0"/>
              <a:t>Upisi i ispisi djece u vrtić</a:t>
            </a:r>
          </a:p>
          <a:p>
            <a:pPr lvl="1"/>
            <a:r>
              <a:rPr lang="hr-HR" dirty="0"/>
              <a:t>Potvrde i mišljenja</a:t>
            </a:r>
          </a:p>
          <a:p>
            <a:pPr lvl="1"/>
            <a:r>
              <a:rPr lang="hr-HR" dirty="0"/>
              <a:t>Upisi u zajednički elektronički upisnik</a:t>
            </a:r>
          </a:p>
          <a:p>
            <a:r>
              <a:rPr lang="hr-HR" dirty="0"/>
              <a:t>Čl. 18. Program zdravstvene zaštite i unapređenja zdravlja djece</a:t>
            </a:r>
          </a:p>
          <a:p>
            <a:r>
              <a:rPr lang="hr-HR" dirty="0"/>
              <a:t>Čl. 20.4. – Upis u vrtić djece prema posebnim kriterijima</a:t>
            </a:r>
          </a:p>
          <a:p>
            <a:r>
              <a:rPr lang="hr-HR" dirty="0"/>
              <a:t>Čl. 25 – Zabrana zasnivanja radnog odnosa za osobe s podacima o kaznenim/prekršajnim postupcima, izrečenim kaznama itd.</a:t>
            </a:r>
          </a:p>
          <a:p>
            <a:r>
              <a:rPr lang="hr-HR" dirty="0"/>
              <a:t>Čl.52 – e-Vrtić</a:t>
            </a:r>
          </a:p>
        </p:txBody>
      </p:sp>
      <p:sp>
        <p:nvSpPr>
          <p:cNvPr id="7" name="TextBox 6">
            <a:extLst>
              <a:ext uri="{FF2B5EF4-FFF2-40B4-BE49-F238E27FC236}">
                <a16:creationId xmlns:a16="http://schemas.microsoft.com/office/drawing/2014/main" id="{BDBE44AC-A4BF-5526-6CAE-C283D271445D}"/>
              </a:ext>
            </a:extLst>
          </p:cNvPr>
          <p:cNvSpPr txBox="1"/>
          <p:nvPr/>
        </p:nvSpPr>
        <p:spPr>
          <a:xfrm>
            <a:off x="9158110" y="1694126"/>
            <a:ext cx="3033890" cy="4801314"/>
          </a:xfrm>
          <a:prstGeom prst="rect">
            <a:avLst/>
          </a:prstGeom>
          <a:noFill/>
        </p:spPr>
        <p:txBody>
          <a:bodyPr wrap="square" rtlCol="0">
            <a:spAutoFit/>
          </a:bodyPr>
          <a:lstStyle/>
          <a:p>
            <a:pPr marL="342900" indent="-342900">
              <a:buAutoNum type="arabicPeriod"/>
            </a:pPr>
            <a:r>
              <a:rPr lang="hr-HR" b="1" dirty="0"/>
              <a:t>Vode li vrtići evidencije koje sadrže posebne kategorije osobnih podataka</a:t>
            </a:r>
          </a:p>
          <a:p>
            <a:pPr marL="342900" indent="-342900">
              <a:buAutoNum type="arabicPeriod"/>
            </a:pPr>
            <a:r>
              <a:rPr lang="hr-HR" b="1" dirty="0"/>
              <a:t>Koji su to sustavi/obrade koji bi sadržavali takve podatke?</a:t>
            </a:r>
          </a:p>
          <a:p>
            <a:pPr marL="342900" indent="-342900">
              <a:buAutoNum type="arabicPeriod"/>
            </a:pPr>
            <a:r>
              <a:rPr lang="hr-HR" b="1" dirty="0"/>
              <a:t>U kontekstu e-Vrtića, tko je/tko su voditelji?</a:t>
            </a:r>
          </a:p>
          <a:p>
            <a:pPr marL="342900" indent="-342900">
              <a:buAutoNum type="arabicPeriod"/>
            </a:pPr>
            <a:r>
              <a:rPr lang="hr-HR" b="1" dirty="0"/>
              <a:t>Čiji se podaci sve prikupljaju?</a:t>
            </a:r>
          </a:p>
          <a:p>
            <a:pPr marL="342900" indent="-342900">
              <a:buAutoNum type="arabicPeriod"/>
            </a:pPr>
            <a:r>
              <a:rPr lang="hr-HR" b="1" dirty="0"/>
              <a:t>Što je s podacima iz kazneno-pravne ili prekršajne evidencije?</a:t>
            </a:r>
          </a:p>
          <a:p>
            <a:pPr marL="342900" indent="-342900">
              <a:buAutoNum type="arabicPeriod"/>
            </a:pPr>
            <a:r>
              <a:rPr lang="hr-HR" b="1" dirty="0"/>
              <a:t>Tko ima pristup evidencijama vrtića i tko taj pristup odobrava?</a:t>
            </a:r>
          </a:p>
        </p:txBody>
      </p:sp>
      <p:pic>
        <p:nvPicPr>
          <p:cNvPr id="6" name="Picture 5">
            <a:extLst>
              <a:ext uri="{FF2B5EF4-FFF2-40B4-BE49-F238E27FC236}">
                <a16:creationId xmlns:a16="http://schemas.microsoft.com/office/drawing/2014/main" id="{E4B766EE-922A-0E9F-D3C3-7FFD3E546BB9}"/>
              </a:ext>
            </a:extLst>
          </p:cNvPr>
          <p:cNvPicPr>
            <a:picLocks noChangeAspect="1"/>
          </p:cNvPicPr>
          <p:nvPr/>
        </p:nvPicPr>
        <p:blipFill>
          <a:blip r:embed="rId6"/>
          <a:stretch>
            <a:fillRect/>
          </a:stretch>
        </p:blipFill>
        <p:spPr>
          <a:xfrm>
            <a:off x="4306277" y="2401935"/>
            <a:ext cx="4134094" cy="2596247"/>
          </a:xfrm>
          <a:prstGeom prst="rect">
            <a:avLst/>
          </a:prstGeom>
        </p:spPr>
      </p:pic>
    </p:spTree>
    <p:extLst>
      <p:ext uri="{BB962C8B-B14F-4D97-AF65-F5344CB8AC3E}">
        <p14:creationId xmlns:p14="http://schemas.microsoft.com/office/powerpoint/2010/main" val="3445269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00AC3F1-D7D1-33EF-029B-55A6B79052EE}"/>
              </a:ext>
            </a:extLst>
          </p:cNvPr>
          <p:cNvGraphicFramePr>
            <a:graphicFrameLocks noChangeAspect="1"/>
          </p:cNvGraphicFramePr>
          <p:nvPr>
            <p:custDataLst>
              <p:tags r:id="rId1"/>
            </p:custDataLst>
            <p:extLst>
              <p:ext uri="{D42A27DB-BD31-4B8C-83A1-F6EECF244321}">
                <p14:modId xmlns:p14="http://schemas.microsoft.com/office/powerpoint/2010/main" val="1339397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9F57B0-7310-3C44-BDAE-DBA299EA8DD4}"/>
              </a:ext>
            </a:extLst>
          </p:cNvPr>
          <p:cNvSpPr>
            <a:spLocks noGrp="1"/>
          </p:cNvSpPr>
          <p:nvPr>
            <p:ph type="title"/>
          </p:nvPr>
        </p:nvSpPr>
        <p:spPr>
          <a:xfrm>
            <a:off x="926335" y="901375"/>
            <a:ext cx="10515600" cy="1325563"/>
          </a:xfrm>
        </p:spPr>
        <p:txBody>
          <a:bodyPr vert="horz">
            <a:normAutofit fontScale="90000"/>
          </a:bodyPr>
          <a:lstStyle/>
          <a:p>
            <a:r>
              <a:rPr lang="hr-HR" sz="4400" dirty="0"/>
              <a:t>Pravilnik o obrascima zdravstvene dokumentacije djece predškolske dobi i evidencije u dječjem vrtiću</a:t>
            </a:r>
            <a:br>
              <a:rPr lang="hr-HR" sz="4400" dirty="0"/>
            </a:br>
            <a:br>
              <a:rPr lang="hr-HR" sz="4400" dirty="0"/>
            </a:br>
            <a:endParaRPr lang="hr-HR" dirty="0"/>
          </a:p>
        </p:txBody>
      </p:sp>
      <p:sp>
        <p:nvSpPr>
          <p:cNvPr id="3" name="Content Placeholder 2">
            <a:extLst>
              <a:ext uri="{FF2B5EF4-FFF2-40B4-BE49-F238E27FC236}">
                <a16:creationId xmlns:a16="http://schemas.microsoft.com/office/drawing/2014/main" id="{953518E1-F705-932C-F85D-BD936EF6BC4F}"/>
              </a:ext>
            </a:extLst>
          </p:cNvPr>
          <p:cNvSpPr>
            <a:spLocks noGrp="1"/>
          </p:cNvSpPr>
          <p:nvPr>
            <p:ph idx="1"/>
          </p:nvPr>
        </p:nvSpPr>
        <p:spPr>
          <a:xfrm>
            <a:off x="926336" y="2321384"/>
            <a:ext cx="5694802" cy="4351338"/>
          </a:xfrm>
        </p:spPr>
        <p:txBody>
          <a:bodyPr>
            <a:normAutofit fontScale="92500" lnSpcReduction="20000"/>
          </a:bodyPr>
          <a:lstStyle/>
          <a:p>
            <a:r>
              <a:rPr lang="hr-HR" dirty="0"/>
              <a:t>Obrada zdravstvenih podataka o djetetu</a:t>
            </a:r>
          </a:p>
          <a:p>
            <a:pPr lvl="1"/>
            <a:r>
              <a:rPr lang="hr-HR" dirty="0"/>
              <a:t>Zdravstveni karton</a:t>
            </a:r>
          </a:p>
          <a:p>
            <a:pPr lvl="1"/>
            <a:r>
              <a:rPr lang="hr-HR" dirty="0"/>
              <a:t>Antropometrijska mjerenja (visina, težina, pozicijske vrijednosti)</a:t>
            </a:r>
          </a:p>
          <a:p>
            <a:pPr lvl="1"/>
            <a:r>
              <a:rPr lang="hr-HR" dirty="0"/>
              <a:t>Evidencija izostajanja (vrijeme i dijagnoze bolesti uzroka izostajanja)</a:t>
            </a:r>
          </a:p>
          <a:p>
            <a:pPr lvl="1"/>
            <a:r>
              <a:rPr lang="hr-HR" dirty="0"/>
              <a:t>Higijenski, epidemiološki, sanitarni nadzor i indikacije</a:t>
            </a:r>
          </a:p>
          <a:p>
            <a:pPr lvl="1"/>
            <a:r>
              <a:rPr lang="hr-HR" dirty="0"/>
              <a:t>Status cijepljenja prema obveznim cjepivima i razlozi ako nije provedeno</a:t>
            </a:r>
          </a:p>
          <a:p>
            <a:pPr lvl="1"/>
            <a:r>
              <a:rPr lang="hr-HR" dirty="0"/>
              <a:t>Postojanje posebnih mjera skrbi u vrtiću </a:t>
            </a:r>
          </a:p>
          <a:p>
            <a:pPr lvl="1"/>
            <a:r>
              <a:rPr lang="hr-HR" dirty="0"/>
              <a:t>Podaci o sistematskom pregledu, dentalnom pregledu</a:t>
            </a:r>
          </a:p>
          <a:p>
            <a:pPr lvl="2"/>
            <a:r>
              <a:rPr lang="hr-HR" dirty="0"/>
              <a:t>Podaci o liječniku koji je proveo pregled</a:t>
            </a:r>
          </a:p>
        </p:txBody>
      </p:sp>
      <p:sp>
        <p:nvSpPr>
          <p:cNvPr id="4" name="TextBox 3">
            <a:extLst>
              <a:ext uri="{FF2B5EF4-FFF2-40B4-BE49-F238E27FC236}">
                <a16:creationId xmlns:a16="http://schemas.microsoft.com/office/drawing/2014/main" id="{42E6E767-564E-BB39-A168-7C879F73F9B8}"/>
              </a:ext>
            </a:extLst>
          </p:cNvPr>
          <p:cNvSpPr txBox="1"/>
          <p:nvPr/>
        </p:nvSpPr>
        <p:spPr>
          <a:xfrm>
            <a:off x="7366048" y="2549605"/>
            <a:ext cx="4192836" cy="1477328"/>
          </a:xfrm>
          <a:prstGeom prst="rect">
            <a:avLst/>
          </a:prstGeom>
          <a:noFill/>
        </p:spPr>
        <p:txBody>
          <a:bodyPr wrap="square" rtlCol="0">
            <a:spAutoFit/>
          </a:bodyPr>
          <a:lstStyle/>
          <a:p>
            <a:r>
              <a:rPr lang="hr-HR" b="1" dirty="0"/>
              <a:t>Podaci i upisi u evidencije se primarno vode elektronički. Kod takve obrade, ključno je osigurati da pristup sustavu imaju samo autorizirani korisnici koji su potpisali izjavu u povjerljivosti. </a:t>
            </a:r>
          </a:p>
        </p:txBody>
      </p:sp>
      <p:sp>
        <p:nvSpPr>
          <p:cNvPr id="6" name="TextBox 5">
            <a:extLst>
              <a:ext uri="{FF2B5EF4-FFF2-40B4-BE49-F238E27FC236}">
                <a16:creationId xmlns:a16="http://schemas.microsoft.com/office/drawing/2014/main" id="{5B40A4C5-EF04-63C7-BC7B-2304174D698E}"/>
              </a:ext>
            </a:extLst>
          </p:cNvPr>
          <p:cNvSpPr txBox="1"/>
          <p:nvPr/>
        </p:nvSpPr>
        <p:spPr>
          <a:xfrm>
            <a:off x="7414351" y="4349600"/>
            <a:ext cx="3851313" cy="1754326"/>
          </a:xfrm>
          <a:prstGeom prst="rect">
            <a:avLst/>
          </a:prstGeom>
          <a:noFill/>
        </p:spPr>
        <p:txBody>
          <a:bodyPr wrap="square" rtlCol="0">
            <a:spAutoFit/>
          </a:bodyPr>
          <a:lstStyle/>
          <a:p>
            <a:r>
              <a:rPr lang="hr-HR" b="1" dirty="0"/>
              <a:t>Ukoliko se evidencije temeljem odredbe pravilnika vode i u materijalnom obliku, dokumentaciju je potrebno držati na sigurnom mjestu i pod ključem odnosno fizičkim mjerama ograničenja pristupa</a:t>
            </a:r>
          </a:p>
        </p:txBody>
      </p:sp>
    </p:spTree>
    <p:extLst>
      <p:ext uri="{BB962C8B-B14F-4D97-AF65-F5344CB8AC3E}">
        <p14:creationId xmlns:p14="http://schemas.microsoft.com/office/powerpoint/2010/main" val="14137216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68AD4F9-9C8E-0A20-334A-7BE28902D9CB}"/>
              </a:ext>
            </a:extLst>
          </p:cNvPr>
          <p:cNvGraphicFramePr>
            <a:graphicFrameLocks noChangeAspect="1"/>
          </p:cNvGraphicFramePr>
          <p:nvPr>
            <p:custDataLst>
              <p:tags r:id="rId1"/>
            </p:custDataLst>
            <p:extLst>
              <p:ext uri="{D42A27DB-BD31-4B8C-83A1-F6EECF244321}">
                <p14:modId xmlns:p14="http://schemas.microsoft.com/office/powerpoint/2010/main" val="2578996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E8522A9-00F3-5685-DD79-9A06D7797446}"/>
              </a:ext>
            </a:extLst>
          </p:cNvPr>
          <p:cNvSpPr>
            <a:spLocks noGrp="1"/>
          </p:cNvSpPr>
          <p:nvPr>
            <p:ph type="title"/>
          </p:nvPr>
        </p:nvSpPr>
        <p:spPr>
          <a:xfrm>
            <a:off x="838200" y="500062"/>
            <a:ext cx="10515600" cy="1325563"/>
          </a:xfrm>
        </p:spPr>
        <p:txBody>
          <a:bodyPr vert="horz">
            <a:normAutofit fontScale="90000"/>
          </a:bodyPr>
          <a:lstStyle/>
          <a:p>
            <a:r>
              <a:rPr lang="hr-HR" dirty="0"/>
              <a:t>Pravilnik o obrascima i sadržaju pedagoške dokumentacije i evidencije o djeci u dječjem vrtiću</a:t>
            </a:r>
            <a:br>
              <a:rPr lang="hr-HR" dirty="0"/>
            </a:br>
            <a:endParaRPr lang="hr-HR" dirty="0"/>
          </a:p>
        </p:txBody>
      </p:sp>
      <p:sp>
        <p:nvSpPr>
          <p:cNvPr id="3" name="Content Placeholder 2">
            <a:extLst>
              <a:ext uri="{FF2B5EF4-FFF2-40B4-BE49-F238E27FC236}">
                <a16:creationId xmlns:a16="http://schemas.microsoft.com/office/drawing/2014/main" id="{4403BA1D-8658-F28A-A5FD-F891340D7A52}"/>
              </a:ext>
            </a:extLst>
          </p:cNvPr>
          <p:cNvSpPr>
            <a:spLocks noGrp="1"/>
          </p:cNvSpPr>
          <p:nvPr>
            <p:ph idx="1"/>
          </p:nvPr>
        </p:nvSpPr>
        <p:spPr>
          <a:xfrm>
            <a:off x="838200" y="1825625"/>
            <a:ext cx="10515600" cy="4916698"/>
          </a:xfrm>
        </p:spPr>
        <p:txBody>
          <a:bodyPr>
            <a:normAutofit/>
          </a:bodyPr>
          <a:lstStyle/>
          <a:p>
            <a:r>
              <a:rPr lang="hr-HR" dirty="0"/>
              <a:t>Propisuju se:</a:t>
            </a:r>
          </a:p>
          <a:p>
            <a:pPr lvl="1"/>
            <a:r>
              <a:rPr lang="hr-HR" dirty="0"/>
              <a:t> obrasci i sadržaji pedagoške dokumentacije i evidencije o djeci rane i predškolske dobi u dječjim vrtićima i drugim ustanovama koje ostvaruju djelatnost ranog i predškolskog odgoja i obrazovanja (u daljnjem tekstu: predškolska ustanova). </a:t>
            </a:r>
          </a:p>
          <a:p>
            <a:pPr lvl="1"/>
            <a:r>
              <a:rPr lang="hr-HR" dirty="0"/>
              <a:t>obveze i načini te rokovi unošenja podataka u e-Vrtiće, ovlaštenja za pristup i korištenje podataka te sigurnost i način razmjene podataka određeni su Pravilnikom</a:t>
            </a:r>
          </a:p>
          <a:p>
            <a:pPr marL="457200" lvl="1" algn="just" fontAlgn="base"/>
            <a:r>
              <a:rPr lang="hr-HR" dirty="0"/>
              <a:t>Pedagoška dokumentacija vodi se u pisanom i/ili elektroničkom obliku:</a:t>
            </a:r>
          </a:p>
          <a:p>
            <a:pPr lvl="1" algn="just"/>
            <a:r>
              <a:rPr lang="hr-HR" sz="2000" b="0" i="0" dirty="0">
                <a:solidFill>
                  <a:srgbClr val="000000"/>
                </a:solidFill>
                <a:effectLst/>
              </a:rPr>
              <a:t>Ljetopis dječjeg vrtića, matična knjiga djece, imenik djece, knjiga pedagoške dokumentacije odgojno-obrazovne skupine, dosje djeteta, individualni dosje djeteta i individualizirani kurikulum za dijete,  potvrda o završenom programu </a:t>
            </a:r>
            <a:r>
              <a:rPr lang="hr-HR" sz="2000" b="0" i="0" dirty="0" err="1">
                <a:solidFill>
                  <a:srgbClr val="000000"/>
                </a:solidFill>
                <a:effectLst/>
              </a:rPr>
              <a:t>predškole</a:t>
            </a:r>
            <a:r>
              <a:rPr lang="hr-HR" sz="2000" b="0" i="0" dirty="0">
                <a:solidFill>
                  <a:srgbClr val="000000"/>
                </a:solidFill>
                <a:effectLst/>
              </a:rPr>
              <a:t>, </a:t>
            </a:r>
            <a:r>
              <a:rPr lang="hr-HR" sz="2000" dirty="0">
                <a:solidFill>
                  <a:srgbClr val="000000"/>
                </a:solidFill>
              </a:rPr>
              <a:t>p</a:t>
            </a:r>
            <a:r>
              <a:rPr lang="hr-HR" sz="2000" b="0" i="0" dirty="0">
                <a:solidFill>
                  <a:srgbClr val="000000"/>
                </a:solidFill>
                <a:effectLst/>
              </a:rPr>
              <a:t>edagoška dokumentacija stručnih suradnika i zdravstvenog voditelja, knjiga zapisnika.</a:t>
            </a:r>
          </a:p>
          <a:p>
            <a:pPr lvl="1"/>
            <a:endParaRPr lang="hr-HR" dirty="0"/>
          </a:p>
        </p:txBody>
      </p:sp>
    </p:spTree>
    <p:extLst>
      <p:ext uri="{BB962C8B-B14F-4D97-AF65-F5344CB8AC3E}">
        <p14:creationId xmlns:p14="http://schemas.microsoft.com/office/powerpoint/2010/main" val="188449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301415F-9CE9-5448-8E84-0AC0C8C7AF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C301415F-9CE9-5448-8E84-0AC0C8C7AF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11C4259-7D1D-5283-AAF5-391B5FD40716}"/>
              </a:ext>
            </a:extLst>
          </p:cNvPr>
          <p:cNvSpPr>
            <a:spLocks noGrp="1"/>
          </p:cNvSpPr>
          <p:nvPr>
            <p:ph type="title"/>
          </p:nvPr>
        </p:nvSpPr>
        <p:spPr>
          <a:xfrm>
            <a:off x="676656" y="304149"/>
            <a:ext cx="10772775" cy="440267"/>
          </a:xfrm>
        </p:spPr>
        <p:txBody>
          <a:bodyPr vert="horz">
            <a:normAutofit fontScale="90000"/>
          </a:bodyPr>
          <a:lstStyle/>
          <a:p>
            <a:r>
              <a:rPr lang="hr-HR" dirty="0"/>
              <a:t>Pravni izvori: propisi, smjernice, mišljenja, nadzorna praksa</a:t>
            </a:r>
          </a:p>
        </p:txBody>
      </p:sp>
      <p:sp>
        <p:nvSpPr>
          <p:cNvPr id="3" name="Content Placeholder 2">
            <a:extLst>
              <a:ext uri="{FF2B5EF4-FFF2-40B4-BE49-F238E27FC236}">
                <a16:creationId xmlns:a16="http://schemas.microsoft.com/office/drawing/2014/main" id="{07BA3A2E-6DA7-F06C-9494-0345ED4004C4}"/>
              </a:ext>
            </a:extLst>
          </p:cNvPr>
          <p:cNvSpPr>
            <a:spLocks noGrp="1"/>
          </p:cNvSpPr>
          <p:nvPr>
            <p:ph idx="1"/>
          </p:nvPr>
        </p:nvSpPr>
        <p:spPr>
          <a:xfrm>
            <a:off x="676656" y="1212850"/>
            <a:ext cx="4873244" cy="4705350"/>
          </a:xfrm>
        </p:spPr>
        <p:txBody>
          <a:bodyPr>
            <a:normAutofit fontScale="92500" lnSpcReduction="20000"/>
          </a:bodyPr>
          <a:lstStyle/>
          <a:p>
            <a:r>
              <a:rPr lang="hr-HR" dirty="0"/>
              <a:t>Izvori:</a:t>
            </a:r>
          </a:p>
          <a:p>
            <a:pPr lvl="1">
              <a:buFont typeface="Arial" panose="020B0604020202020204" pitchFamily="34" charset="0"/>
              <a:buChar char="•"/>
            </a:pPr>
            <a:r>
              <a:rPr lang="hr-HR" dirty="0"/>
              <a:t>Nacionalni propisi RH i drugih država članica </a:t>
            </a:r>
          </a:p>
          <a:p>
            <a:pPr lvl="1">
              <a:buFont typeface="Arial" panose="020B0604020202020204" pitchFamily="34" charset="0"/>
              <a:buChar char="•"/>
            </a:pPr>
            <a:r>
              <a:rPr lang="hr-HR" dirty="0"/>
              <a:t>Smjernice i mišljenja EDPB i WP29</a:t>
            </a:r>
          </a:p>
          <a:p>
            <a:pPr lvl="1">
              <a:buFont typeface="Arial" panose="020B0604020202020204" pitchFamily="34" charset="0"/>
              <a:buChar char="•"/>
            </a:pPr>
            <a:r>
              <a:rPr lang="hr-HR" dirty="0"/>
              <a:t>Upute nadzornih tijela i EDPS</a:t>
            </a:r>
          </a:p>
          <a:p>
            <a:pPr lvl="1">
              <a:buFont typeface="Arial" panose="020B0604020202020204" pitchFamily="34" charset="0"/>
              <a:buChar char="•"/>
            </a:pPr>
            <a:r>
              <a:rPr lang="hr-HR" dirty="0"/>
              <a:t>Presude Europskog suda (ECJ) i Europskog suda za ljudska prava (ECHR)</a:t>
            </a:r>
          </a:p>
          <a:p>
            <a:pPr lvl="1">
              <a:buFont typeface="Arial" panose="020B0604020202020204" pitchFamily="34" charset="0"/>
              <a:buChar char="•"/>
            </a:pPr>
            <a:r>
              <a:rPr lang="hr-HR" dirty="0"/>
              <a:t>Vodiči i mišljenja neovisnih stručnih udruga i organizacija</a:t>
            </a:r>
          </a:p>
          <a:p>
            <a:pPr lvl="1">
              <a:buFont typeface="Arial" panose="020B0604020202020204" pitchFamily="34" charset="0"/>
              <a:buChar char="•"/>
            </a:pPr>
            <a:r>
              <a:rPr lang="hr-HR" dirty="0"/>
              <a:t>Studije Europske komisije</a:t>
            </a:r>
          </a:p>
          <a:p>
            <a:pPr lvl="1">
              <a:buFont typeface="Arial" panose="020B0604020202020204" pitchFamily="34" charset="0"/>
              <a:buChar char="•"/>
            </a:pPr>
            <a:r>
              <a:rPr lang="hr-HR" dirty="0"/>
              <a:t>Samo-regulacijski industrijski standardi</a:t>
            </a:r>
          </a:p>
          <a:p>
            <a:pPr lvl="1">
              <a:buFont typeface="Arial" panose="020B0604020202020204" pitchFamily="34" charset="0"/>
              <a:buChar char="•"/>
            </a:pPr>
            <a:r>
              <a:rPr lang="hr-HR" dirty="0"/>
              <a:t>Praksa nadzornih tijela dostupna putem javno dostupnih stranica pregleda prakse (</a:t>
            </a:r>
            <a:r>
              <a:rPr lang="hr-HR" dirty="0" err="1"/>
              <a:t>trackera</a:t>
            </a:r>
            <a:endParaRPr lang="hr-HR" dirty="0"/>
          </a:p>
        </p:txBody>
      </p:sp>
      <p:pic>
        <p:nvPicPr>
          <p:cNvPr id="25" name="Picture 24">
            <a:extLst>
              <a:ext uri="{FF2B5EF4-FFF2-40B4-BE49-F238E27FC236}">
                <a16:creationId xmlns:a16="http://schemas.microsoft.com/office/drawing/2014/main" id="{0871EB19-D1B0-E556-3AA8-F4181EB1DB67}"/>
              </a:ext>
            </a:extLst>
          </p:cNvPr>
          <p:cNvPicPr>
            <a:picLocks noChangeAspect="1"/>
          </p:cNvPicPr>
          <p:nvPr/>
        </p:nvPicPr>
        <p:blipFill>
          <a:blip r:embed="rId6"/>
          <a:stretch>
            <a:fillRect/>
          </a:stretch>
        </p:blipFill>
        <p:spPr>
          <a:xfrm>
            <a:off x="5482644" y="1128183"/>
            <a:ext cx="6319144" cy="4601633"/>
          </a:xfrm>
          <a:prstGeom prst="rect">
            <a:avLst/>
          </a:prstGeom>
        </p:spPr>
      </p:pic>
    </p:spTree>
    <p:extLst>
      <p:ext uri="{BB962C8B-B14F-4D97-AF65-F5344CB8AC3E}">
        <p14:creationId xmlns:p14="http://schemas.microsoft.com/office/powerpoint/2010/main" val="13101050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FA802E-FCA1-9D0C-417E-186889D5B3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25FA802E-FCA1-9D0C-417E-186889D5B3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E0B3C2F-AEC1-F5E0-148A-8EF7022B40B4}"/>
              </a:ext>
            </a:extLst>
          </p:cNvPr>
          <p:cNvSpPr>
            <a:spLocks noGrp="1"/>
          </p:cNvSpPr>
          <p:nvPr>
            <p:ph type="title"/>
          </p:nvPr>
        </p:nvSpPr>
        <p:spPr/>
        <p:txBody>
          <a:bodyPr vert="horz">
            <a:normAutofit fontScale="90000"/>
          </a:bodyPr>
          <a:lstStyle/>
          <a:p>
            <a:r>
              <a:rPr lang="hr-HR" dirty="0"/>
              <a:t>Pravilnik o obrascima i sadržaju pedagoške dokumentacije i evidencije o djeci u dječjem vrtiću</a:t>
            </a:r>
            <a:br>
              <a:rPr lang="hr-HR" dirty="0"/>
            </a:br>
            <a:r>
              <a:rPr lang="hr-HR" dirty="0"/>
              <a:t>(u javnom savjetovanju)</a:t>
            </a:r>
          </a:p>
        </p:txBody>
      </p:sp>
      <p:sp>
        <p:nvSpPr>
          <p:cNvPr id="3" name="Content Placeholder 2">
            <a:extLst>
              <a:ext uri="{FF2B5EF4-FFF2-40B4-BE49-F238E27FC236}">
                <a16:creationId xmlns:a16="http://schemas.microsoft.com/office/drawing/2014/main" id="{21B04E16-6B26-3947-77AC-387FDECFAA5D}"/>
              </a:ext>
            </a:extLst>
          </p:cNvPr>
          <p:cNvSpPr>
            <a:spLocks noGrp="1"/>
          </p:cNvSpPr>
          <p:nvPr>
            <p:ph idx="1"/>
          </p:nvPr>
        </p:nvSpPr>
        <p:spPr>
          <a:xfrm>
            <a:off x="838200" y="2051471"/>
            <a:ext cx="10938831" cy="4806529"/>
          </a:xfrm>
        </p:spPr>
        <p:txBody>
          <a:bodyPr>
            <a:normAutofit/>
          </a:bodyPr>
          <a:lstStyle/>
          <a:p>
            <a:r>
              <a:rPr lang="hr-HR" dirty="0"/>
              <a:t>Imenik djece sadrži:</a:t>
            </a:r>
          </a:p>
          <a:p>
            <a:pPr lvl="1"/>
            <a:r>
              <a:rPr lang="hr-HR" dirty="0"/>
              <a:t>podatke o nazivu dječjeg vrtića i odgojno-obrazovnoj skupini, pedagoškoj godini te potpise odgojitelja i ravnatelja;</a:t>
            </a:r>
          </a:p>
          <a:p>
            <a:pPr lvl="1"/>
            <a:r>
              <a:rPr lang="hr-HR" dirty="0"/>
              <a:t>podatke o djetetu (ime i prezime djeteta, datum rođenja, adresa stanovanja i adresa prebivališta, OIB djeteta, ime i prezime majke/skrbnika i oca/skrbnika te za oba roditelja/skrbnika: broj mobitela, adresa elektroničke pošte, naziv i adresa poslodavca, broj telefona poslodavca);</a:t>
            </a:r>
          </a:p>
          <a:p>
            <a:pPr lvl="1"/>
            <a:r>
              <a:rPr lang="hr-HR" dirty="0"/>
              <a:t>podatke o punoljetnim osobama za dovođenje i odvođenje djece prema suglasnosti roditelja (za sve tri osobe: ime i prezime osobe, kontakt broj);</a:t>
            </a:r>
          </a:p>
          <a:p>
            <a:pPr lvl="1"/>
            <a:r>
              <a:rPr lang="hr-HR" dirty="0"/>
              <a:t>napomene (informacije o zdravstvenom statusu djeteta, obiteljskom statusu i druge posebne potrebe)</a:t>
            </a:r>
          </a:p>
        </p:txBody>
      </p:sp>
    </p:spTree>
    <p:extLst>
      <p:ext uri="{BB962C8B-B14F-4D97-AF65-F5344CB8AC3E}">
        <p14:creationId xmlns:p14="http://schemas.microsoft.com/office/powerpoint/2010/main" val="8127099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6F8462F-40CF-7ADF-5446-D6E84D27BB2F}"/>
              </a:ext>
            </a:extLst>
          </p:cNvPr>
          <p:cNvGraphicFramePr>
            <a:graphicFrameLocks noChangeAspect="1"/>
          </p:cNvGraphicFramePr>
          <p:nvPr>
            <p:custDataLst>
              <p:tags r:id="rId1"/>
            </p:custDataLst>
            <p:extLst>
              <p:ext uri="{D42A27DB-BD31-4B8C-83A1-F6EECF244321}">
                <p14:modId xmlns:p14="http://schemas.microsoft.com/office/powerpoint/2010/main" val="2515037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F13A77C-5243-9DFE-F565-5F9E223B45F8}"/>
              </a:ext>
            </a:extLst>
          </p:cNvPr>
          <p:cNvSpPr>
            <a:spLocks noGrp="1"/>
          </p:cNvSpPr>
          <p:nvPr>
            <p:ph type="title"/>
          </p:nvPr>
        </p:nvSpPr>
        <p:spPr>
          <a:xfrm>
            <a:off x="838200" y="365125"/>
            <a:ext cx="10515600" cy="780629"/>
          </a:xfrm>
        </p:spPr>
        <p:txBody>
          <a:bodyPr vert="horz">
            <a:normAutofit fontScale="90000"/>
          </a:bodyPr>
          <a:lstStyle/>
          <a:p>
            <a:r>
              <a:rPr lang="hr-HR" dirty="0"/>
              <a:t>Pravilnik o obrascima i sadržaju pedagoške dokumentacije i evidencije o djeci u dječjem vrtiću</a:t>
            </a:r>
            <a:br>
              <a:rPr lang="hr-HR" dirty="0"/>
            </a:br>
            <a:r>
              <a:rPr lang="hr-HR" dirty="0"/>
              <a:t>(u javnom savjetovanju)</a:t>
            </a:r>
          </a:p>
        </p:txBody>
      </p:sp>
      <p:sp>
        <p:nvSpPr>
          <p:cNvPr id="3" name="Content Placeholder 2">
            <a:extLst>
              <a:ext uri="{FF2B5EF4-FFF2-40B4-BE49-F238E27FC236}">
                <a16:creationId xmlns:a16="http://schemas.microsoft.com/office/drawing/2014/main" id="{1B778DDC-EB10-B5F7-CF0D-90FB375B4300}"/>
              </a:ext>
            </a:extLst>
          </p:cNvPr>
          <p:cNvSpPr>
            <a:spLocks noGrp="1"/>
          </p:cNvSpPr>
          <p:nvPr>
            <p:ph idx="1"/>
          </p:nvPr>
        </p:nvSpPr>
        <p:spPr>
          <a:xfrm>
            <a:off x="838200" y="1825624"/>
            <a:ext cx="10515600" cy="5032375"/>
          </a:xfrm>
        </p:spPr>
        <p:txBody>
          <a:bodyPr>
            <a:normAutofit fontScale="92500" lnSpcReduction="10000"/>
          </a:bodyPr>
          <a:lstStyle/>
          <a:p>
            <a:pPr marL="0" marR="0" indent="0" fontAlgn="base">
              <a:buNone/>
            </a:pPr>
            <a:r>
              <a:rPr lang="hr-HR" sz="2400" dirty="0">
                <a:solidFill>
                  <a:srgbClr val="000000"/>
                </a:solidFill>
              </a:rPr>
              <a:t>Odredbe Pravilnika o z</a:t>
            </a:r>
            <a:r>
              <a:rPr lang="hr-HR" sz="2400" b="0" i="0" dirty="0">
                <a:solidFill>
                  <a:srgbClr val="000000"/>
                </a:solidFill>
                <a:effectLst/>
              </a:rPr>
              <a:t>aštiti i tajnosti podataka</a:t>
            </a:r>
          </a:p>
          <a:p>
            <a:pPr marR="0" algn="just" fontAlgn="base"/>
            <a:r>
              <a:rPr lang="hr-HR" sz="2400" b="0" i="0" dirty="0">
                <a:solidFill>
                  <a:srgbClr val="000000"/>
                </a:solidFill>
                <a:effectLst/>
              </a:rPr>
              <a:t>Podaci iz e-Vrtića trebaju biti zaštićeni od zloupotrebe, uništenja, gubitka, neovlaštenih promjena ili pristupa, u skladu s odredbama propisa kojim se uređuje zaštita osobnih podataka.</a:t>
            </a:r>
          </a:p>
          <a:p>
            <a:pPr marR="0" algn="just" fontAlgn="base"/>
            <a:r>
              <a:rPr lang="hr-HR" sz="2400" b="0" i="0" dirty="0">
                <a:solidFill>
                  <a:srgbClr val="000000"/>
                </a:solidFill>
                <a:effectLst/>
              </a:rPr>
              <a:t>Pristup podacima, unos podataka i razine uvida u podatke pohranjene u Upisniku ustanova, Evidenciji odgojno-obrazovnoga rada, Upisniku djece i Upisniku djelatnika dopušten je samo ovlaštenim djelatnicima ustanove, ovlaštenim djelatnicima Ministarstva te ovlaštenim osobama zaduženima za održavanje i razvoj sustava te korisničku potporu.</a:t>
            </a:r>
          </a:p>
          <a:p>
            <a:pPr marR="0" algn="just" fontAlgn="base"/>
            <a:r>
              <a:rPr lang="hr-HR" sz="2400" b="0" i="0" dirty="0">
                <a:solidFill>
                  <a:srgbClr val="000000"/>
                </a:solidFill>
                <a:effectLst/>
              </a:rPr>
              <a:t>Ovlaštene osobe koje pristupaju ili izmjenjuju podatke pohranjene u e-Matici obvezuju se rukovati tim podacima sukladno zakonskim propisima te ih ne zloupotrebljavati.</a:t>
            </a:r>
          </a:p>
          <a:p>
            <a:pPr marR="0" algn="just" fontAlgn="base"/>
            <a:r>
              <a:rPr lang="hr-HR" sz="2400" b="0" i="0" dirty="0">
                <a:solidFill>
                  <a:srgbClr val="000000"/>
                </a:solidFill>
                <a:effectLst/>
              </a:rPr>
              <a:t>Uz osobe iz stavka 1. ovog članka Ministarstvo može za uvid u podatke pohranjene u Upisniku ustanova, Evidenciji odgojno-obrazovnoga rada, Upisniku djece te Upisniku radnika ovlastiti i druge stručne osobe Ministarstva kada je to potrebno radi nesmetanog rješavanja određenih pitanja i zadataka iz njihova djelokruga.</a:t>
            </a:r>
          </a:p>
          <a:p>
            <a:endParaRPr lang="hr-HR" dirty="0"/>
          </a:p>
        </p:txBody>
      </p:sp>
    </p:spTree>
    <p:extLst>
      <p:ext uri="{BB962C8B-B14F-4D97-AF65-F5344CB8AC3E}">
        <p14:creationId xmlns:p14="http://schemas.microsoft.com/office/powerpoint/2010/main" val="24877401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67FD6A8-465C-B68A-1416-5F7C14C01B2D}"/>
              </a:ext>
            </a:extLst>
          </p:cNvPr>
          <p:cNvGraphicFramePr>
            <a:graphicFrameLocks noChangeAspect="1"/>
          </p:cNvGraphicFramePr>
          <p:nvPr>
            <p:custDataLst>
              <p:tags r:id="rId1"/>
            </p:custDataLst>
            <p:extLst>
              <p:ext uri="{D42A27DB-BD31-4B8C-83A1-F6EECF244321}">
                <p14:modId xmlns:p14="http://schemas.microsoft.com/office/powerpoint/2010/main" val="35336167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D5648FA-A002-40D6-C3DA-1B8F3F485377}"/>
              </a:ext>
            </a:extLst>
          </p:cNvPr>
          <p:cNvSpPr>
            <a:spLocks noGrp="1"/>
          </p:cNvSpPr>
          <p:nvPr>
            <p:ph type="title"/>
          </p:nvPr>
        </p:nvSpPr>
        <p:spPr/>
        <p:txBody>
          <a:bodyPr vert="horz"/>
          <a:lstStyle/>
          <a:p>
            <a:r>
              <a:rPr lang="hr-HR" dirty="0"/>
              <a:t>Rokovi pohrane i razmjena podataka</a:t>
            </a:r>
          </a:p>
        </p:txBody>
      </p:sp>
      <p:sp>
        <p:nvSpPr>
          <p:cNvPr id="3" name="Content Placeholder 2">
            <a:extLst>
              <a:ext uri="{FF2B5EF4-FFF2-40B4-BE49-F238E27FC236}">
                <a16:creationId xmlns:a16="http://schemas.microsoft.com/office/drawing/2014/main" id="{4A584B39-6800-98B5-7045-D88F4AD2217D}"/>
              </a:ext>
            </a:extLst>
          </p:cNvPr>
          <p:cNvSpPr>
            <a:spLocks noGrp="1"/>
          </p:cNvSpPr>
          <p:nvPr>
            <p:ph idx="1"/>
          </p:nvPr>
        </p:nvSpPr>
        <p:spPr>
          <a:xfrm>
            <a:off x="838200" y="1825625"/>
            <a:ext cx="5628701" cy="4751445"/>
          </a:xfrm>
        </p:spPr>
        <p:txBody>
          <a:bodyPr>
            <a:normAutofit fontScale="92500" lnSpcReduction="10000"/>
          </a:bodyPr>
          <a:lstStyle/>
          <a:p>
            <a:pPr marR="0" algn="just" fontAlgn="base"/>
            <a:r>
              <a:rPr lang="hr-HR" sz="1800" b="0" i="0" dirty="0">
                <a:solidFill>
                  <a:srgbClr val="000000"/>
                </a:solidFill>
                <a:effectLst/>
                <a:latin typeface="+mj-lt"/>
              </a:rPr>
              <a:t>Čl. </a:t>
            </a:r>
            <a:r>
              <a:rPr lang="hr-HR" sz="1800" dirty="0">
                <a:solidFill>
                  <a:srgbClr val="000000"/>
                </a:solidFill>
                <a:latin typeface="+mj-lt"/>
              </a:rPr>
              <a:t>23. pravilnika - </a:t>
            </a:r>
            <a:r>
              <a:rPr lang="hr-HR" sz="1800" b="0" i="0" dirty="0">
                <a:solidFill>
                  <a:srgbClr val="000000"/>
                </a:solidFill>
                <a:effectLst/>
                <a:latin typeface="+mj-lt"/>
              </a:rPr>
              <a:t>Dječji vrtić </a:t>
            </a:r>
            <a:r>
              <a:rPr lang="hr-HR" sz="1800" b="1" i="0" dirty="0">
                <a:solidFill>
                  <a:srgbClr val="000000"/>
                </a:solidFill>
                <a:effectLst/>
                <a:latin typeface="+mj-lt"/>
              </a:rPr>
              <a:t>trajno čuva matičnu knjigu i ljetopis</a:t>
            </a:r>
            <a:r>
              <a:rPr lang="hr-HR" sz="1800" b="0" i="0" dirty="0">
                <a:solidFill>
                  <a:srgbClr val="000000"/>
                </a:solidFill>
                <a:effectLst/>
                <a:latin typeface="+mj-lt"/>
              </a:rPr>
              <a:t>. </a:t>
            </a:r>
          </a:p>
          <a:p>
            <a:pPr marR="0" algn="just" fontAlgn="base"/>
            <a:r>
              <a:rPr lang="hr-HR" sz="1800" b="0" i="0" dirty="0">
                <a:solidFill>
                  <a:srgbClr val="000000"/>
                </a:solidFill>
                <a:effectLst/>
                <a:latin typeface="+mj-lt"/>
              </a:rPr>
              <a:t>Ostala dokumentacija i evidencija koristi se i čuva </a:t>
            </a:r>
            <a:r>
              <a:rPr lang="hr-HR" sz="1800" b="1" i="0" dirty="0">
                <a:solidFill>
                  <a:srgbClr val="000000"/>
                </a:solidFill>
                <a:effectLst/>
                <a:latin typeface="+mj-lt"/>
              </a:rPr>
              <a:t>pet godina</a:t>
            </a:r>
            <a:r>
              <a:rPr lang="hr-HR" sz="1800" b="0" i="0" dirty="0">
                <a:solidFill>
                  <a:srgbClr val="000000"/>
                </a:solidFill>
                <a:effectLst/>
                <a:latin typeface="+mj-lt"/>
              </a:rPr>
              <a:t>.</a:t>
            </a:r>
          </a:p>
          <a:p>
            <a:pPr marR="0" algn="just" fontAlgn="base"/>
            <a:r>
              <a:rPr lang="hr-HR" sz="1800" b="0" i="0" dirty="0">
                <a:solidFill>
                  <a:srgbClr val="000000"/>
                </a:solidFill>
                <a:effectLst/>
                <a:latin typeface="+mj-lt"/>
              </a:rPr>
              <a:t>Ministarstvo, predškolske ustanove, pojedinci i institucije dužni su poduzeti potrebne tehničke, kadrovske i organizacijske mjere zaštite osobnih podataka kako bi se osobni podaci zaštitili od gubitka ili uništenja i od nedopuštenoga pristupa, promjene, objavljivanja i svake druge zlouporabe </a:t>
            </a:r>
            <a:r>
              <a:rPr lang="hr-HR" sz="1800" b="1" i="0" dirty="0">
                <a:solidFill>
                  <a:srgbClr val="000000"/>
                </a:solidFill>
                <a:effectLst/>
                <a:latin typeface="+mj-lt"/>
              </a:rPr>
              <a:t>te utvrditi obvezu osoba ovlaštenih za unos i obradu podataka na potpisivanje izjave o povjerljivosti</a:t>
            </a:r>
          </a:p>
          <a:p>
            <a:pPr algn="just" fontAlgn="base"/>
            <a:r>
              <a:rPr lang="hr-HR" sz="1800" b="0" i="0" dirty="0">
                <a:solidFill>
                  <a:srgbClr val="000000"/>
                </a:solidFill>
                <a:effectLst/>
                <a:latin typeface="+mj-lt"/>
              </a:rPr>
              <a:t>Ministarstvo može za potrebe znanstvenih istraživanja pojedincima i znanstvenim institucijama omogućiti ograničen pristup podacima iz e-Vrtića u skladu sa zakonom koji regulira zaštitu osobnih podataka.</a:t>
            </a:r>
          </a:p>
          <a:p>
            <a:pPr algn="just" fontAlgn="base"/>
            <a:r>
              <a:rPr lang="hr-HR" sz="1800" b="0" i="0" dirty="0">
                <a:solidFill>
                  <a:srgbClr val="000000"/>
                </a:solidFill>
                <a:effectLst/>
                <a:latin typeface="+mj-lt"/>
              </a:rPr>
              <a:t>Predškolska ustanova može prije davanja podataka na temelju zahtjeva zatražiti i stručno mišljenje agencije u čijoj je nadležnosti zaštita osobnih podataka</a:t>
            </a:r>
          </a:p>
          <a:p>
            <a:pPr algn="just" fontAlgn="base"/>
            <a:endParaRPr lang="hr-HR" sz="1800" b="0" i="0" dirty="0">
              <a:solidFill>
                <a:srgbClr val="000000"/>
              </a:solidFill>
              <a:effectLst/>
              <a:latin typeface="Times New Roman" panose="02020603050405020304" pitchFamily="18" charset="0"/>
            </a:endParaRPr>
          </a:p>
          <a:p>
            <a:pPr marR="0" algn="just" fontAlgn="base"/>
            <a:endParaRPr lang="hr-HR" sz="1800" b="0" i="0" dirty="0">
              <a:solidFill>
                <a:srgbClr val="000000"/>
              </a:solidFill>
              <a:effectLst/>
              <a:latin typeface="Times New Roman" panose="02020603050405020304" pitchFamily="18" charset="0"/>
            </a:endParaRPr>
          </a:p>
          <a:p>
            <a:pPr marR="0" algn="just" fontAlgn="base"/>
            <a:endParaRPr lang="hr-HR" sz="1800" b="0" i="0" dirty="0">
              <a:solidFill>
                <a:srgbClr val="000000"/>
              </a:solidFill>
              <a:effectLst/>
              <a:latin typeface="Times New Roman" panose="02020603050405020304" pitchFamily="18" charset="0"/>
            </a:endParaRPr>
          </a:p>
          <a:p>
            <a:pPr marR="0" algn="just" fontAlgn="base"/>
            <a:endParaRPr lang="hr-HR" sz="1800" b="0" i="0" dirty="0">
              <a:solidFill>
                <a:srgbClr val="000000"/>
              </a:solidFill>
              <a:effectLst/>
              <a:latin typeface="Times New Roman" panose="02020603050405020304" pitchFamily="18" charset="0"/>
            </a:endParaRPr>
          </a:p>
          <a:p>
            <a:pPr marR="0" algn="just" fontAlgn="base"/>
            <a:endParaRPr lang="hr-HR" sz="1800" b="0" i="0" dirty="0">
              <a:solidFill>
                <a:srgbClr val="000000"/>
              </a:solidFill>
              <a:effectLst/>
              <a:latin typeface="Times New Roman" panose="02020603050405020304" pitchFamily="18" charset="0"/>
            </a:endParaRPr>
          </a:p>
          <a:p>
            <a:pPr marR="0" algn="just" fontAlgn="base"/>
            <a:endParaRPr lang="hr-HR" sz="1800" b="0" i="0" dirty="0">
              <a:solidFill>
                <a:srgbClr val="000000"/>
              </a:solidFill>
              <a:effectLst/>
              <a:latin typeface="Times New Roman" panose="02020603050405020304" pitchFamily="18" charset="0"/>
            </a:endParaRPr>
          </a:p>
          <a:p>
            <a:endParaRPr lang="hr-HR" dirty="0"/>
          </a:p>
        </p:txBody>
      </p:sp>
      <p:pic>
        <p:nvPicPr>
          <p:cNvPr id="6" name="Picture 5">
            <a:extLst>
              <a:ext uri="{FF2B5EF4-FFF2-40B4-BE49-F238E27FC236}">
                <a16:creationId xmlns:a16="http://schemas.microsoft.com/office/drawing/2014/main" id="{D9AA923A-54F2-67FF-99C3-A78959F323ED}"/>
              </a:ext>
            </a:extLst>
          </p:cNvPr>
          <p:cNvPicPr>
            <a:picLocks noChangeAspect="1"/>
          </p:cNvPicPr>
          <p:nvPr/>
        </p:nvPicPr>
        <p:blipFill>
          <a:blip r:embed="rId6"/>
          <a:stretch>
            <a:fillRect/>
          </a:stretch>
        </p:blipFill>
        <p:spPr>
          <a:xfrm>
            <a:off x="7755874" y="1690688"/>
            <a:ext cx="3509158" cy="2525843"/>
          </a:xfrm>
          <a:prstGeom prst="rect">
            <a:avLst/>
          </a:prstGeom>
        </p:spPr>
      </p:pic>
      <p:sp>
        <p:nvSpPr>
          <p:cNvPr id="4" name="TextBox 3">
            <a:extLst>
              <a:ext uri="{FF2B5EF4-FFF2-40B4-BE49-F238E27FC236}">
                <a16:creationId xmlns:a16="http://schemas.microsoft.com/office/drawing/2014/main" id="{9EC8D461-06FB-AE13-7420-1841F7AC8D5C}"/>
              </a:ext>
            </a:extLst>
          </p:cNvPr>
          <p:cNvSpPr txBox="1"/>
          <p:nvPr/>
        </p:nvSpPr>
        <p:spPr>
          <a:xfrm>
            <a:off x="7888077" y="4616067"/>
            <a:ext cx="3657600" cy="2031325"/>
          </a:xfrm>
          <a:prstGeom prst="rect">
            <a:avLst/>
          </a:prstGeom>
          <a:noFill/>
        </p:spPr>
        <p:txBody>
          <a:bodyPr wrap="square" rtlCol="0">
            <a:spAutoFit/>
          </a:bodyPr>
          <a:lstStyle/>
          <a:p>
            <a:r>
              <a:rPr lang="hr-HR" b="1" dirty="0"/>
              <a:t>Rokovi čuvanja:</a:t>
            </a:r>
          </a:p>
          <a:p>
            <a:r>
              <a:rPr lang="hr-HR" b="1" dirty="0"/>
              <a:t>Trajno</a:t>
            </a:r>
          </a:p>
          <a:p>
            <a:r>
              <a:rPr lang="hr-HR" b="1" dirty="0"/>
              <a:t>Pet godina</a:t>
            </a:r>
          </a:p>
          <a:p>
            <a:r>
              <a:rPr lang="hr-HR" b="1" dirty="0"/>
              <a:t>Rokovi prema obvezama iz drugih propisa (npr. Zakon o radu)</a:t>
            </a:r>
          </a:p>
          <a:p>
            <a:r>
              <a:rPr lang="hr-HR" b="1" dirty="0"/>
              <a:t>Opći </a:t>
            </a:r>
            <a:r>
              <a:rPr lang="hr-HR" b="1" dirty="0" err="1"/>
              <a:t>zastarni</a:t>
            </a:r>
            <a:r>
              <a:rPr lang="hr-HR" b="1" dirty="0"/>
              <a:t> rokovi za ugovorne obveze</a:t>
            </a:r>
          </a:p>
        </p:txBody>
      </p:sp>
    </p:spTree>
    <p:extLst>
      <p:ext uri="{BB962C8B-B14F-4D97-AF65-F5344CB8AC3E}">
        <p14:creationId xmlns:p14="http://schemas.microsoft.com/office/powerpoint/2010/main" val="2306059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89B18D5-D66E-3316-7B38-5315631B966E}"/>
              </a:ext>
            </a:extLst>
          </p:cNvPr>
          <p:cNvGraphicFramePr>
            <a:graphicFrameLocks noChangeAspect="1"/>
          </p:cNvGraphicFramePr>
          <p:nvPr>
            <p:custDataLst>
              <p:tags r:id="rId1"/>
            </p:custDataLst>
            <p:extLst>
              <p:ext uri="{D42A27DB-BD31-4B8C-83A1-F6EECF244321}">
                <p14:modId xmlns:p14="http://schemas.microsoft.com/office/powerpoint/2010/main" val="423864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B89B18D5-D66E-3316-7B38-5315631B9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F0986-C25F-A099-DB08-1349862DBFD5}"/>
              </a:ext>
            </a:extLst>
          </p:cNvPr>
          <p:cNvSpPr>
            <a:spLocks noGrp="1"/>
          </p:cNvSpPr>
          <p:nvPr>
            <p:ph type="title"/>
          </p:nvPr>
        </p:nvSpPr>
        <p:spPr/>
        <p:txBody>
          <a:bodyPr vert="horz"/>
          <a:lstStyle/>
          <a:p>
            <a:r>
              <a:rPr lang="hr-HR" dirty="0"/>
              <a:t>Obrada osobnih podataka u školama</a:t>
            </a:r>
          </a:p>
        </p:txBody>
      </p:sp>
      <p:sp>
        <p:nvSpPr>
          <p:cNvPr id="3" name="Content Placeholder 2">
            <a:extLst>
              <a:ext uri="{FF2B5EF4-FFF2-40B4-BE49-F238E27FC236}">
                <a16:creationId xmlns:a16="http://schemas.microsoft.com/office/drawing/2014/main" id="{C0F3FE00-6B49-6470-BAE1-A0FDE57785DD}"/>
              </a:ext>
            </a:extLst>
          </p:cNvPr>
          <p:cNvSpPr>
            <a:spLocks noGrp="1"/>
          </p:cNvSpPr>
          <p:nvPr>
            <p:ph idx="1"/>
          </p:nvPr>
        </p:nvSpPr>
        <p:spPr>
          <a:xfrm>
            <a:off x="838200" y="1825625"/>
            <a:ext cx="7271871" cy="4667250"/>
          </a:xfrm>
        </p:spPr>
        <p:txBody>
          <a:bodyPr>
            <a:normAutofit fontScale="85000" lnSpcReduction="20000"/>
          </a:bodyPr>
          <a:lstStyle/>
          <a:p>
            <a:r>
              <a:rPr lang="hr-HR" dirty="0"/>
              <a:t>Čl. 138. Zakona o odgoju i obrazovanju u osnovnoj i srednjoj školi</a:t>
            </a:r>
          </a:p>
          <a:p>
            <a:pPr lvl="1"/>
            <a:r>
              <a:rPr lang="hr-HR" dirty="0"/>
              <a:t>Evidencije o učenicima, praćenje nastave, upis i ispis učenika, ocjenjivanje i uspjeh, pedagoške mjere, ispiti</a:t>
            </a:r>
          </a:p>
          <a:p>
            <a:pPr lvl="1"/>
            <a:r>
              <a:rPr lang="hr-HR" dirty="0"/>
              <a:t>Imenik i evidencija o ispitima – rok pohrane 10 godina</a:t>
            </a:r>
          </a:p>
          <a:p>
            <a:pPr lvl="1"/>
            <a:r>
              <a:rPr lang="hr-HR" dirty="0"/>
              <a:t>Matična knjiga – trajno</a:t>
            </a:r>
          </a:p>
          <a:p>
            <a:r>
              <a:rPr lang="hr-HR" dirty="0"/>
              <a:t>Čl. 139. Zakona</a:t>
            </a:r>
          </a:p>
          <a:p>
            <a:pPr lvl="1"/>
            <a:r>
              <a:rPr lang="hr-HR" dirty="0"/>
              <a:t>Školske su ustanove dužne voditi evidenciju odgojno obrazovnog rada, upisnik učenika te upisnik radnika </a:t>
            </a:r>
            <a:r>
              <a:rPr lang="hr-HR" b="1" dirty="0"/>
              <a:t>u pisanom i elektroničkom obliku</a:t>
            </a:r>
          </a:p>
          <a:p>
            <a:r>
              <a:rPr lang="hr-HR" dirty="0"/>
              <a:t>Čl. 140. Zakona</a:t>
            </a:r>
          </a:p>
          <a:p>
            <a:pPr lvl="1"/>
            <a:r>
              <a:rPr lang="hr-HR" dirty="0"/>
              <a:t>Sustav e-matice</a:t>
            </a:r>
          </a:p>
          <a:p>
            <a:pPr lvl="1"/>
            <a:r>
              <a:rPr lang="hr-HR" dirty="0"/>
              <a:t>Voditelj obrade Ministarstvo znanosti i obrazovanje </a:t>
            </a:r>
          </a:p>
          <a:p>
            <a:pPr lvl="1"/>
            <a:r>
              <a:rPr lang="hr-HR" dirty="0"/>
              <a:t>Za pojedinačnu ustanovu, voditelj obrade školska ustanova</a:t>
            </a:r>
          </a:p>
          <a:p>
            <a:pPr lvl="1"/>
            <a:r>
              <a:rPr lang="hr-HR" dirty="0"/>
              <a:t>Ovlaštenja i razine pristupa uređuje Ministarstvo</a:t>
            </a:r>
          </a:p>
          <a:p>
            <a:pPr marL="457200" lvl="1" indent="0">
              <a:buNone/>
            </a:pPr>
            <a:endParaRPr lang="hr-HR" dirty="0"/>
          </a:p>
        </p:txBody>
      </p:sp>
      <p:sp>
        <p:nvSpPr>
          <p:cNvPr id="7" name="TextBox 6">
            <a:extLst>
              <a:ext uri="{FF2B5EF4-FFF2-40B4-BE49-F238E27FC236}">
                <a16:creationId xmlns:a16="http://schemas.microsoft.com/office/drawing/2014/main" id="{BDBE44AC-A4BF-5526-6CAE-C283D271445D}"/>
              </a:ext>
            </a:extLst>
          </p:cNvPr>
          <p:cNvSpPr txBox="1"/>
          <p:nvPr/>
        </p:nvSpPr>
        <p:spPr>
          <a:xfrm>
            <a:off x="8845176" y="1494118"/>
            <a:ext cx="2581836" cy="2031325"/>
          </a:xfrm>
          <a:prstGeom prst="rect">
            <a:avLst/>
          </a:prstGeom>
          <a:noFill/>
        </p:spPr>
        <p:txBody>
          <a:bodyPr wrap="square" rtlCol="0">
            <a:spAutoFit/>
          </a:bodyPr>
          <a:lstStyle/>
          <a:p>
            <a:pPr marL="342900" indent="-342900">
              <a:buAutoNum type="arabicPeriod"/>
            </a:pPr>
            <a:r>
              <a:rPr lang="hr-HR" b="1" dirty="0"/>
              <a:t>Tko su voditelji obrade e-matica?</a:t>
            </a:r>
          </a:p>
          <a:p>
            <a:pPr marL="342900" indent="-342900">
              <a:buAutoNum type="arabicPeriod"/>
            </a:pPr>
            <a:r>
              <a:rPr lang="hr-HR" b="1" dirty="0"/>
              <a:t>Koji su to sustavi/obrade</a:t>
            </a:r>
          </a:p>
          <a:p>
            <a:pPr marL="342900" indent="-342900">
              <a:buAutoNum type="arabicPeriod"/>
            </a:pPr>
            <a:r>
              <a:rPr lang="hr-HR" b="1" dirty="0"/>
              <a:t>Koje se sve organizacije ubrajaju u „školske ustanove”</a:t>
            </a:r>
          </a:p>
        </p:txBody>
      </p:sp>
      <p:pic>
        <p:nvPicPr>
          <p:cNvPr id="6" name="Picture 5">
            <a:extLst>
              <a:ext uri="{FF2B5EF4-FFF2-40B4-BE49-F238E27FC236}">
                <a16:creationId xmlns:a16="http://schemas.microsoft.com/office/drawing/2014/main" id="{AB69AB34-F51A-CE92-C9FB-6D02086DC0C9}"/>
              </a:ext>
            </a:extLst>
          </p:cNvPr>
          <p:cNvPicPr>
            <a:picLocks noChangeAspect="1"/>
          </p:cNvPicPr>
          <p:nvPr/>
        </p:nvPicPr>
        <p:blipFill>
          <a:blip r:embed="rId6"/>
          <a:stretch>
            <a:fillRect/>
          </a:stretch>
        </p:blipFill>
        <p:spPr>
          <a:xfrm>
            <a:off x="7847216" y="3826676"/>
            <a:ext cx="3497224" cy="2326875"/>
          </a:xfrm>
          <a:prstGeom prst="rect">
            <a:avLst/>
          </a:prstGeom>
        </p:spPr>
      </p:pic>
    </p:spTree>
    <p:extLst>
      <p:ext uri="{BB962C8B-B14F-4D97-AF65-F5344CB8AC3E}">
        <p14:creationId xmlns:p14="http://schemas.microsoft.com/office/powerpoint/2010/main" val="2906581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F84C6A9-C3F4-02A0-B461-04B33AEBDF3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7" name="Object 6" hidden="1">
                        <a:extLst>
                          <a:ext uri="{FF2B5EF4-FFF2-40B4-BE49-F238E27FC236}">
                            <a16:creationId xmlns:a16="http://schemas.microsoft.com/office/drawing/2014/main" id="{DF84C6A9-C3F4-02A0-B461-04B33AEBDF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9DA1D0F-C5C8-8FAF-E1F1-F5D1C4DEC70F}"/>
              </a:ext>
            </a:extLst>
          </p:cNvPr>
          <p:cNvSpPr>
            <a:spLocks noGrp="1"/>
          </p:cNvSpPr>
          <p:nvPr>
            <p:ph type="title"/>
          </p:nvPr>
        </p:nvSpPr>
        <p:spPr>
          <a:xfrm>
            <a:off x="838200" y="365125"/>
            <a:ext cx="10515600" cy="644899"/>
          </a:xfrm>
        </p:spPr>
        <p:txBody>
          <a:bodyPr vert="horz">
            <a:normAutofit fontScale="90000"/>
          </a:bodyPr>
          <a:lstStyle/>
          <a:p>
            <a:br>
              <a:rPr lang="hr-HR" dirty="0"/>
            </a:br>
            <a:r>
              <a:rPr lang="hr-HR" dirty="0"/>
              <a:t>Pravilnik o zajedničkom upisniku školskih ustanova u elektroničkom obliku - e-Matici</a:t>
            </a:r>
          </a:p>
        </p:txBody>
      </p:sp>
      <p:sp>
        <p:nvSpPr>
          <p:cNvPr id="3" name="Content Placeholder 2">
            <a:extLst>
              <a:ext uri="{FF2B5EF4-FFF2-40B4-BE49-F238E27FC236}">
                <a16:creationId xmlns:a16="http://schemas.microsoft.com/office/drawing/2014/main" id="{F3B8BF9A-1BB2-DB49-6251-B27A9BC32161}"/>
              </a:ext>
            </a:extLst>
          </p:cNvPr>
          <p:cNvSpPr>
            <a:spLocks noGrp="1"/>
          </p:cNvSpPr>
          <p:nvPr>
            <p:ph idx="1"/>
          </p:nvPr>
        </p:nvSpPr>
        <p:spPr/>
        <p:txBody>
          <a:bodyPr>
            <a:normAutofit fontScale="92500" lnSpcReduction="20000"/>
          </a:bodyPr>
          <a:lstStyle/>
          <a:p>
            <a:r>
              <a:rPr lang="hr-HR" dirty="0"/>
              <a:t>Pravilnik uređuje obveze i načine te rokovi unošenja podatka u zajednički upisnik školskih ustanova u elektroničkom obliku – e-Maticu (u daljnjem tekstu: e-Matica), </a:t>
            </a:r>
          </a:p>
          <a:p>
            <a:pPr lvl="1"/>
            <a:r>
              <a:rPr lang="hr-HR" dirty="0"/>
              <a:t>Također, ovlaštenja za pristup i korištenje podataka te sigurnost i način razmjene podataka.</a:t>
            </a:r>
          </a:p>
          <a:p>
            <a:r>
              <a:rPr lang="hr-HR" b="1" dirty="0"/>
              <a:t>e-Matica </a:t>
            </a:r>
            <a:r>
              <a:rPr lang="hr-HR" dirty="0"/>
              <a:t>je centralizirani sustav Ministarstva znanosti i obrazovanja koji služi za unos najvažnijih podataka o učenicima i djelatnicima osnovnih i srednjih škola. Aplikacija je zamišljena kao digitalni oblik Matične knjige koja se u školama ručno ispunjava.</a:t>
            </a:r>
          </a:p>
          <a:p>
            <a:r>
              <a:rPr lang="hr-HR" dirty="0"/>
              <a:t>e-Matica Ministarstva znanosti i obrazovanja sadrži sljedeće evidencije:</a:t>
            </a:r>
          </a:p>
          <a:p>
            <a:pPr lvl="1"/>
            <a:r>
              <a:rPr lang="hr-HR" dirty="0"/>
              <a:t> Upisnik ustanova</a:t>
            </a:r>
          </a:p>
          <a:p>
            <a:pPr lvl="1"/>
            <a:r>
              <a:rPr lang="hr-HR" dirty="0"/>
              <a:t> Evidenciju odgojno-obrazovnoga rada u ustanovama za svaku školsku godinu</a:t>
            </a:r>
          </a:p>
          <a:p>
            <a:pPr lvl="1"/>
            <a:r>
              <a:rPr lang="hr-HR" dirty="0"/>
              <a:t> Upisnik učenika u ustanovama</a:t>
            </a:r>
          </a:p>
          <a:p>
            <a:pPr lvl="1"/>
            <a:r>
              <a:rPr lang="hr-HR" dirty="0"/>
              <a:t> Upisnik radnika ustanova.</a:t>
            </a:r>
          </a:p>
        </p:txBody>
      </p:sp>
    </p:spTree>
    <p:extLst>
      <p:ext uri="{BB962C8B-B14F-4D97-AF65-F5344CB8AC3E}">
        <p14:creationId xmlns:p14="http://schemas.microsoft.com/office/powerpoint/2010/main" val="2393434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B72CD92-AA78-6C70-8B0A-B71E32104BD1}"/>
              </a:ext>
            </a:extLst>
          </p:cNvPr>
          <p:cNvGraphicFramePr>
            <a:graphicFrameLocks noChangeAspect="1"/>
          </p:cNvGraphicFramePr>
          <p:nvPr>
            <p:custDataLst>
              <p:tags r:id="rId1"/>
            </p:custDataLst>
            <p:extLst>
              <p:ext uri="{D42A27DB-BD31-4B8C-83A1-F6EECF244321}">
                <p14:modId xmlns:p14="http://schemas.microsoft.com/office/powerpoint/2010/main" val="543141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F3C7952-92B2-716D-7BB7-349D942F006A}"/>
              </a:ext>
            </a:extLst>
          </p:cNvPr>
          <p:cNvSpPr>
            <a:spLocks noGrp="1"/>
          </p:cNvSpPr>
          <p:nvPr>
            <p:ph type="title"/>
          </p:nvPr>
        </p:nvSpPr>
        <p:spPr>
          <a:xfrm>
            <a:off x="915318" y="500062"/>
            <a:ext cx="10515600" cy="1325563"/>
          </a:xfrm>
        </p:spPr>
        <p:txBody>
          <a:bodyPr vert="horz">
            <a:normAutofit fontScale="90000"/>
          </a:bodyPr>
          <a:lstStyle/>
          <a:p>
            <a:r>
              <a:rPr lang="hr-HR" dirty="0"/>
              <a:t>Pravilnik o zajedničkome upisniku školskih ustanova u elektroničkom obliku - e-Matici</a:t>
            </a:r>
            <a:br>
              <a:rPr lang="hr-HR" dirty="0"/>
            </a:br>
            <a:endParaRPr lang="hr-HR" dirty="0"/>
          </a:p>
        </p:txBody>
      </p:sp>
      <p:sp>
        <p:nvSpPr>
          <p:cNvPr id="3" name="Content Placeholder 2">
            <a:extLst>
              <a:ext uri="{FF2B5EF4-FFF2-40B4-BE49-F238E27FC236}">
                <a16:creationId xmlns:a16="http://schemas.microsoft.com/office/drawing/2014/main" id="{E08F2A46-4E62-DC7F-112A-0F44D90D568D}"/>
              </a:ext>
            </a:extLst>
          </p:cNvPr>
          <p:cNvSpPr>
            <a:spLocks noGrp="1"/>
          </p:cNvSpPr>
          <p:nvPr>
            <p:ph idx="1"/>
          </p:nvPr>
        </p:nvSpPr>
        <p:spPr/>
        <p:txBody>
          <a:bodyPr>
            <a:normAutofit fontScale="92500" lnSpcReduction="10000"/>
          </a:bodyPr>
          <a:lstStyle/>
          <a:p>
            <a:pPr algn="l"/>
            <a:r>
              <a:rPr lang="hr-HR" b="0" i="0" dirty="0">
                <a:effectLst/>
                <a:latin typeface="Open Sans" panose="020B0606030504020204" pitchFamily="34" charset="0"/>
              </a:rPr>
              <a:t>Školske ustanove u Republici Hrvatskoj dužne su za svaku školsku godinu u e-Matici evidentirati sve podatke o odgojno-obrazovnome radu za to odgojno-obrazovno razdoblje.</a:t>
            </a:r>
          </a:p>
          <a:p>
            <a:pPr algn="l"/>
            <a:r>
              <a:rPr lang="hr-HR" b="0" i="0" dirty="0">
                <a:effectLst/>
                <a:latin typeface="Open Sans" panose="020B0606030504020204" pitchFamily="34" charset="0"/>
              </a:rPr>
              <a:t>Evidencija odgojno-obrazovnoga rada ustanove obuhvaća podatke o učenicima, razrednim odjelima i organizaciji odgojno-obrazovnoga rada u jednoj školskoj godini, a njezin sastavni dio predstavljaju evidencije pedagoške dokumentacije </a:t>
            </a:r>
          </a:p>
          <a:p>
            <a:pPr algn="l"/>
            <a:r>
              <a:rPr lang="hr-HR" dirty="0">
                <a:latin typeface="Open Sans" panose="020B0606030504020204" pitchFamily="34" charset="0"/>
              </a:rPr>
              <a:t>Pedagoška dokumentacija propisana je </a:t>
            </a:r>
            <a:r>
              <a:rPr lang="hr-HR" b="0" i="0" dirty="0">
                <a:effectLst/>
                <a:latin typeface="Open Sans" panose="020B0606030504020204" pitchFamily="34" charset="0"/>
              </a:rPr>
              <a:t>Pravilnikom o pedagoškoj dokumentaciji i evidenciji te javnim ispravama u školskim ustanovama.</a:t>
            </a:r>
          </a:p>
          <a:p>
            <a:pPr algn="l"/>
            <a:r>
              <a:rPr lang="hr-HR" b="0" i="0" dirty="0">
                <a:effectLst/>
                <a:latin typeface="Open Sans" panose="020B0606030504020204" pitchFamily="34" charset="0"/>
              </a:rPr>
              <a:t>Unutar sustava e-Matica evidentiraju se rezultati o položenim ispitima državne mature.</a:t>
            </a:r>
          </a:p>
          <a:p>
            <a:endParaRPr lang="hr-HR" dirty="0"/>
          </a:p>
        </p:txBody>
      </p:sp>
    </p:spTree>
    <p:extLst>
      <p:ext uri="{BB962C8B-B14F-4D97-AF65-F5344CB8AC3E}">
        <p14:creationId xmlns:p14="http://schemas.microsoft.com/office/powerpoint/2010/main" val="7276781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0D4A23-B59D-96FC-6066-A1536AAA6CCE}"/>
              </a:ext>
            </a:extLst>
          </p:cNvPr>
          <p:cNvGraphicFramePr>
            <a:graphicFrameLocks noChangeAspect="1"/>
          </p:cNvGraphicFramePr>
          <p:nvPr>
            <p:custDataLst>
              <p:tags r:id="rId1"/>
            </p:custDataLst>
            <p:extLst>
              <p:ext uri="{D42A27DB-BD31-4B8C-83A1-F6EECF244321}">
                <p14:modId xmlns:p14="http://schemas.microsoft.com/office/powerpoint/2010/main" val="843588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E9A5854-20B8-9544-A26E-D8C5F3B20F33}"/>
              </a:ext>
            </a:extLst>
          </p:cNvPr>
          <p:cNvSpPr>
            <a:spLocks noGrp="1"/>
          </p:cNvSpPr>
          <p:nvPr>
            <p:ph type="title"/>
          </p:nvPr>
        </p:nvSpPr>
        <p:spPr/>
        <p:txBody>
          <a:bodyPr vert="horz"/>
          <a:lstStyle/>
          <a:p>
            <a:r>
              <a:rPr lang="hr-HR" dirty="0"/>
              <a:t>Pravilnik o zajedničkome upisniku školskih ustanova u elektroničkom obliku - e-Matici</a:t>
            </a:r>
          </a:p>
        </p:txBody>
      </p:sp>
      <p:sp>
        <p:nvSpPr>
          <p:cNvPr id="3" name="Content Placeholder 2">
            <a:extLst>
              <a:ext uri="{FF2B5EF4-FFF2-40B4-BE49-F238E27FC236}">
                <a16:creationId xmlns:a16="http://schemas.microsoft.com/office/drawing/2014/main" id="{DD31B47E-593A-6F6D-AF14-149DD282F95E}"/>
              </a:ext>
            </a:extLst>
          </p:cNvPr>
          <p:cNvSpPr>
            <a:spLocks noGrp="1"/>
          </p:cNvSpPr>
          <p:nvPr>
            <p:ph idx="1"/>
          </p:nvPr>
        </p:nvSpPr>
        <p:spPr/>
        <p:txBody>
          <a:bodyPr>
            <a:normAutofit fontScale="92500"/>
          </a:bodyPr>
          <a:lstStyle/>
          <a:p>
            <a:r>
              <a:rPr lang="hr-HR" dirty="0"/>
              <a:t>Pristup podacima, unos podataka i razine uvida u podatke dopušteni samo ovlaštenim djelatnicima ustanove, ovlaštenim djelatnicima Ministarstva te ovlaštenim osobama zaduženima za održavanje i razvoj sustava te korisničku potporu.</a:t>
            </a:r>
          </a:p>
          <a:p>
            <a:r>
              <a:rPr lang="hr-HR" dirty="0"/>
              <a:t>Podaci iz e-Matice trebaju biti zaštićeni od povreda: </a:t>
            </a:r>
          </a:p>
          <a:p>
            <a:pPr lvl="1"/>
            <a:r>
              <a:rPr lang="hr-HR" dirty="0"/>
              <a:t>zloupotrebe, uništenja, gubitka, neovlaštenih promjena ili pristupa, u skladu s odredbama propisa kojim se uređuje zaštita osobnih podataka.</a:t>
            </a:r>
          </a:p>
          <a:p>
            <a:pPr lvl="1"/>
            <a:r>
              <a:rPr lang="hr-HR" b="1" dirty="0"/>
              <a:t>ministarstvo, školske ustanove, pojedinci i institucije dužni su poduzeti potrebne tehničke, kadrovske i organizacijske mjere zaštite osobnih podataka kako bi se osobni podaci zaštitili</a:t>
            </a:r>
            <a:r>
              <a:rPr lang="hr-HR" dirty="0"/>
              <a:t> od gubitka ili uništenja i od nedopuštenoga pristupa, promjene, objavljivanja i svake druge zlouporabe te utvrditi obvezu osoba ovlaštenih za unos i obradu podataka na potpisivanje izjave o povjerljivosti.</a:t>
            </a:r>
          </a:p>
        </p:txBody>
      </p:sp>
    </p:spTree>
    <p:extLst>
      <p:ext uri="{BB962C8B-B14F-4D97-AF65-F5344CB8AC3E}">
        <p14:creationId xmlns:p14="http://schemas.microsoft.com/office/powerpoint/2010/main" val="3417389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FFC7713-324C-9AEE-F197-758FF99FA65F}"/>
              </a:ext>
            </a:extLst>
          </p:cNvPr>
          <p:cNvGraphicFramePr>
            <a:graphicFrameLocks noChangeAspect="1"/>
          </p:cNvGraphicFramePr>
          <p:nvPr>
            <p:custDataLst>
              <p:tags r:id="rId1"/>
            </p:custDataLst>
            <p:extLst>
              <p:ext uri="{D42A27DB-BD31-4B8C-83A1-F6EECF244321}">
                <p14:modId xmlns:p14="http://schemas.microsoft.com/office/powerpoint/2010/main" val="36995911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4BB9C95-1152-BDCA-0ACB-00BAE20B1F86}"/>
              </a:ext>
            </a:extLst>
          </p:cNvPr>
          <p:cNvSpPr>
            <a:spLocks noGrp="1"/>
          </p:cNvSpPr>
          <p:nvPr>
            <p:ph type="title"/>
          </p:nvPr>
        </p:nvSpPr>
        <p:spPr/>
        <p:txBody>
          <a:bodyPr vert="horz">
            <a:normAutofit/>
          </a:bodyPr>
          <a:lstStyle/>
          <a:p>
            <a:r>
              <a:rPr lang="hr-HR" dirty="0"/>
              <a:t>Prijenos podataka iz e-Matice</a:t>
            </a:r>
          </a:p>
        </p:txBody>
      </p:sp>
      <p:sp>
        <p:nvSpPr>
          <p:cNvPr id="3" name="Content Placeholder 2">
            <a:extLst>
              <a:ext uri="{FF2B5EF4-FFF2-40B4-BE49-F238E27FC236}">
                <a16:creationId xmlns:a16="http://schemas.microsoft.com/office/drawing/2014/main" id="{FFBAD634-4DFE-A619-E345-3E91E2312323}"/>
              </a:ext>
            </a:extLst>
          </p:cNvPr>
          <p:cNvSpPr>
            <a:spLocks noGrp="1"/>
          </p:cNvSpPr>
          <p:nvPr>
            <p:ph idx="1"/>
          </p:nvPr>
        </p:nvSpPr>
        <p:spPr>
          <a:xfrm>
            <a:off x="838199" y="1825625"/>
            <a:ext cx="10883747" cy="4916698"/>
          </a:xfrm>
        </p:spPr>
        <p:txBody>
          <a:bodyPr>
            <a:normAutofit fontScale="77500" lnSpcReduction="20000"/>
          </a:bodyPr>
          <a:lstStyle/>
          <a:p>
            <a:r>
              <a:rPr lang="hr-HR" dirty="0"/>
              <a:t>Ministarstvo može drugim javnim i državnim institucijama omogućiti pristup podacima za njihove potrebe na temelju pisanoga zahtjeva uz dokazivanje svrhe i pravnoga temelja za korištenje podataka koji se traže, a u skladu sa zakonom koji regulira zaštitu osobnih podataka.</a:t>
            </a:r>
          </a:p>
          <a:p>
            <a:r>
              <a:rPr lang="hr-HR" dirty="0"/>
              <a:t>Ministarstvo s tim institucijama može sklopiti sporazum kojim se detaljno utvrđuje sadržaj i način dostave podataka te obveza osiguranja cjelovitosti, povjerljivosti i dostupnosti podataka.</a:t>
            </a:r>
          </a:p>
          <a:p>
            <a:r>
              <a:rPr lang="hr-HR" dirty="0"/>
              <a:t>Ministarstvo može prije omogućavanja pristupa podacima zatražiti i stručno mišljenje agencije u čijoj je nadležnosti zaštita osobnih podataka.</a:t>
            </a:r>
          </a:p>
          <a:p>
            <a:r>
              <a:rPr lang="hr-HR" dirty="0"/>
              <a:t>Školska ustanova može davati podatke iz e-Matice trećim osobama samo na temelju pisanoga zahtjeva uz dokazivanje svrhe i pravnoga temelja za korištenje podataka te koji se traže, a u skladu sa zakonom koji regulira zaštitu osobnih podataka. Prije davanja podataka također može tražiti mišljenje AZOP.</a:t>
            </a:r>
          </a:p>
          <a:p>
            <a:r>
              <a:rPr lang="hr-HR" dirty="0"/>
              <a:t>Svi voditelji obrade i primatelji: </a:t>
            </a:r>
          </a:p>
          <a:p>
            <a:pPr lvl="1"/>
            <a:r>
              <a:rPr lang="hr-HR" dirty="0"/>
              <a:t>dužni poduzeti potrebne tehničke, kadrovske i organizacijske mjere zaštite osobnih podataka kako bi se osobni podaci zaštitili od gubitka ili uništenja i od nedopuštenoga pristupa, promjene, objavljivanja i svake druge zlouporabe te utvrditi obvezu osoba ovlaštenih za unos i obradu podataka na potpisivanje izjave o povjerljivosti.</a:t>
            </a:r>
          </a:p>
          <a:p>
            <a:endParaRPr lang="hr-HR" dirty="0"/>
          </a:p>
          <a:p>
            <a:endParaRPr lang="hr-HR" dirty="0"/>
          </a:p>
          <a:p>
            <a:endParaRPr lang="hr-HR" dirty="0"/>
          </a:p>
          <a:p>
            <a:endParaRPr lang="hr-HR" dirty="0"/>
          </a:p>
        </p:txBody>
      </p:sp>
    </p:spTree>
    <p:extLst>
      <p:ext uri="{BB962C8B-B14F-4D97-AF65-F5344CB8AC3E}">
        <p14:creationId xmlns:p14="http://schemas.microsoft.com/office/powerpoint/2010/main" val="908314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1EBBEDD-3A40-9047-1311-98B525AA1EC1}"/>
              </a:ext>
            </a:extLst>
          </p:cNvPr>
          <p:cNvGraphicFramePr>
            <a:graphicFrameLocks noChangeAspect="1"/>
          </p:cNvGraphicFramePr>
          <p:nvPr>
            <p:custDataLst>
              <p:tags r:id="rId1"/>
            </p:custDataLst>
            <p:extLst>
              <p:ext uri="{D42A27DB-BD31-4B8C-83A1-F6EECF244321}">
                <p14:modId xmlns:p14="http://schemas.microsoft.com/office/powerpoint/2010/main" val="699511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EC4C6C3-F9D9-E08E-0CE3-67BA360F734C}"/>
              </a:ext>
            </a:extLst>
          </p:cNvPr>
          <p:cNvSpPr>
            <a:spLocks noGrp="1"/>
          </p:cNvSpPr>
          <p:nvPr>
            <p:ph type="title"/>
          </p:nvPr>
        </p:nvSpPr>
        <p:spPr/>
        <p:txBody>
          <a:bodyPr vert="horz">
            <a:normAutofit fontScale="90000"/>
          </a:bodyPr>
          <a:lstStyle/>
          <a:p>
            <a:r>
              <a:rPr lang="hr-HR" b="0" i="0" dirty="0">
                <a:solidFill>
                  <a:srgbClr val="414145"/>
                </a:solidFill>
                <a:effectLst/>
                <a:latin typeface="Open Sans" panose="020B0606030504020204" pitchFamily="34" charset="0"/>
              </a:rPr>
              <a:t>Pravilnik o pedagoškoj dokumentaciji i evidenciji te javnim ispravama u školskim ustanovama</a:t>
            </a:r>
            <a:endParaRPr lang="hr-HR" dirty="0"/>
          </a:p>
        </p:txBody>
      </p:sp>
      <p:sp>
        <p:nvSpPr>
          <p:cNvPr id="3" name="Content Placeholder 2">
            <a:extLst>
              <a:ext uri="{FF2B5EF4-FFF2-40B4-BE49-F238E27FC236}">
                <a16:creationId xmlns:a16="http://schemas.microsoft.com/office/drawing/2014/main" id="{A2628D3C-E627-2E78-027F-D75E604F31A2}"/>
              </a:ext>
            </a:extLst>
          </p:cNvPr>
          <p:cNvSpPr>
            <a:spLocks noGrp="1"/>
          </p:cNvSpPr>
          <p:nvPr>
            <p:ph idx="1"/>
          </p:nvPr>
        </p:nvSpPr>
        <p:spPr>
          <a:xfrm>
            <a:off x="750065" y="2013909"/>
            <a:ext cx="10691869" cy="4990395"/>
          </a:xfrm>
        </p:spPr>
        <p:txBody>
          <a:bodyPr numCol="1">
            <a:normAutofit fontScale="62500" lnSpcReduction="20000"/>
          </a:bodyPr>
          <a:lstStyle/>
          <a:p>
            <a:pPr algn="l">
              <a:lnSpc>
                <a:spcPct val="120000"/>
              </a:lnSpc>
              <a:spcBef>
                <a:spcPts val="0"/>
              </a:spcBef>
            </a:pPr>
            <a:r>
              <a:rPr lang="hr-HR" sz="3300" b="0" i="0" dirty="0">
                <a:solidFill>
                  <a:srgbClr val="414145"/>
                </a:solidFill>
                <a:effectLst/>
                <a:latin typeface="Open Sans" panose="020B0606030504020204" pitchFamily="34" charset="0"/>
              </a:rPr>
              <a:t>Pedagoška dokumentacija i evidencija koja se obvezno vodi u školskim ustanovama, ovisno o vrsti školske ustanove:</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Matična knjiga učenika</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Registar učenika upisanih u Matičnu knjigu</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Razredna knjiga</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Razredni imenik i priručni imenik u glazbenoj/plesnoj školi</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Knjige evidencije</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Mapa praktične nastave i vježbi,</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Mapa stručne prakse,</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Dnevnici rada/praćenja,</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Spomenica škole,</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Prijavnice, upisnice, ispisnice i zapisnici,</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Prijepis ocjena</a:t>
            </a:r>
          </a:p>
          <a:p>
            <a:pPr marL="914400" lvl="1" indent="-457200">
              <a:lnSpc>
                <a:spcPct val="120000"/>
              </a:lnSpc>
              <a:spcBef>
                <a:spcPts val="0"/>
              </a:spcBef>
              <a:buFont typeface="+mj-lt"/>
              <a:buAutoNum type="arabicPeriod"/>
            </a:pPr>
            <a:r>
              <a:rPr lang="hr-HR" b="0" i="0" dirty="0">
                <a:solidFill>
                  <a:srgbClr val="414145"/>
                </a:solidFill>
                <a:effectLst/>
                <a:latin typeface="Open Sans" panose="020B0606030504020204" pitchFamily="34" charset="0"/>
              </a:rPr>
              <a:t>Potvrda o položenome razlikovnom/dopunskom ispitu.</a:t>
            </a:r>
            <a:endParaRPr lang="hr-HR" dirty="0">
              <a:solidFill>
                <a:srgbClr val="414145"/>
              </a:solidFill>
              <a:latin typeface="Open Sans" panose="020B0606030504020204" pitchFamily="34" charset="0"/>
            </a:endParaRPr>
          </a:p>
          <a:p>
            <a:pPr algn="l">
              <a:lnSpc>
                <a:spcPct val="120000"/>
              </a:lnSpc>
              <a:spcBef>
                <a:spcPts val="0"/>
              </a:spcBef>
            </a:pPr>
            <a:endParaRPr lang="hr-HR" sz="2900" b="1" i="0" dirty="0">
              <a:solidFill>
                <a:srgbClr val="414145"/>
              </a:solidFill>
              <a:effectLst/>
              <a:latin typeface="Open Sans" panose="020B0606030504020204" pitchFamily="34" charset="0"/>
            </a:endParaRPr>
          </a:p>
          <a:p>
            <a:pPr algn="l">
              <a:lnSpc>
                <a:spcPct val="120000"/>
              </a:lnSpc>
              <a:spcBef>
                <a:spcPts val="0"/>
              </a:spcBef>
            </a:pPr>
            <a:r>
              <a:rPr lang="hr-HR" sz="2900" b="1" i="0" dirty="0">
                <a:solidFill>
                  <a:srgbClr val="414145"/>
                </a:solidFill>
                <a:effectLst/>
                <a:latin typeface="Open Sans" panose="020B0606030504020204" pitchFamily="34" charset="0"/>
              </a:rPr>
              <a:t>Dokumentacija se može voditi i pohraniti u elektroničkome obliku</a:t>
            </a:r>
            <a:r>
              <a:rPr lang="hr-HR" sz="2900" b="0" i="0" dirty="0">
                <a:solidFill>
                  <a:srgbClr val="414145"/>
                </a:solidFill>
                <a:effectLst/>
                <a:latin typeface="Open Sans" panose="020B0606030504020204" pitchFamily="34" charset="0"/>
              </a:rPr>
              <a:t>.</a:t>
            </a:r>
          </a:p>
          <a:p>
            <a:pPr algn="l">
              <a:lnSpc>
                <a:spcPct val="120000"/>
              </a:lnSpc>
              <a:spcBef>
                <a:spcPts val="0"/>
              </a:spcBef>
            </a:pPr>
            <a:r>
              <a:rPr lang="hr-HR" sz="2900" b="0" i="0" dirty="0">
                <a:solidFill>
                  <a:srgbClr val="414145"/>
                </a:solidFill>
                <a:effectLst/>
                <a:latin typeface="Open Sans" panose="020B0606030504020204" pitchFamily="34" charset="0"/>
              </a:rPr>
              <a:t>Školske </a:t>
            </a:r>
            <a:r>
              <a:rPr lang="hr-HR" sz="2900" b="1" i="0" dirty="0">
                <a:solidFill>
                  <a:srgbClr val="414145"/>
                </a:solidFill>
                <a:effectLst/>
                <a:latin typeface="Open Sans" panose="020B0606030504020204" pitchFamily="34" charset="0"/>
              </a:rPr>
              <a:t>ustanove koje dokumentaciju vode u elektroničkome obliku nisu obvezne voditi </a:t>
            </a:r>
            <a:r>
              <a:rPr lang="hr-HR" sz="2900" b="0" i="0" dirty="0">
                <a:solidFill>
                  <a:srgbClr val="414145"/>
                </a:solidFill>
                <a:effectLst/>
                <a:latin typeface="Open Sans" panose="020B0606030504020204" pitchFamily="34" charset="0"/>
              </a:rPr>
              <a:t>je i u pisanome obliku.</a:t>
            </a:r>
          </a:p>
          <a:p>
            <a:pPr>
              <a:lnSpc>
                <a:spcPct val="120000"/>
              </a:lnSpc>
              <a:spcBef>
                <a:spcPts val="0"/>
              </a:spcBef>
            </a:pPr>
            <a:endParaRPr lang="hr-HR" dirty="0"/>
          </a:p>
        </p:txBody>
      </p:sp>
    </p:spTree>
    <p:extLst>
      <p:ext uri="{BB962C8B-B14F-4D97-AF65-F5344CB8AC3E}">
        <p14:creationId xmlns:p14="http://schemas.microsoft.com/office/powerpoint/2010/main" val="31205516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89B18D5-D66E-3316-7B38-5315631B966E}"/>
              </a:ext>
            </a:extLst>
          </p:cNvPr>
          <p:cNvGraphicFramePr>
            <a:graphicFrameLocks noChangeAspect="1"/>
          </p:cNvGraphicFramePr>
          <p:nvPr>
            <p:custDataLst>
              <p:tags r:id="rId1"/>
            </p:custDataLst>
            <p:extLst>
              <p:ext uri="{D42A27DB-BD31-4B8C-83A1-F6EECF244321}">
                <p14:modId xmlns:p14="http://schemas.microsoft.com/office/powerpoint/2010/main" val="477726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B89B18D5-D66E-3316-7B38-5315631B966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80F0986-C25F-A099-DB08-1349862DBFD5}"/>
              </a:ext>
            </a:extLst>
          </p:cNvPr>
          <p:cNvSpPr>
            <a:spLocks noGrp="1"/>
          </p:cNvSpPr>
          <p:nvPr>
            <p:ph type="title"/>
          </p:nvPr>
        </p:nvSpPr>
        <p:spPr>
          <a:xfrm>
            <a:off x="390144" y="365125"/>
            <a:ext cx="11643360" cy="1325563"/>
          </a:xfrm>
        </p:spPr>
        <p:txBody>
          <a:bodyPr vert="horz"/>
          <a:lstStyle/>
          <a:p>
            <a:r>
              <a:rPr lang="hr-HR" dirty="0"/>
              <a:t>Obrada podataka u znanosti i visokom obrazovanju</a:t>
            </a:r>
          </a:p>
        </p:txBody>
      </p:sp>
      <p:sp>
        <p:nvSpPr>
          <p:cNvPr id="3" name="Content Placeholder 2">
            <a:extLst>
              <a:ext uri="{FF2B5EF4-FFF2-40B4-BE49-F238E27FC236}">
                <a16:creationId xmlns:a16="http://schemas.microsoft.com/office/drawing/2014/main" id="{C0F3FE00-6B49-6470-BAE1-A0FDE57785DD}"/>
              </a:ext>
            </a:extLst>
          </p:cNvPr>
          <p:cNvSpPr>
            <a:spLocks noGrp="1"/>
          </p:cNvSpPr>
          <p:nvPr>
            <p:ph idx="1"/>
          </p:nvPr>
        </p:nvSpPr>
        <p:spPr>
          <a:xfrm>
            <a:off x="838200" y="1494118"/>
            <a:ext cx="7271871" cy="4998757"/>
          </a:xfrm>
        </p:spPr>
        <p:txBody>
          <a:bodyPr>
            <a:normAutofit fontScale="92500" lnSpcReduction="10000"/>
          </a:bodyPr>
          <a:lstStyle/>
          <a:p>
            <a:r>
              <a:rPr lang="hr-HR" dirty="0"/>
              <a:t>Čl. 75 Zakona: </a:t>
            </a:r>
          </a:p>
          <a:p>
            <a:pPr lvl="1"/>
            <a:r>
              <a:rPr lang="hr-HR" dirty="0"/>
              <a:t>Visoka učilišta elektronički vode evidencije i zbirke podataka osobito evidenciju uspješnosti ostvarenih ishoda učenja studenata </a:t>
            </a:r>
          </a:p>
          <a:p>
            <a:pPr lvl="1"/>
            <a:r>
              <a:rPr lang="hr-HR" dirty="0"/>
              <a:t>Obrađuju prikupljene osobne i druge podatke u svrhu obavljanja nastavne djelatnosti u informacijskom sustavu visokih učilišta i u pregledniku studijskih programa </a:t>
            </a:r>
          </a:p>
          <a:p>
            <a:pPr lvl="1"/>
            <a:r>
              <a:rPr lang="hr-HR" dirty="0"/>
              <a:t>Osiguravaju interoperabilnost evidencija i zbirka podataka te elektroničko preuzimanje podataka u informacijski sustav visokih učilišta i u preglednik studijskih programa.</a:t>
            </a:r>
          </a:p>
          <a:p>
            <a:pPr lvl="1"/>
            <a:r>
              <a:rPr lang="hr-HR" dirty="0"/>
              <a:t>Ministarstvo i </a:t>
            </a:r>
            <a:r>
              <a:rPr lang="pl-PL" dirty="0"/>
              <a:t>Agencija za znanost i visoko obrazovanje </a:t>
            </a:r>
            <a:r>
              <a:rPr lang="hr-HR" dirty="0"/>
              <a:t> imaju pristup podacima iz informacijskih sustava radi izrade analiza i statističkih izvješća na razini Republike Hrvatske te utvrđivanja točnosti podataka iz upisnika propisanih ovim Zakonom.</a:t>
            </a:r>
          </a:p>
          <a:p>
            <a:pPr marL="457200" lvl="1" indent="0">
              <a:buNone/>
            </a:pPr>
            <a:endParaRPr lang="hr-HR" dirty="0"/>
          </a:p>
        </p:txBody>
      </p:sp>
      <p:sp>
        <p:nvSpPr>
          <p:cNvPr id="7" name="TextBox 6">
            <a:extLst>
              <a:ext uri="{FF2B5EF4-FFF2-40B4-BE49-F238E27FC236}">
                <a16:creationId xmlns:a16="http://schemas.microsoft.com/office/drawing/2014/main" id="{BDBE44AC-A4BF-5526-6CAE-C283D271445D}"/>
              </a:ext>
            </a:extLst>
          </p:cNvPr>
          <p:cNvSpPr txBox="1"/>
          <p:nvPr/>
        </p:nvSpPr>
        <p:spPr>
          <a:xfrm>
            <a:off x="8845176" y="1494118"/>
            <a:ext cx="2581836" cy="2308324"/>
          </a:xfrm>
          <a:prstGeom prst="rect">
            <a:avLst/>
          </a:prstGeom>
          <a:noFill/>
        </p:spPr>
        <p:txBody>
          <a:bodyPr wrap="square" rtlCol="0">
            <a:spAutoFit/>
          </a:bodyPr>
          <a:lstStyle/>
          <a:p>
            <a:pPr marL="342900" indent="-342900">
              <a:buAutoNum type="arabicPeriod"/>
            </a:pPr>
            <a:r>
              <a:rPr lang="hr-HR" b="1" dirty="0"/>
              <a:t>Tko su voditelji obrade e-matica?</a:t>
            </a:r>
          </a:p>
          <a:p>
            <a:pPr marL="342900" indent="-342900">
              <a:buAutoNum type="arabicPeriod"/>
            </a:pPr>
            <a:r>
              <a:rPr lang="hr-HR" b="1" dirty="0"/>
              <a:t>Koji su to sustavi/obrade</a:t>
            </a:r>
          </a:p>
          <a:p>
            <a:pPr marL="342900" indent="-342900">
              <a:buAutoNum type="arabicPeriod"/>
            </a:pPr>
            <a:r>
              <a:rPr lang="hr-HR" b="1" dirty="0"/>
              <a:t>Koje se sve organizacije ubrajaju u institucije visokog obrazovanja?</a:t>
            </a:r>
          </a:p>
        </p:txBody>
      </p:sp>
      <p:pic>
        <p:nvPicPr>
          <p:cNvPr id="6" name="Picture 5">
            <a:extLst>
              <a:ext uri="{FF2B5EF4-FFF2-40B4-BE49-F238E27FC236}">
                <a16:creationId xmlns:a16="http://schemas.microsoft.com/office/drawing/2014/main" id="{F1896DE8-E921-ECAF-A0C0-3B8D83581109}"/>
              </a:ext>
            </a:extLst>
          </p:cNvPr>
          <p:cNvPicPr>
            <a:picLocks noChangeAspect="1"/>
          </p:cNvPicPr>
          <p:nvPr/>
        </p:nvPicPr>
        <p:blipFill>
          <a:blip r:embed="rId6"/>
          <a:stretch>
            <a:fillRect/>
          </a:stretch>
        </p:blipFill>
        <p:spPr>
          <a:xfrm>
            <a:off x="7990901" y="3937379"/>
            <a:ext cx="3881438" cy="2433638"/>
          </a:xfrm>
          <a:prstGeom prst="rect">
            <a:avLst/>
          </a:prstGeom>
        </p:spPr>
      </p:pic>
    </p:spTree>
    <p:extLst>
      <p:ext uri="{BB962C8B-B14F-4D97-AF65-F5344CB8AC3E}">
        <p14:creationId xmlns:p14="http://schemas.microsoft.com/office/powerpoint/2010/main" val="1710102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6F7D800-9BDB-4970-D1EE-58538E19C5EF}"/>
              </a:ext>
            </a:extLst>
          </p:cNvPr>
          <p:cNvGraphicFramePr>
            <a:graphicFrameLocks noChangeAspect="1"/>
          </p:cNvGraphicFramePr>
          <p:nvPr>
            <p:custDataLst>
              <p:tags r:id="rId1"/>
            </p:custDataLst>
            <p:extLst>
              <p:ext uri="{D42A27DB-BD31-4B8C-83A1-F6EECF244321}">
                <p14:modId xmlns:p14="http://schemas.microsoft.com/office/powerpoint/2010/main" val="694622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36F7D800-9BDB-4970-D1EE-58538E19C5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30AA918-7858-B5B5-845C-8AD1638615F3}"/>
              </a:ext>
            </a:extLst>
          </p:cNvPr>
          <p:cNvSpPr>
            <a:spLocks noGrp="1"/>
          </p:cNvSpPr>
          <p:nvPr>
            <p:ph type="title"/>
          </p:nvPr>
        </p:nvSpPr>
        <p:spPr>
          <a:xfrm>
            <a:off x="812412" y="84639"/>
            <a:ext cx="10772775" cy="644615"/>
          </a:xfrm>
        </p:spPr>
        <p:txBody>
          <a:bodyPr vert="horz">
            <a:normAutofit/>
          </a:bodyPr>
          <a:lstStyle/>
          <a:p>
            <a:r>
              <a:rPr lang="hr-HR" sz="3600" dirty="0"/>
              <a:t>Pravni okvir odgojno-obrazovnih organizacija</a:t>
            </a:r>
          </a:p>
        </p:txBody>
      </p:sp>
      <p:sp>
        <p:nvSpPr>
          <p:cNvPr id="3" name="Content Placeholder 2">
            <a:extLst>
              <a:ext uri="{FF2B5EF4-FFF2-40B4-BE49-F238E27FC236}">
                <a16:creationId xmlns:a16="http://schemas.microsoft.com/office/drawing/2014/main" id="{575FB753-08C8-8F7A-35F7-7D9F29A9536E}"/>
              </a:ext>
            </a:extLst>
          </p:cNvPr>
          <p:cNvSpPr>
            <a:spLocks noGrp="1"/>
          </p:cNvSpPr>
          <p:nvPr>
            <p:ph idx="1"/>
          </p:nvPr>
        </p:nvSpPr>
        <p:spPr>
          <a:xfrm>
            <a:off x="340659" y="651435"/>
            <a:ext cx="11660093" cy="6121926"/>
          </a:xfrm>
        </p:spPr>
        <p:txBody>
          <a:bodyPr numCol="2">
            <a:noAutofit/>
          </a:bodyPr>
          <a:lstStyle/>
          <a:p>
            <a:pPr marL="457200" indent="-457200">
              <a:lnSpc>
                <a:spcPct val="100000"/>
              </a:lnSpc>
              <a:spcBef>
                <a:spcPts val="0"/>
              </a:spcBef>
              <a:buFont typeface="+mj-lt"/>
              <a:buAutoNum type="arabicPeriod"/>
            </a:pPr>
            <a:r>
              <a:rPr lang="hr-HR" sz="1400" dirty="0">
                <a:solidFill>
                  <a:schemeClr val="accent6">
                    <a:lumMod val="50000"/>
                  </a:schemeClr>
                </a:solidFill>
              </a:rPr>
              <a:t>Zakon o predškolskom odgoju i obrazovanju NN 10/97, 107/07, 94/13, 98/19, 57/22, 101/23</a:t>
            </a:r>
          </a:p>
          <a:p>
            <a:pPr marL="457200" indent="-457200">
              <a:lnSpc>
                <a:spcPct val="100000"/>
              </a:lnSpc>
              <a:spcBef>
                <a:spcPts val="0"/>
              </a:spcBef>
              <a:buFont typeface="+mj-lt"/>
              <a:buAutoNum type="arabicPeriod"/>
            </a:pPr>
            <a:r>
              <a:rPr lang="hr-HR" sz="1400" dirty="0">
                <a:solidFill>
                  <a:schemeClr val="accent6">
                    <a:lumMod val="50000"/>
                  </a:schemeClr>
                </a:solidFill>
              </a:rPr>
              <a:t>Zakon o visokom obrazovanju i znanstvenoj djelatnosti NN 119/22 </a:t>
            </a:r>
          </a:p>
          <a:p>
            <a:pPr marL="457200" indent="-457200">
              <a:lnSpc>
                <a:spcPct val="100000"/>
              </a:lnSpc>
              <a:spcBef>
                <a:spcPts val="0"/>
              </a:spcBef>
              <a:buFont typeface="+mj-lt"/>
              <a:buAutoNum type="arabicPeriod"/>
            </a:pPr>
            <a:r>
              <a:rPr lang="hr-HR" sz="1400" dirty="0">
                <a:solidFill>
                  <a:schemeClr val="accent6">
                    <a:lumMod val="50000"/>
                  </a:schemeClr>
                </a:solidFill>
              </a:rPr>
              <a:t>Zakon o odgoju i obrazovanju u osnovnoj i srednjoj školi NN 87/08, </a:t>
            </a:r>
            <a:r>
              <a:rPr lang="hr-HR" sz="1400" dirty="0"/>
              <a:t>86/09, 92/10, 105/10, 90/11, 5/12, 16/12, 86/12, 126/12, 94/13, 152/14, 07/17, 68/18, 98/19, 64/20, 151/22</a:t>
            </a:r>
          </a:p>
          <a:p>
            <a:pPr marL="457200" indent="-457200">
              <a:lnSpc>
                <a:spcPct val="100000"/>
              </a:lnSpc>
              <a:spcBef>
                <a:spcPts val="0"/>
              </a:spcBef>
              <a:buFont typeface="+mj-lt"/>
              <a:buAutoNum type="arabicPeriod"/>
            </a:pPr>
            <a:r>
              <a:rPr lang="hr-HR" sz="1400" dirty="0">
                <a:solidFill>
                  <a:schemeClr val="accent6">
                    <a:lumMod val="50000"/>
                  </a:schemeClr>
                </a:solidFill>
              </a:rPr>
              <a:t>Zakon o knjižnicama i knjižničnoj djelatnosti NN 17/19, 98/19</a:t>
            </a:r>
          </a:p>
          <a:p>
            <a:pPr marL="457200" indent="-457200">
              <a:lnSpc>
                <a:spcPct val="100000"/>
              </a:lnSpc>
              <a:spcBef>
                <a:spcPts val="0"/>
              </a:spcBef>
              <a:buFont typeface="+mj-lt"/>
              <a:buAutoNum type="arabicPeriod"/>
            </a:pPr>
            <a:r>
              <a:rPr lang="hr-HR" sz="1400" dirty="0"/>
              <a:t>Zakon o udžbenicima i drugim obrazovnim materijalima za osnovnu i srednju školu NN 27/10, 57/11, 101/13</a:t>
            </a:r>
          </a:p>
          <a:p>
            <a:pPr marL="457200" indent="-457200">
              <a:lnSpc>
                <a:spcPct val="100000"/>
              </a:lnSpc>
              <a:spcBef>
                <a:spcPts val="0"/>
              </a:spcBef>
              <a:buFont typeface="+mj-lt"/>
              <a:buAutoNum type="arabicPeriod"/>
            </a:pPr>
            <a:r>
              <a:rPr lang="hr-HR" sz="1400" dirty="0"/>
              <a:t>Zakon o stručno-pedagoškom nadzoru NN 73/97</a:t>
            </a:r>
          </a:p>
          <a:p>
            <a:pPr marL="457200" indent="-457200">
              <a:lnSpc>
                <a:spcPct val="100000"/>
              </a:lnSpc>
              <a:spcBef>
                <a:spcPts val="0"/>
              </a:spcBef>
              <a:buFont typeface="+mj-lt"/>
              <a:buAutoNum type="arabicPeriod"/>
            </a:pPr>
            <a:r>
              <a:rPr lang="hr-HR" sz="1400" dirty="0"/>
              <a:t>Zakon o ustanovama NN 76/93, 29/97, 47/99, 35/08, 127/19, 151/22</a:t>
            </a:r>
          </a:p>
          <a:p>
            <a:pPr marL="457200" indent="-457200">
              <a:lnSpc>
                <a:spcPct val="100000"/>
              </a:lnSpc>
              <a:spcBef>
                <a:spcPts val="0"/>
              </a:spcBef>
              <a:buFont typeface="+mj-lt"/>
              <a:buAutoNum type="arabicPeriod"/>
            </a:pPr>
            <a:r>
              <a:rPr lang="hr-HR" sz="1400" dirty="0"/>
              <a:t>Zakon o Hrvatskom kvalifikacijskom okviru NN 22/13, 41/16, 64/18, 47/20, 20/21</a:t>
            </a:r>
          </a:p>
          <a:p>
            <a:pPr marL="457200" indent="-457200">
              <a:lnSpc>
                <a:spcPct val="100000"/>
              </a:lnSpc>
              <a:spcBef>
                <a:spcPts val="0"/>
              </a:spcBef>
              <a:buFont typeface="+mj-lt"/>
              <a:buAutoNum type="arabicPeriod"/>
            </a:pPr>
            <a:r>
              <a:rPr lang="hr-HR" sz="1400" dirty="0"/>
              <a:t>Zakon o reguliranim profesijama i priznavanju inozemnih stručnih kvalifikacija NN 82/15, 70/19, 47/20</a:t>
            </a:r>
          </a:p>
          <a:p>
            <a:pPr marL="457200" indent="-457200">
              <a:lnSpc>
                <a:spcPct val="100000"/>
              </a:lnSpc>
              <a:spcBef>
                <a:spcPts val="0"/>
              </a:spcBef>
              <a:buFont typeface="+mj-lt"/>
              <a:buAutoNum type="arabicPeriod"/>
            </a:pPr>
            <a:r>
              <a:rPr lang="hr-HR" sz="1400" dirty="0"/>
              <a:t>Zakon o Nacionalnom centru za vanjsko vrednovanje obrazovanja NN 151/04, 116/21</a:t>
            </a:r>
          </a:p>
          <a:p>
            <a:pPr marL="457200" indent="-457200">
              <a:lnSpc>
                <a:spcPct val="100000"/>
              </a:lnSpc>
              <a:spcBef>
                <a:spcPts val="0"/>
              </a:spcBef>
              <a:buFont typeface="+mj-lt"/>
              <a:buAutoNum type="arabicPeriod"/>
            </a:pPr>
            <a:r>
              <a:rPr lang="pl-PL" sz="1400" dirty="0"/>
              <a:t>Zakon o obrazovanju odraslih NN 144/21</a:t>
            </a:r>
            <a:endParaRPr lang="hr-HR" sz="1400" dirty="0"/>
          </a:p>
          <a:p>
            <a:pPr marL="457200" indent="-457200">
              <a:lnSpc>
                <a:spcPct val="100000"/>
              </a:lnSpc>
              <a:spcBef>
                <a:spcPts val="0"/>
              </a:spcBef>
              <a:buFont typeface="+mj-lt"/>
              <a:buAutoNum type="arabicPeriod"/>
            </a:pPr>
            <a:r>
              <a:rPr lang="hr-HR" sz="1400" dirty="0"/>
              <a:t>Zakon o prosvjetnoj inspekciji NN 61/11, 16/12, 98/19, 52/21</a:t>
            </a:r>
          </a:p>
          <a:p>
            <a:pPr marL="457200" indent="-457200">
              <a:lnSpc>
                <a:spcPct val="100000"/>
              </a:lnSpc>
              <a:spcBef>
                <a:spcPts val="0"/>
              </a:spcBef>
              <a:buFont typeface="+mj-lt"/>
              <a:buAutoNum type="arabicPeriod"/>
            </a:pPr>
            <a:r>
              <a:rPr lang="hr-HR" sz="1400" dirty="0"/>
              <a:t>Zakon o Agenciji za odgoj i obrazovanje  NN 85/06, 151/22</a:t>
            </a:r>
          </a:p>
          <a:p>
            <a:pPr marL="457200" indent="-457200">
              <a:lnSpc>
                <a:spcPct val="100000"/>
              </a:lnSpc>
              <a:spcBef>
                <a:spcPts val="0"/>
              </a:spcBef>
              <a:buFont typeface="+mj-lt"/>
              <a:buAutoNum type="arabicPeriod"/>
            </a:pPr>
            <a:r>
              <a:rPr lang="hr-HR" sz="1400" dirty="0"/>
              <a:t>Zakon o Agenciji za strukovno obrazovanje i obrazovanje odraslih NN 24/10</a:t>
            </a:r>
          </a:p>
          <a:p>
            <a:pPr marL="457200" indent="-457200">
              <a:lnSpc>
                <a:spcPct val="100000"/>
              </a:lnSpc>
              <a:spcBef>
                <a:spcPts val="0"/>
              </a:spcBef>
              <a:buFont typeface="+mj-lt"/>
              <a:buAutoNum type="arabicPeriod"/>
            </a:pPr>
            <a:r>
              <a:rPr lang="hr-HR" sz="1400" dirty="0"/>
              <a:t>Zakon o Agenciji za mobilnost i programe EU NN 121/17, 30/23</a:t>
            </a:r>
          </a:p>
          <a:p>
            <a:pPr marL="457200" indent="-457200">
              <a:lnSpc>
                <a:spcPct val="100000"/>
              </a:lnSpc>
              <a:spcBef>
                <a:spcPts val="0"/>
              </a:spcBef>
              <a:buFont typeface="+mj-lt"/>
              <a:buAutoNum type="arabicPeriod"/>
            </a:pPr>
            <a:r>
              <a:rPr lang="hr-HR" sz="1400" dirty="0"/>
              <a:t>Zakon o umjetničkom obrazovanju NN 130/11</a:t>
            </a:r>
          </a:p>
          <a:p>
            <a:pPr marL="457200" indent="-457200">
              <a:lnSpc>
                <a:spcPct val="100000"/>
              </a:lnSpc>
              <a:spcBef>
                <a:spcPts val="0"/>
              </a:spcBef>
              <a:buFont typeface="+mj-lt"/>
              <a:buAutoNum type="arabicPeriod"/>
            </a:pPr>
            <a:r>
              <a:rPr lang="hr-HR" sz="1400" dirty="0"/>
              <a:t>Zakon o pučkim otvorenim učilištima NN 54/97, 5/98, 109/99, 139/10</a:t>
            </a:r>
          </a:p>
          <a:p>
            <a:pPr marL="457200" indent="-457200">
              <a:lnSpc>
                <a:spcPct val="100000"/>
              </a:lnSpc>
              <a:spcBef>
                <a:spcPts val="0"/>
              </a:spcBef>
              <a:buFont typeface="+mj-lt"/>
              <a:buAutoNum type="arabicPeriod"/>
            </a:pPr>
            <a:r>
              <a:rPr lang="hr-HR" sz="1400" dirty="0"/>
              <a:t>Zakon o strukovnom obrazovanju NN 30/09, 24/10, 22/13, 25/18, 69/22</a:t>
            </a:r>
          </a:p>
          <a:p>
            <a:pPr marL="457200" indent="-457200">
              <a:lnSpc>
                <a:spcPct val="100000"/>
              </a:lnSpc>
              <a:spcBef>
                <a:spcPts val="0"/>
              </a:spcBef>
              <a:buFont typeface="+mj-lt"/>
              <a:buAutoNum type="arabicPeriod"/>
            </a:pPr>
            <a:r>
              <a:rPr lang="hr-HR" sz="1400" dirty="0"/>
              <a:t>Zakon o odgoju i obrazovanju na jeziku i pismu nacionalnih manjina NN 51/00, 56/00</a:t>
            </a:r>
          </a:p>
          <a:p>
            <a:pPr marL="457200" indent="-457200">
              <a:lnSpc>
                <a:spcPct val="100000"/>
              </a:lnSpc>
              <a:spcBef>
                <a:spcPts val="0"/>
              </a:spcBef>
              <a:buFont typeface="+mj-lt"/>
              <a:buAutoNum type="arabicPeriod"/>
            </a:pPr>
            <a:r>
              <a:rPr lang="hr-HR" sz="1400" dirty="0"/>
              <a:t>Zakon o uporabi jezika i pisma nacionalnih manjina u RH NN 51/00, 56/00 </a:t>
            </a:r>
          </a:p>
          <a:p>
            <a:pPr marL="457200" indent="-457200">
              <a:lnSpc>
                <a:spcPct val="100000"/>
              </a:lnSpc>
              <a:spcBef>
                <a:spcPts val="0"/>
              </a:spcBef>
              <a:buFont typeface="+mj-lt"/>
              <a:buAutoNum type="arabicPeriod"/>
            </a:pPr>
            <a:r>
              <a:rPr lang="hr-HR" sz="1400" dirty="0"/>
              <a:t>Ustavni zakon o pravima nacionalnih manjina NN 155/02, 47/10, 80/10, 93/11, 93/11</a:t>
            </a:r>
          </a:p>
          <a:p>
            <a:pPr marL="457200" indent="-457200">
              <a:lnSpc>
                <a:spcPct val="100000"/>
              </a:lnSpc>
              <a:spcBef>
                <a:spcPts val="0"/>
              </a:spcBef>
              <a:buFont typeface="+mj-lt"/>
              <a:buAutoNum type="arabicPeriod"/>
            </a:pPr>
            <a:r>
              <a:rPr lang="hr-HR" sz="1400" dirty="0"/>
              <a:t>Zakon o tehničkoj kulturi NN 76/93, 11/94, 38/09</a:t>
            </a:r>
          </a:p>
          <a:p>
            <a:pPr marL="457200" indent="-457200">
              <a:lnSpc>
                <a:spcPct val="100000"/>
              </a:lnSpc>
              <a:spcBef>
                <a:spcPts val="0"/>
              </a:spcBef>
              <a:buFont typeface="+mj-lt"/>
              <a:buAutoNum type="arabicPeriod"/>
            </a:pPr>
            <a:r>
              <a:rPr lang="hr-HR" sz="1400" dirty="0"/>
              <a:t>Zakon o pravnom položaju vjerskih zajednica NN 83/02, 73/13</a:t>
            </a:r>
          </a:p>
          <a:p>
            <a:pPr marL="457200" indent="-457200">
              <a:lnSpc>
                <a:spcPct val="100000"/>
              </a:lnSpc>
              <a:spcBef>
                <a:spcPts val="0"/>
              </a:spcBef>
              <a:buFont typeface="+mj-lt"/>
              <a:buAutoNum type="arabicPeriod"/>
            </a:pPr>
            <a:r>
              <a:rPr lang="hr-HR" sz="1400" dirty="0"/>
              <a:t>Zakon o udrugama NN 74/14, 70/17, 98/19, 151/22</a:t>
            </a:r>
          </a:p>
          <a:p>
            <a:pPr marL="457200" indent="-457200">
              <a:lnSpc>
                <a:spcPct val="100000"/>
              </a:lnSpc>
              <a:spcBef>
                <a:spcPts val="0"/>
              </a:spcBef>
              <a:buFont typeface="+mj-lt"/>
              <a:buAutoNum type="arabicPeriod"/>
            </a:pPr>
            <a:r>
              <a:rPr lang="hr-HR" sz="1400" dirty="0"/>
              <a:t>Zakon o igrama na sreću NN 87/09, 35/13, 158/13, 41/14, 143/14, 114/22</a:t>
            </a:r>
          </a:p>
          <a:p>
            <a:pPr marL="457200" indent="-457200">
              <a:lnSpc>
                <a:spcPct val="100000"/>
              </a:lnSpc>
              <a:spcBef>
                <a:spcPts val="0"/>
              </a:spcBef>
              <a:buFont typeface="+mj-lt"/>
              <a:buAutoNum type="arabicPeriod"/>
            </a:pPr>
            <a:r>
              <a:rPr lang="hr-HR" sz="1400" dirty="0"/>
              <a:t>Uredba o kriterijima za utvrđivanje korisnika i načinu raspodjele dijela prihoda od igara na sreću</a:t>
            </a:r>
          </a:p>
          <a:p>
            <a:pPr marL="457200" indent="-457200">
              <a:lnSpc>
                <a:spcPct val="100000"/>
              </a:lnSpc>
              <a:spcBef>
                <a:spcPts val="0"/>
              </a:spcBef>
              <a:buFont typeface="+mj-lt"/>
              <a:buAutoNum type="arabicPeriod"/>
            </a:pPr>
            <a:r>
              <a:rPr lang="hr-HR" sz="1400" dirty="0"/>
              <a:t>Uredba o kriterijima, mjerilima i postupcima financiranja i ugovaranja programa i projekata od interesa za opće dobro koje provode udruge</a:t>
            </a:r>
          </a:p>
          <a:p>
            <a:pPr marL="457200" indent="-457200">
              <a:lnSpc>
                <a:spcPct val="100000"/>
              </a:lnSpc>
              <a:spcBef>
                <a:spcPts val="0"/>
              </a:spcBef>
              <a:buFont typeface="+mj-lt"/>
              <a:buAutoNum type="arabicPeriod"/>
            </a:pPr>
            <a:r>
              <a:rPr lang="hr-HR" sz="1400" dirty="0"/>
              <a:t>Zakon o akademskim i stručnim nazivima i akademskom stupnju NN 107/07, 118/12</a:t>
            </a:r>
          </a:p>
          <a:p>
            <a:pPr marL="457200" indent="-457200">
              <a:lnSpc>
                <a:spcPct val="100000"/>
              </a:lnSpc>
              <a:spcBef>
                <a:spcPts val="0"/>
              </a:spcBef>
              <a:buFont typeface="+mj-lt"/>
              <a:buAutoNum type="arabicPeriod"/>
            </a:pPr>
            <a:r>
              <a:rPr lang="hr-HR" sz="1400" dirty="0"/>
              <a:t>Zakon o osiguravanju kvalitete u znanosti i visokom obrazovanju NN 45/09</a:t>
            </a:r>
          </a:p>
          <a:p>
            <a:pPr marL="457200" indent="-457200">
              <a:lnSpc>
                <a:spcPct val="100000"/>
              </a:lnSpc>
              <a:spcBef>
                <a:spcPts val="0"/>
              </a:spcBef>
              <a:buFont typeface="+mj-lt"/>
              <a:buAutoNum type="arabicPeriod"/>
            </a:pPr>
            <a:r>
              <a:rPr lang="hr-HR" sz="1400" dirty="0"/>
              <a:t>Zakon o studentskom zboru i drugim studentskim organizacijama NN 71/07</a:t>
            </a:r>
          </a:p>
          <a:p>
            <a:pPr marL="457200" indent="-457200">
              <a:lnSpc>
                <a:spcPct val="100000"/>
              </a:lnSpc>
              <a:spcBef>
                <a:spcPts val="0"/>
              </a:spcBef>
              <a:buFont typeface="+mj-lt"/>
              <a:buAutoNum type="arabicPeriod"/>
            </a:pPr>
            <a:r>
              <a:rPr lang="hr-HR" sz="1400" dirty="0"/>
              <a:t>Zakon o sigurnosti prometa na cestama NN 67/08, 48/10, 74/11, 80/13, 158/13, 92/14, 64/15, 108/17, 70/19, 42/20, 85/22, 114/22</a:t>
            </a:r>
          </a:p>
          <a:p>
            <a:pPr marL="457200" indent="-457200">
              <a:lnSpc>
                <a:spcPct val="100000"/>
              </a:lnSpc>
              <a:spcBef>
                <a:spcPts val="0"/>
              </a:spcBef>
              <a:buFont typeface="+mj-lt"/>
              <a:buAutoNum type="arabicPeriod"/>
            </a:pPr>
            <a:r>
              <a:rPr lang="hr-HR" sz="1400" dirty="0"/>
              <a:t>Zakon o Nagradi za promicanje prava djeteta NN 96/03, 33/05</a:t>
            </a:r>
          </a:p>
          <a:p>
            <a:pPr marL="457200" indent="-457200">
              <a:lnSpc>
                <a:spcPct val="100000"/>
              </a:lnSpc>
              <a:spcBef>
                <a:spcPts val="0"/>
              </a:spcBef>
              <a:buFont typeface="+mj-lt"/>
              <a:buAutoNum type="arabicPeriod"/>
            </a:pPr>
            <a:r>
              <a:rPr lang="hr-HR" sz="1400" dirty="0"/>
              <a:t>Zakon o »Nagradi Ivan Filipović« NN 61/91, 149/09</a:t>
            </a:r>
          </a:p>
          <a:p>
            <a:pPr marL="457200" indent="-457200">
              <a:lnSpc>
                <a:spcPct val="100000"/>
              </a:lnSpc>
              <a:spcBef>
                <a:spcPts val="0"/>
              </a:spcBef>
              <a:buFont typeface="+mj-lt"/>
              <a:buAutoNum type="arabicPeriod"/>
            </a:pPr>
            <a:r>
              <a:rPr lang="hr-HR" sz="1400" dirty="0"/>
              <a:t>Zakon o odgoju i obrazovanju na jeziku i pismu nacionalnih manjina NN 51/00, 56/00</a:t>
            </a:r>
          </a:p>
          <a:p>
            <a:pPr marL="457200" indent="-457200">
              <a:lnSpc>
                <a:spcPct val="120000"/>
              </a:lnSpc>
              <a:spcBef>
                <a:spcPts val="0"/>
              </a:spcBef>
              <a:buFont typeface="+mj-lt"/>
              <a:buAutoNum type="arabicPeriod"/>
            </a:pPr>
            <a:r>
              <a:rPr lang="hr-HR" sz="1400" dirty="0"/>
              <a:t>Zakon o obavljanju studentskih poslova NN 96/18, 16/20</a:t>
            </a:r>
          </a:p>
          <a:p>
            <a:pPr marL="457200" indent="-457200">
              <a:lnSpc>
                <a:spcPct val="120000"/>
              </a:lnSpc>
              <a:spcBef>
                <a:spcPts val="0"/>
              </a:spcBef>
              <a:buFont typeface="+mj-lt"/>
              <a:buAutoNum type="arabicPeriod"/>
            </a:pPr>
            <a:r>
              <a:rPr lang="hr-HR" sz="1400" dirty="0"/>
              <a:t>Zakon o državnim maticama </a:t>
            </a:r>
            <a:r>
              <a:rPr lang="nn-NO" sz="1400" dirty="0"/>
              <a:t>NN 96/93, 76/13, 98/19, 133/22 </a:t>
            </a:r>
            <a:endParaRPr lang="hr-HR" sz="1400" dirty="0"/>
          </a:p>
        </p:txBody>
      </p:sp>
    </p:spTree>
    <p:extLst>
      <p:ext uri="{BB962C8B-B14F-4D97-AF65-F5344CB8AC3E}">
        <p14:creationId xmlns:p14="http://schemas.microsoft.com/office/powerpoint/2010/main" val="26761518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A36666-3456-F9B8-184A-A2A757F1875A}"/>
              </a:ext>
            </a:extLst>
          </p:cNvPr>
          <p:cNvGraphicFramePr>
            <a:graphicFrameLocks noChangeAspect="1"/>
          </p:cNvGraphicFramePr>
          <p:nvPr>
            <p:custDataLst>
              <p:tags r:id="rId1"/>
            </p:custDataLst>
            <p:extLst>
              <p:ext uri="{D42A27DB-BD31-4B8C-83A1-F6EECF244321}">
                <p14:modId xmlns:p14="http://schemas.microsoft.com/office/powerpoint/2010/main" val="2459707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B6C6FCD-4DFF-0C98-4751-C88AA02781B2}"/>
              </a:ext>
            </a:extLst>
          </p:cNvPr>
          <p:cNvSpPr>
            <a:spLocks noGrp="1"/>
          </p:cNvSpPr>
          <p:nvPr>
            <p:ph type="title"/>
          </p:nvPr>
        </p:nvSpPr>
        <p:spPr/>
        <p:txBody>
          <a:bodyPr vert="horz"/>
          <a:lstStyle/>
          <a:p>
            <a:r>
              <a:rPr lang="hr-HR" dirty="0"/>
              <a:t>Zakon o znanosti i visokom obrazovanju</a:t>
            </a:r>
          </a:p>
        </p:txBody>
      </p:sp>
      <p:sp>
        <p:nvSpPr>
          <p:cNvPr id="3" name="Content Placeholder 2">
            <a:extLst>
              <a:ext uri="{FF2B5EF4-FFF2-40B4-BE49-F238E27FC236}">
                <a16:creationId xmlns:a16="http://schemas.microsoft.com/office/drawing/2014/main" id="{090FF584-F385-5732-FE64-EF0C2F126702}"/>
              </a:ext>
            </a:extLst>
          </p:cNvPr>
          <p:cNvSpPr>
            <a:spLocks noGrp="1"/>
          </p:cNvSpPr>
          <p:nvPr>
            <p:ph idx="1"/>
          </p:nvPr>
        </p:nvSpPr>
        <p:spPr>
          <a:xfrm>
            <a:off x="838200" y="1462067"/>
            <a:ext cx="10515600" cy="5225171"/>
          </a:xfrm>
        </p:spPr>
        <p:txBody>
          <a:bodyPr>
            <a:normAutofit fontScale="92500" lnSpcReduction="10000"/>
          </a:bodyPr>
          <a:lstStyle/>
          <a:p>
            <a:pPr marL="0" indent="0">
              <a:buNone/>
            </a:pPr>
            <a:r>
              <a:rPr lang="hr-HR" b="1" i="0" dirty="0">
                <a:solidFill>
                  <a:srgbClr val="414145"/>
                </a:solidFill>
                <a:effectLst/>
                <a:latin typeface="Open Sans" panose="020B0606030504020204" pitchFamily="34" charset="0"/>
              </a:rPr>
              <a:t>Članak 95. </a:t>
            </a:r>
          </a:p>
          <a:p>
            <a:pPr marL="0" indent="0">
              <a:buNone/>
            </a:pPr>
            <a:r>
              <a:rPr lang="hr-HR" b="1" i="0" dirty="0">
                <a:solidFill>
                  <a:srgbClr val="414145"/>
                </a:solidFill>
                <a:effectLst/>
                <a:latin typeface="Open Sans" panose="020B0606030504020204" pitchFamily="34" charset="0"/>
              </a:rPr>
              <a:t>Informacijski sustav i infrastruktura sustava visokog obrazovanja, znanstvene i umjetničke djelatnosti: </a:t>
            </a:r>
          </a:p>
          <a:p>
            <a:pPr algn="l"/>
            <a:r>
              <a:rPr lang="hr-HR" b="0" i="0" dirty="0">
                <a:solidFill>
                  <a:srgbClr val="414145"/>
                </a:solidFill>
                <a:effectLst/>
                <a:latin typeface="Open Sans" panose="020B0606030504020204" pitchFamily="34" charset="0"/>
              </a:rPr>
              <a:t>Sastavnice informacijske infrastrukture su mrežni, računalni i spremišni sustavi, podatkovni centri, infrastruktura elektroničkih identiteta, informacijski sustavi i aplikacije, različite digitalne usluge te informacije i podaci koji se prikupljaju i obrađuju te zajednički koriste na razini Republike Hrvatske.</a:t>
            </a:r>
          </a:p>
          <a:p>
            <a:pPr algn="l"/>
            <a:r>
              <a:rPr lang="hr-HR" b="0" i="0" dirty="0">
                <a:solidFill>
                  <a:srgbClr val="414145"/>
                </a:solidFill>
                <a:effectLst/>
                <a:latin typeface="Open Sans" panose="020B0606030504020204" pitchFamily="34" charset="0"/>
              </a:rPr>
              <a:t>Informacijska infrastruktura i njezine sastavnice mogu se povezati s europskim i globalnim infrastrukturama.</a:t>
            </a:r>
          </a:p>
          <a:p>
            <a:pPr algn="l"/>
            <a:r>
              <a:rPr lang="hr-HR" b="0" i="0" dirty="0">
                <a:solidFill>
                  <a:srgbClr val="414145"/>
                </a:solidFill>
                <a:effectLst/>
                <a:latin typeface="Open Sans" panose="020B0606030504020204" pitchFamily="34" charset="0"/>
              </a:rPr>
              <a:t>Visoka učilišta i znanstveni instituti unose sve potrebne podatke u informacijski sustav te osiguravaju ažurnost i točnost podataka u informacijskom sustavu.</a:t>
            </a:r>
          </a:p>
          <a:p>
            <a:endParaRPr lang="hr-HR" dirty="0"/>
          </a:p>
        </p:txBody>
      </p:sp>
    </p:spTree>
    <p:extLst>
      <p:ext uri="{BB962C8B-B14F-4D97-AF65-F5344CB8AC3E}">
        <p14:creationId xmlns:p14="http://schemas.microsoft.com/office/powerpoint/2010/main" val="9751939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04EC117-EC6E-4705-BB0F-75D9CFDE99B6}"/>
              </a:ext>
            </a:extLst>
          </p:cNvPr>
          <p:cNvGraphicFramePr>
            <a:graphicFrameLocks noChangeAspect="1"/>
          </p:cNvGraphicFramePr>
          <p:nvPr>
            <p:custDataLst>
              <p:tags r:id="rId1"/>
            </p:custDataLst>
            <p:extLst>
              <p:ext uri="{D42A27DB-BD31-4B8C-83A1-F6EECF244321}">
                <p14:modId xmlns:p14="http://schemas.microsoft.com/office/powerpoint/2010/main" val="29365312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4978B71-6118-2E2C-6E11-16A221DC2BE4}"/>
              </a:ext>
            </a:extLst>
          </p:cNvPr>
          <p:cNvSpPr>
            <a:spLocks noGrp="1"/>
          </p:cNvSpPr>
          <p:nvPr>
            <p:ph type="title"/>
          </p:nvPr>
        </p:nvSpPr>
        <p:spPr>
          <a:xfrm>
            <a:off x="728032" y="500062"/>
            <a:ext cx="10515600" cy="1325563"/>
          </a:xfrm>
        </p:spPr>
        <p:txBody>
          <a:bodyPr vert="horz">
            <a:normAutofit fontScale="90000"/>
          </a:bodyPr>
          <a:lstStyle/>
          <a:p>
            <a:r>
              <a:rPr lang="hr-HR" i="0">
                <a:solidFill>
                  <a:srgbClr val="414145"/>
                </a:solidFill>
                <a:effectLst/>
              </a:rPr>
              <a:t>Pravilnik </a:t>
            </a:r>
            <a:r>
              <a:rPr lang="hr-HR" i="0" dirty="0">
                <a:solidFill>
                  <a:srgbClr val="414145"/>
                </a:solidFill>
                <a:effectLst/>
              </a:rPr>
              <a:t>o sadržaju i korištenju informacijskih sustava u visokom obrazovanju</a:t>
            </a:r>
            <a:br>
              <a:rPr lang="hr-HR" b="1" i="0" dirty="0">
                <a:solidFill>
                  <a:srgbClr val="414145"/>
                </a:solidFill>
                <a:effectLst/>
                <a:latin typeface="Open Sans" panose="020B0606030504020204" pitchFamily="34" charset="0"/>
              </a:rPr>
            </a:br>
            <a:endParaRPr lang="hr-HR" dirty="0"/>
          </a:p>
        </p:txBody>
      </p:sp>
      <p:sp>
        <p:nvSpPr>
          <p:cNvPr id="3" name="Content Placeholder 2">
            <a:extLst>
              <a:ext uri="{FF2B5EF4-FFF2-40B4-BE49-F238E27FC236}">
                <a16:creationId xmlns:a16="http://schemas.microsoft.com/office/drawing/2014/main" id="{5975A09D-BB79-D7EC-5781-5348A9C5A6DD}"/>
              </a:ext>
            </a:extLst>
          </p:cNvPr>
          <p:cNvSpPr>
            <a:spLocks noGrp="1"/>
          </p:cNvSpPr>
          <p:nvPr>
            <p:ph idx="1"/>
          </p:nvPr>
        </p:nvSpPr>
        <p:spPr/>
        <p:txBody>
          <a:bodyPr>
            <a:normAutofit fontScale="70000" lnSpcReduction="20000"/>
          </a:bodyPr>
          <a:lstStyle/>
          <a:p>
            <a:pPr marL="0" indent="0">
              <a:buNone/>
            </a:pPr>
            <a:r>
              <a:rPr lang="hr-HR" dirty="0"/>
              <a:t>Obveza vođenja evidencija poput:</a:t>
            </a:r>
          </a:p>
          <a:p>
            <a:r>
              <a:rPr lang="hr-HR" b="1" dirty="0"/>
              <a:t>Središnja evidencija visokog obrazovanja Republike Hrvatske </a:t>
            </a:r>
            <a:r>
              <a:rPr lang="hr-HR" dirty="0"/>
              <a:t>(u daljnjem tekstu: Središnja evidencija) je centralna evidencija koju vodi Ministarstvo u Informacijskom sustavu evidencija u visokom obrazovanju u koji se elektronički dostavljaju ili preuzimaju podaci iz evidencija koje vodi ministarstvo, visoko učilište i Agencija. Podatke za Središnju evidenciju prikupljaju i obrađuju Ministarstvo i Agencija za potrebe:</a:t>
            </a:r>
          </a:p>
          <a:p>
            <a:pPr lvl="1"/>
            <a:r>
              <a:rPr lang="hr-HR" dirty="0"/>
              <a:t>utvrđivanja prava upisa studenata na studij i drugih prava na teret javnih sredstava,</a:t>
            </a:r>
          </a:p>
          <a:p>
            <a:pPr lvl="1"/>
            <a:r>
              <a:rPr lang="hr-HR" dirty="0"/>
              <a:t>planiranja politika praćenja visokog obrazovanja, </a:t>
            </a:r>
          </a:p>
          <a:p>
            <a:pPr lvl="1"/>
            <a:r>
              <a:rPr lang="hr-HR" dirty="0"/>
              <a:t>provedbu postupaka vanjskog vrednovanja i osiguravanja kvalitete, </a:t>
            </a:r>
          </a:p>
          <a:p>
            <a:pPr lvl="1"/>
            <a:r>
              <a:rPr lang="hr-HR" dirty="0"/>
              <a:t>vođenja evidencija ishoda postupaka vanjskog vrednovanja i osiguravanja kvalitete visokog obrazovanja. </a:t>
            </a:r>
          </a:p>
          <a:p>
            <a:pPr lvl="1"/>
            <a:r>
              <a:rPr lang="hr-HR" dirty="0"/>
              <a:t>te izrade analiza, statistika i provedbe istraživanja iz područja visokog obrazovanja i znanosti, u skladu sa svojim nadležnostima.</a:t>
            </a:r>
          </a:p>
          <a:p>
            <a:r>
              <a:rPr lang="hr-HR" b="1" dirty="0"/>
              <a:t>Evidencije prijavljenih za upisni postupak</a:t>
            </a:r>
          </a:p>
          <a:p>
            <a:r>
              <a:rPr lang="hr-HR" b="1" dirty="0"/>
              <a:t>Evidencija studenata</a:t>
            </a:r>
          </a:p>
          <a:p>
            <a:r>
              <a:rPr lang="hr-HR" b="1" dirty="0"/>
              <a:t>Evidencija diploma i svjedodžbi</a:t>
            </a:r>
          </a:p>
          <a:p>
            <a:r>
              <a:rPr lang="hr-HR" b="1" dirty="0"/>
              <a:t>Evidencija zaposlenika visokih učilišta</a:t>
            </a:r>
          </a:p>
          <a:p>
            <a:pPr marL="0" indent="0">
              <a:buNone/>
            </a:pPr>
            <a:endParaRPr lang="hr-HR" dirty="0"/>
          </a:p>
        </p:txBody>
      </p:sp>
    </p:spTree>
    <p:extLst>
      <p:ext uri="{BB962C8B-B14F-4D97-AF65-F5344CB8AC3E}">
        <p14:creationId xmlns:p14="http://schemas.microsoft.com/office/powerpoint/2010/main" val="19533396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2B809AE-D2FC-0B5A-328A-C40D07D35855}"/>
              </a:ext>
            </a:extLst>
          </p:cNvPr>
          <p:cNvGraphicFramePr>
            <a:graphicFrameLocks noChangeAspect="1"/>
          </p:cNvGraphicFramePr>
          <p:nvPr>
            <p:custDataLst>
              <p:tags r:id="rId1"/>
            </p:custDataLst>
            <p:extLst>
              <p:ext uri="{D42A27DB-BD31-4B8C-83A1-F6EECF244321}">
                <p14:modId xmlns:p14="http://schemas.microsoft.com/office/powerpoint/2010/main" val="197759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8A7E0DA-8FD8-8E0D-177B-49B00ACBDCDD}"/>
              </a:ext>
            </a:extLst>
          </p:cNvPr>
          <p:cNvSpPr>
            <a:spLocks noGrp="1"/>
          </p:cNvSpPr>
          <p:nvPr>
            <p:ph type="title"/>
          </p:nvPr>
        </p:nvSpPr>
        <p:spPr/>
        <p:txBody>
          <a:bodyPr vert="horz"/>
          <a:lstStyle/>
          <a:p>
            <a:r>
              <a:rPr lang="hr-HR" dirty="0"/>
              <a:t>Središnja evidencija podataka o studentima</a:t>
            </a:r>
          </a:p>
        </p:txBody>
      </p:sp>
      <p:sp>
        <p:nvSpPr>
          <p:cNvPr id="3" name="Content Placeholder 2">
            <a:extLst>
              <a:ext uri="{FF2B5EF4-FFF2-40B4-BE49-F238E27FC236}">
                <a16:creationId xmlns:a16="http://schemas.microsoft.com/office/drawing/2014/main" id="{10C480F1-4DFB-D021-BAC2-F2D499A424B6}"/>
              </a:ext>
            </a:extLst>
          </p:cNvPr>
          <p:cNvSpPr>
            <a:spLocks noGrp="1"/>
          </p:cNvSpPr>
          <p:nvPr>
            <p:ph idx="1"/>
          </p:nvPr>
        </p:nvSpPr>
        <p:spPr/>
        <p:txBody>
          <a:bodyPr>
            <a:normAutofit fontScale="92500" lnSpcReduction="20000"/>
          </a:bodyPr>
          <a:lstStyle/>
          <a:p>
            <a:r>
              <a:rPr lang="hr-HR" dirty="0"/>
              <a:t>Sadrži sljedeće podatke:</a:t>
            </a:r>
          </a:p>
          <a:p>
            <a:pPr lvl="1"/>
            <a:r>
              <a:rPr lang="hr-HR" b="0" i="0" dirty="0">
                <a:effectLst/>
                <a:latin typeface="Open Sans" panose="020B0606030504020204" pitchFamily="34" charset="0"/>
              </a:rPr>
              <a:t>ime i prezime studenta</a:t>
            </a:r>
          </a:p>
          <a:p>
            <a:pPr lvl="1"/>
            <a:r>
              <a:rPr lang="hr-HR" b="0" i="0" dirty="0">
                <a:effectLst/>
                <a:latin typeface="Open Sans" panose="020B0606030504020204" pitchFamily="34" charset="0"/>
              </a:rPr>
              <a:t>OIB studenta</a:t>
            </a:r>
          </a:p>
          <a:p>
            <a:pPr lvl="1"/>
            <a:r>
              <a:rPr lang="hr-HR" b="0" i="0" dirty="0">
                <a:effectLst/>
                <a:latin typeface="Open Sans" panose="020B0606030504020204" pitchFamily="34" charset="0"/>
              </a:rPr>
              <a:t>datum rođenja</a:t>
            </a:r>
          </a:p>
          <a:p>
            <a:pPr lvl="1"/>
            <a:r>
              <a:rPr lang="hr-HR" b="0" i="0" dirty="0">
                <a:effectLst/>
                <a:latin typeface="Open Sans" panose="020B0606030504020204" pitchFamily="34" charset="0"/>
              </a:rPr>
              <a:t>jedinstveni matični broj akademskoga građanina</a:t>
            </a:r>
          </a:p>
          <a:p>
            <a:pPr lvl="1"/>
            <a:r>
              <a:rPr lang="hr-HR" b="0" i="0" dirty="0">
                <a:effectLst/>
                <a:latin typeface="Open Sans" panose="020B0606030504020204" pitchFamily="34" charset="0"/>
              </a:rPr>
              <a:t>naziv visokog učilišta na koje je student upisan</a:t>
            </a:r>
          </a:p>
          <a:p>
            <a:pPr lvl="1"/>
            <a:r>
              <a:rPr lang="hr-HR" b="0" i="0" dirty="0">
                <a:effectLst/>
                <a:latin typeface="Open Sans" panose="020B0606030504020204" pitchFamily="34" charset="0"/>
              </a:rPr>
              <a:t>vrsta studija</a:t>
            </a:r>
          </a:p>
          <a:p>
            <a:pPr lvl="1"/>
            <a:r>
              <a:rPr lang="hr-HR" b="0" i="0" dirty="0">
                <a:effectLst/>
                <a:latin typeface="Open Sans" panose="020B0606030504020204" pitchFamily="34" charset="0"/>
              </a:rPr>
              <a:t>naziv studija</a:t>
            </a:r>
          </a:p>
          <a:p>
            <a:pPr lvl="1"/>
            <a:r>
              <a:rPr lang="hr-HR" b="0" i="0" dirty="0">
                <a:effectLst/>
                <a:latin typeface="Open Sans" panose="020B0606030504020204" pitchFamily="34" charset="0"/>
              </a:rPr>
              <a:t>status studenta</a:t>
            </a:r>
          </a:p>
          <a:p>
            <a:pPr lvl="1"/>
            <a:r>
              <a:rPr lang="hr-HR" b="0" i="0" dirty="0">
                <a:effectLst/>
                <a:latin typeface="Open Sans" panose="020B0606030504020204" pitchFamily="34" charset="0"/>
              </a:rPr>
              <a:t>status prava i obaveza</a:t>
            </a:r>
          </a:p>
          <a:p>
            <a:pPr lvl="1"/>
            <a:r>
              <a:rPr lang="hr-HR" b="0" i="0" dirty="0">
                <a:effectLst/>
                <a:latin typeface="Open Sans" panose="020B0606030504020204" pitchFamily="34" charset="0"/>
              </a:rPr>
              <a:t>datum upisa studenta na studij</a:t>
            </a:r>
          </a:p>
          <a:p>
            <a:pPr lvl="1"/>
            <a:r>
              <a:rPr lang="hr-HR" b="0" i="0" dirty="0">
                <a:effectLst/>
                <a:latin typeface="Open Sans" panose="020B0606030504020204" pitchFamily="34" charset="0"/>
              </a:rPr>
              <a:t>akademska godina prvog upisa studenta na studij</a:t>
            </a:r>
          </a:p>
          <a:p>
            <a:pPr lvl="1"/>
            <a:r>
              <a:rPr lang="hr-HR" b="0" i="0" dirty="0">
                <a:effectLst/>
                <a:latin typeface="Open Sans" panose="020B0606030504020204" pitchFamily="34" charset="0"/>
              </a:rPr>
              <a:t>upis studenta u tekuću akademsku godinu.</a:t>
            </a:r>
          </a:p>
          <a:p>
            <a:endParaRPr lang="hr-HR" b="1" dirty="0"/>
          </a:p>
        </p:txBody>
      </p:sp>
    </p:spTree>
    <p:extLst>
      <p:ext uri="{BB962C8B-B14F-4D97-AF65-F5344CB8AC3E}">
        <p14:creationId xmlns:p14="http://schemas.microsoft.com/office/powerpoint/2010/main" val="25284861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AE3DC7-F5F0-73C0-23DB-ED9478D4C957}"/>
              </a:ext>
            </a:extLst>
          </p:cNvPr>
          <p:cNvGraphicFramePr>
            <a:graphicFrameLocks noChangeAspect="1"/>
          </p:cNvGraphicFramePr>
          <p:nvPr>
            <p:custDataLst>
              <p:tags r:id="rId1"/>
            </p:custDataLst>
            <p:extLst>
              <p:ext uri="{D42A27DB-BD31-4B8C-83A1-F6EECF244321}">
                <p14:modId xmlns:p14="http://schemas.microsoft.com/office/powerpoint/2010/main" val="1476813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0AB77A-F5C5-43E1-9761-FC275F511C01}"/>
              </a:ext>
            </a:extLst>
          </p:cNvPr>
          <p:cNvSpPr>
            <a:spLocks noGrp="1"/>
          </p:cNvSpPr>
          <p:nvPr>
            <p:ph type="title"/>
          </p:nvPr>
        </p:nvSpPr>
        <p:spPr/>
        <p:txBody>
          <a:bodyPr vert="horz">
            <a:normAutofit fontScale="90000"/>
          </a:bodyPr>
          <a:lstStyle/>
          <a:p>
            <a:r>
              <a:rPr lang="hr-HR" dirty="0"/>
              <a:t>Pravilnik o sadržaju i korištenju informacijskih sustava u visokom obrazovanju</a:t>
            </a:r>
            <a:br>
              <a:rPr lang="hr-HR" dirty="0"/>
            </a:br>
            <a:endParaRPr lang="hr-HR" dirty="0"/>
          </a:p>
        </p:txBody>
      </p:sp>
      <p:sp>
        <p:nvSpPr>
          <p:cNvPr id="3" name="Content Placeholder 2">
            <a:extLst>
              <a:ext uri="{FF2B5EF4-FFF2-40B4-BE49-F238E27FC236}">
                <a16:creationId xmlns:a16="http://schemas.microsoft.com/office/drawing/2014/main" id="{7843EF8D-3C85-80E3-BB0C-CF31427A426B}"/>
              </a:ext>
            </a:extLst>
          </p:cNvPr>
          <p:cNvSpPr>
            <a:spLocks noGrp="1"/>
          </p:cNvSpPr>
          <p:nvPr>
            <p:ph idx="1"/>
          </p:nvPr>
        </p:nvSpPr>
        <p:spPr>
          <a:xfrm>
            <a:off x="838200" y="1825625"/>
            <a:ext cx="6234629" cy="4351338"/>
          </a:xfrm>
        </p:spPr>
        <p:txBody>
          <a:bodyPr>
            <a:normAutofit fontScale="85000" lnSpcReduction="10000"/>
          </a:bodyPr>
          <a:lstStyle/>
          <a:p>
            <a:r>
              <a:rPr lang="hr-HR" dirty="0"/>
              <a:t>Evidencije propisane pravilnikom vode se elektronički u </a:t>
            </a:r>
            <a:r>
              <a:rPr lang="hr-HR" dirty="0" err="1"/>
              <a:t>interoperabilnim</a:t>
            </a:r>
            <a:r>
              <a:rPr lang="hr-HR" dirty="0"/>
              <a:t> informacijskim sustavima pogodnima za razmjenu, obradu i čuvanje podataka </a:t>
            </a:r>
            <a:r>
              <a:rPr lang="hr-HR" b="1" dirty="0"/>
              <a:t>te se čuvaju trajno</a:t>
            </a:r>
          </a:p>
          <a:p>
            <a:r>
              <a:rPr lang="hr-HR" dirty="0"/>
              <a:t>Visoka učilišta kao stvaratelji javnih isprava, odnosno kao voditelji obrade podataka i ovlaštene pravne osobe kao izvršitelji obrade podataka iz evidencija pravilnika, dužna su u prihvatljivom roku, odnosno do </a:t>
            </a:r>
            <a:r>
              <a:rPr lang="hr-HR" b="1" dirty="0"/>
              <a:t>1. studenoga tekuće kalendarske godine (2023.!) </a:t>
            </a:r>
            <a:r>
              <a:rPr lang="hr-HR" dirty="0"/>
              <a:t>u digitalni oblik pretvoriti podatke o diplomama i drugim javnim ispravama u visokom obrazovanju iz prethodne akademske godine te ih dostaviti u Središnju evidenciju</a:t>
            </a:r>
          </a:p>
        </p:txBody>
      </p:sp>
      <p:sp>
        <p:nvSpPr>
          <p:cNvPr id="4" name="TextBox 3">
            <a:extLst>
              <a:ext uri="{FF2B5EF4-FFF2-40B4-BE49-F238E27FC236}">
                <a16:creationId xmlns:a16="http://schemas.microsoft.com/office/drawing/2014/main" id="{0CA79811-307D-8E21-FD0F-700C83050534}"/>
              </a:ext>
            </a:extLst>
          </p:cNvPr>
          <p:cNvSpPr txBox="1"/>
          <p:nvPr/>
        </p:nvSpPr>
        <p:spPr>
          <a:xfrm>
            <a:off x="8075364" y="2985631"/>
            <a:ext cx="3657600" cy="2308324"/>
          </a:xfrm>
          <a:prstGeom prst="rect">
            <a:avLst/>
          </a:prstGeom>
          <a:noFill/>
        </p:spPr>
        <p:txBody>
          <a:bodyPr wrap="square" rtlCol="0">
            <a:spAutoFit/>
          </a:bodyPr>
          <a:lstStyle/>
          <a:p>
            <a:r>
              <a:rPr lang="hr-HR" b="1" dirty="0"/>
              <a:t>Rokovi čuvanja:</a:t>
            </a:r>
          </a:p>
          <a:p>
            <a:r>
              <a:rPr lang="hr-HR" b="1" dirty="0"/>
              <a:t>Trajno</a:t>
            </a:r>
          </a:p>
          <a:p>
            <a:r>
              <a:rPr lang="hr-HR" b="1" dirty="0"/>
              <a:t>11 godina (interni pravilnik sastavnica)</a:t>
            </a:r>
          </a:p>
          <a:p>
            <a:r>
              <a:rPr lang="hr-HR" b="1" dirty="0"/>
              <a:t>Rokovi prema obvezama iz drugih propisa (npr. Zakon o radu)</a:t>
            </a:r>
          </a:p>
          <a:p>
            <a:r>
              <a:rPr lang="hr-HR" b="1" dirty="0"/>
              <a:t>Opći </a:t>
            </a:r>
            <a:r>
              <a:rPr lang="hr-HR" b="1" dirty="0" err="1"/>
              <a:t>zastarni</a:t>
            </a:r>
            <a:r>
              <a:rPr lang="hr-HR" b="1" dirty="0"/>
              <a:t> rokovi za ugovorne obveze</a:t>
            </a:r>
          </a:p>
        </p:txBody>
      </p:sp>
    </p:spTree>
    <p:extLst>
      <p:ext uri="{BB962C8B-B14F-4D97-AF65-F5344CB8AC3E}">
        <p14:creationId xmlns:p14="http://schemas.microsoft.com/office/powerpoint/2010/main" val="119758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783E-161E-7024-9EB0-EE04AD108538}"/>
              </a:ext>
            </a:extLst>
          </p:cNvPr>
          <p:cNvSpPr>
            <a:spLocks noGrp="1"/>
          </p:cNvSpPr>
          <p:nvPr>
            <p:ph type="title"/>
          </p:nvPr>
        </p:nvSpPr>
        <p:spPr/>
        <p:txBody>
          <a:bodyPr/>
          <a:lstStyle/>
          <a:p>
            <a:r>
              <a:rPr lang="hr-HR" dirty="0"/>
              <a:t>ISVU – Informacijski sustav visokih učilišta</a:t>
            </a:r>
          </a:p>
        </p:txBody>
      </p:sp>
      <p:sp>
        <p:nvSpPr>
          <p:cNvPr id="3" name="Content Placeholder 2">
            <a:extLst>
              <a:ext uri="{FF2B5EF4-FFF2-40B4-BE49-F238E27FC236}">
                <a16:creationId xmlns:a16="http://schemas.microsoft.com/office/drawing/2014/main" id="{CB363314-BAF6-DE2D-A652-233CD3A61A1A}"/>
              </a:ext>
            </a:extLst>
          </p:cNvPr>
          <p:cNvSpPr>
            <a:spLocks noGrp="1"/>
          </p:cNvSpPr>
          <p:nvPr>
            <p:ph idx="1"/>
          </p:nvPr>
        </p:nvSpPr>
        <p:spPr>
          <a:xfrm>
            <a:off x="838200" y="1414272"/>
            <a:ext cx="7086600" cy="5266943"/>
          </a:xfrm>
        </p:spPr>
        <p:txBody>
          <a:bodyPr>
            <a:normAutofit fontScale="92500" lnSpcReduction="10000"/>
          </a:bodyPr>
          <a:lstStyle/>
          <a:p>
            <a:r>
              <a:rPr lang="hr-HR" dirty="0"/>
              <a:t>ISVU je složen informacijski sustav koji prvenstveno olakšava provedbu administrativnih poslova na razini visokog učilišta</a:t>
            </a:r>
          </a:p>
          <a:p>
            <a:r>
              <a:rPr lang="hr-HR" dirty="0"/>
              <a:t>ISVU se koristi na više od 110 visokih učilišta, koristi ga više od 140.000 studenata i 13.500 djelatnika tih visokih učilišta. Uz njih, na ISVU se spaja više od 110 aplikacija visokih učilišta putem programskog sučelja za pristup procedurama i podacima visokih učilišta.</a:t>
            </a:r>
          </a:p>
          <a:p>
            <a:r>
              <a:rPr lang="hr-HR" dirty="0"/>
              <a:t>Različitim ulogama, tj. kategorijama korisnika, namijenjeni su različiti ISVU moduli, od kojih je korisnicima dostupno ukupno 12. Tako studenti koriste isključivo </a:t>
            </a:r>
            <a:r>
              <a:rPr lang="hr-HR" dirty="0" err="1"/>
              <a:t>Studomat</a:t>
            </a:r>
            <a:r>
              <a:rPr lang="hr-HR" dirty="0"/>
              <a:t>, nastavnici Nastavnički portal i/ili Ispiti, djelatnici studentskih referada modul Studiji i studenti itd. </a:t>
            </a:r>
          </a:p>
        </p:txBody>
      </p:sp>
      <p:sp>
        <p:nvSpPr>
          <p:cNvPr id="5" name="Rectangle 4">
            <a:extLst>
              <a:ext uri="{FF2B5EF4-FFF2-40B4-BE49-F238E27FC236}">
                <a16:creationId xmlns:a16="http://schemas.microsoft.com/office/drawing/2014/main" id="{1117B4C7-1B2E-CD7E-41C5-F035CFE6FE2B}"/>
              </a:ext>
            </a:extLst>
          </p:cNvPr>
          <p:cNvSpPr/>
          <p:nvPr/>
        </p:nvSpPr>
        <p:spPr>
          <a:xfrm>
            <a:off x="8282178" y="1409712"/>
            <a:ext cx="3317748" cy="48768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hr-HR" dirty="0"/>
              <a:t>Broj visokih učilišta na ISVU: 115</a:t>
            </a:r>
          </a:p>
        </p:txBody>
      </p:sp>
      <p:sp>
        <p:nvSpPr>
          <p:cNvPr id="6" name="Rectangle 5">
            <a:extLst>
              <a:ext uri="{FF2B5EF4-FFF2-40B4-BE49-F238E27FC236}">
                <a16:creationId xmlns:a16="http://schemas.microsoft.com/office/drawing/2014/main" id="{DD84E17D-F8F2-B54A-76EF-F1BEEB24F45D}"/>
              </a:ext>
            </a:extLst>
          </p:cNvPr>
          <p:cNvSpPr/>
          <p:nvPr/>
        </p:nvSpPr>
        <p:spPr>
          <a:xfrm>
            <a:off x="8282178" y="1934528"/>
            <a:ext cx="3317748" cy="48768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hr-HR" dirty="0"/>
              <a:t>Broj evidentiranih studija: 2578</a:t>
            </a:r>
          </a:p>
        </p:txBody>
      </p:sp>
      <p:sp>
        <p:nvSpPr>
          <p:cNvPr id="7" name="Rectangle 6">
            <a:extLst>
              <a:ext uri="{FF2B5EF4-FFF2-40B4-BE49-F238E27FC236}">
                <a16:creationId xmlns:a16="http://schemas.microsoft.com/office/drawing/2014/main" id="{8B1B86F9-4719-51E7-7D21-EE6F4F205363}"/>
              </a:ext>
            </a:extLst>
          </p:cNvPr>
          <p:cNvSpPr/>
          <p:nvPr/>
        </p:nvSpPr>
        <p:spPr>
          <a:xfrm>
            <a:off x="8282178" y="2459344"/>
            <a:ext cx="3317748" cy="48768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hr-HR" dirty="0"/>
              <a:t>Broj djelatnika: 28809</a:t>
            </a:r>
          </a:p>
        </p:txBody>
      </p:sp>
      <p:sp>
        <p:nvSpPr>
          <p:cNvPr id="8" name="Rectangle 7">
            <a:extLst>
              <a:ext uri="{FF2B5EF4-FFF2-40B4-BE49-F238E27FC236}">
                <a16:creationId xmlns:a16="http://schemas.microsoft.com/office/drawing/2014/main" id="{38D85BEF-F1D9-323E-CF6A-DBEA83A7EC0C}"/>
              </a:ext>
            </a:extLst>
          </p:cNvPr>
          <p:cNvSpPr/>
          <p:nvPr/>
        </p:nvSpPr>
        <p:spPr>
          <a:xfrm>
            <a:off x="8282178" y="2996351"/>
            <a:ext cx="3317748" cy="48768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hr-HR" dirty="0"/>
              <a:t>Broj studenata: 139663</a:t>
            </a:r>
          </a:p>
        </p:txBody>
      </p:sp>
      <p:pic>
        <p:nvPicPr>
          <p:cNvPr id="12" name="Picture 11">
            <a:extLst>
              <a:ext uri="{FF2B5EF4-FFF2-40B4-BE49-F238E27FC236}">
                <a16:creationId xmlns:a16="http://schemas.microsoft.com/office/drawing/2014/main" id="{DC6609A1-D1D0-9D20-BFD4-CEAD9673FCF5}"/>
              </a:ext>
            </a:extLst>
          </p:cNvPr>
          <p:cNvPicPr>
            <a:picLocks noChangeAspect="1"/>
          </p:cNvPicPr>
          <p:nvPr/>
        </p:nvPicPr>
        <p:blipFill>
          <a:blip r:embed="rId3"/>
          <a:stretch>
            <a:fillRect/>
          </a:stretch>
        </p:blipFill>
        <p:spPr>
          <a:xfrm>
            <a:off x="8282179" y="3820191"/>
            <a:ext cx="3317748" cy="2438924"/>
          </a:xfrm>
          <a:prstGeom prst="rect">
            <a:avLst/>
          </a:prstGeom>
        </p:spPr>
      </p:pic>
    </p:spTree>
    <p:extLst>
      <p:ext uri="{BB962C8B-B14F-4D97-AF65-F5344CB8AC3E}">
        <p14:creationId xmlns:p14="http://schemas.microsoft.com/office/powerpoint/2010/main" val="2368014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E86A0F7-5A08-63D2-93C5-52748113E90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7E86A0F7-5A08-63D2-93C5-52748113E9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750A84E-9410-2FEC-19DB-825469179512}"/>
              </a:ext>
            </a:extLst>
          </p:cNvPr>
          <p:cNvSpPr>
            <a:spLocks noGrp="1"/>
          </p:cNvSpPr>
          <p:nvPr>
            <p:ph type="title"/>
          </p:nvPr>
        </p:nvSpPr>
        <p:spPr>
          <a:xfrm>
            <a:off x="657224" y="499533"/>
            <a:ext cx="10772775" cy="580602"/>
          </a:xfrm>
        </p:spPr>
        <p:txBody>
          <a:bodyPr vert="horz">
            <a:normAutofit fontScale="90000"/>
          </a:bodyPr>
          <a:lstStyle/>
          <a:p>
            <a:r>
              <a:rPr lang="hr-HR" dirty="0"/>
              <a:t>Rizici upotrebe web aplikacija	</a:t>
            </a:r>
          </a:p>
        </p:txBody>
      </p:sp>
      <p:sp>
        <p:nvSpPr>
          <p:cNvPr id="3" name="Content Placeholder 2">
            <a:extLst>
              <a:ext uri="{FF2B5EF4-FFF2-40B4-BE49-F238E27FC236}">
                <a16:creationId xmlns:a16="http://schemas.microsoft.com/office/drawing/2014/main" id="{98268DEB-2821-67DD-B61D-5117DAA60ADD}"/>
              </a:ext>
            </a:extLst>
          </p:cNvPr>
          <p:cNvSpPr>
            <a:spLocks noGrp="1"/>
          </p:cNvSpPr>
          <p:nvPr>
            <p:ph idx="1"/>
          </p:nvPr>
        </p:nvSpPr>
        <p:spPr>
          <a:xfrm>
            <a:off x="676656" y="1269580"/>
            <a:ext cx="10753725" cy="5588420"/>
          </a:xfrm>
        </p:spPr>
        <p:txBody>
          <a:bodyPr>
            <a:normAutofit fontScale="85000" lnSpcReduction="20000"/>
          </a:bodyPr>
          <a:lstStyle/>
          <a:p>
            <a:r>
              <a:rPr lang="hr-HR" dirty="0"/>
              <a:t>Većina sustava koje Ministarstvo znanosti i obrazovanja koristi, a čije je korištenje obvezno voditeljima obrade na području odgoja i obrazovanja, zasnovani su na hibridnoj ili cloud arhitekturi.</a:t>
            </a:r>
          </a:p>
          <a:p>
            <a:r>
              <a:rPr lang="hr-HR" dirty="0"/>
              <a:t>Kod takvih aplikacija postoje brojni rizici, kako na strani ustanove koja je zadužena ustrojiti i voditi sustav, tako i na strani klijenata – sustava na strani voditelja obrade odnosno zdravstvenih ustanova</a:t>
            </a:r>
          </a:p>
          <a:p>
            <a:r>
              <a:rPr lang="hr-HR" dirty="0"/>
              <a:t>Najčešći rizici* su: </a:t>
            </a:r>
          </a:p>
          <a:p>
            <a:r>
              <a:rPr lang="hr-HR" dirty="0"/>
              <a:t>1. Neispravne kontrole pristupa – aplikacija podešena da ograničava pristup korisnicima sukladno dozvolama i kategorijama pristupa ne funkcionira i omogućuje korisniku niske razine ovlaštenja pristup podacima izvan ovlaštenja</a:t>
            </a:r>
          </a:p>
          <a:p>
            <a:r>
              <a:rPr lang="hr-HR" dirty="0"/>
              <a:t>2. Greške u enkripciji – ostavljaju osjetljive podatke bez zaštite i omogućuju krađu identiteta </a:t>
            </a:r>
          </a:p>
          <a:p>
            <a:r>
              <a:rPr lang="hr-HR" dirty="0"/>
              <a:t>3. </a:t>
            </a:r>
            <a:r>
              <a:rPr lang="hr-HR" i="1" dirty="0" err="1"/>
              <a:t>Injection</a:t>
            </a:r>
            <a:r>
              <a:rPr lang="hr-HR" dirty="0"/>
              <a:t> ranjivosti ili napadi – napadač pristupa aplikaciji, ali umjesto korisničkih podataka unosi posebno osmišljen kod koji mu omogućava pristup sustavu i podacima mimo ovlaštenja</a:t>
            </a:r>
          </a:p>
          <a:p>
            <a:r>
              <a:rPr lang="hr-HR" dirty="0"/>
              <a:t>4. Nesiguran dizajn aplikacije – različite ranjivosti koje omogućavaju napade itd.</a:t>
            </a:r>
          </a:p>
          <a:p>
            <a:r>
              <a:rPr lang="hr-HR" dirty="0"/>
              <a:t>5. Nepouzdanost kritične infrastrukture kao osnovice cloud usluge (CDU*)</a:t>
            </a:r>
          </a:p>
        </p:txBody>
      </p:sp>
    </p:spTree>
    <p:extLst>
      <p:ext uri="{BB962C8B-B14F-4D97-AF65-F5344CB8AC3E}">
        <p14:creationId xmlns:p14="http://schemas.microsoft.com/office/powerpoint/2010/main" val="3443732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8E696-492C-8847-5A7F-2176D7C5235E}"/>
              </a:ext>
            </a:extLst>
          </p:cNvPr>
          <p:cNvSpPr>
            <a:spLocks noGrp="1"/>
          </p:cNvSpPr>
          <p:nvPr>
            <p:ph type="title"/>
          </p:nvPr>
        </p:nvSpPr>
        <p:spPr/>
        <p:txBody>
          <a:bodyPr/>
          <a:lstStyle/>
          <a:p>
            <a:endParaRPr lang="hr-HR"/>
          </a:p>
        </p:txBody>
      </p:sp>
      <p:sp>
        <p:nvSpPr>
          <p:cNvPr id="3" name="Content Placeholder 2">
            <a:extLst>
              <a:ext uri="{FF2B5EF4-FFF2-40B4-BE49-F238E27FC236}">
                <a16:creationId xmlns:a16="http://schemas.microsoft.com/office/drawing/2014/main" id="{3310897C-5B78-F2CC-F7FD-BC47E92A6AE6}"/>
              </a:ext>
            </a:extLst>
          </p:cNvPr>
          <p:cNvSpPr>
            <a:spLocks noGrp="1"/>
          </p:cNvSpPr>
          <p:nvPr>
            <p:ph idx="1"/>
          </p:nvPr>
        </p:nvSpPr>
        <p:spPr/>
        <p:txBody>
          <a:bodyPr/>
          <a:lstStyle/>
          <a:p>
            <a:endParaRPr lang="hr-HR"/>
          </a:p>
        </p:txBody>
      </p:sp>
      <p:pic>
        <p:nvPicPr>
          <p:cNvPr id="7" name="Picture 6">
            <a:extLst>
              <a:ext uri="{FF2B5EF4-FFF2-40B4-BE49-F238E27FC236}">
                <a16:creationId xmlns:a16="http://schemas.microsoft.com/office/drawing/2014/main" id="{8F180870-B135-EAF2-DBAC-E8E81AD9B5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10555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7A27BE6-5DDA-2E88-9498-16FBDB2A85CF}"/>
              </a:ext>
            </a:extLst>
          </p:cNvPr>
          <p:cNvGraphicFramePr>
            <a:graphicFrameLocks noChangeAspect="1"/>
          </p:cNvGraphicFramePr>
          <p:nvPr>
            <p:custDataLst>
              <p:tags r:id="rId1"/>
            </p:custDataLst>
            <p:extLst>
              <p:ext uri="{D42A27DB-BD31-4B8C-83A1-F6EECF244321}">
                <p14:modId xmlns:p14="http://schemas.microsoft.com/office/powerpoint/2010/main" val="25167999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91E282C-B944-00E6-6F28-F004E6053C38}"/>
              </a:ext>
            </a:extLst>
          </p:cNvPr>
          <p:cNvSpPr>
            <a:spLocks noGrp="1"/>
          </p:cNvSpPr>
          <p:nvPr>
            <p:ph type="title"/>
          </p:nvPr>
        </p:nvSpPr>
        <p:spPr/>
        <p:txBody>
          <a:bodyPr vert="horz"/>
          <a:lstStyle/>
          <a:p>
            <a:r>
              <a:rPr lang="hr-HR" dirty="0"/>
              <a:t>Sustav ISAK – informacijski sustav studentskih kartica</a:t>
            </a:r>
          </a:p>
        </p:txBody>
      </p:sp>
      <p:pic>
        <p:nvPicPr>
          <p:cNvPr id="11" name="Content Placeholder 10">
            <a:extLst>
              <a:ext uri="{FF2B5EF4-FFF2-40B4-BE49-F238E27FC236}">
                <a16:creationId xmlns:a16="http://schemas.microsoft.com/office/drawing/2014/main" id="{6674865A-A96D-4E90-6DA0-58C243166B80}"/>
              </a:ext>
            </a:extLst>
          </p:cNvPr>
          <p:cNvPicPr>
            <a:picLocks noGrp="1" noChangeAspect="1"/>
          </p:cNvPicPr>
          <p:nvPr>
            <p:ph idx="1"/>
          </p:nvPr>
        </p:nvPicPr>
        <p:blipFill>
          <a:blip r:embed="rId5"/>
          <a:stretch>
            <a:fillRect/>
          </a:stretch>
        </p:blipFill>
        <p:spPr>
          <a:xfrm>
            <a:off x="0" y="1825624"/>
            <a:ext cx="12192004" cy="5032376"/>
          </a:xfrm>
        </p:spPr>
      </p:pic>
    </p:spTree>
    <p:extLst>
      <p:ext uri="{BB962C8B-B14F-4D97-AF65-F5344CB8AC3E}">
        <p14:creationId xmlns:p14="http://schemas.microsoft.com/office/powerpoint/2010/main" val="22782268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115158A-7CD7-3CD3-55F8-B88BAE2EF73D}"/>
              </a:ext>
            </a:extLst>
          </p:cNvPr>
          <p:cNvGraphicFramePr>
            <a:graphicFrameLocks noChangeAspect="1"/>
          </p:cNvGraphicFramePr>
          <p:nvPr>
            <p:custDataLst>
              <p:tags r:id="rId1"/>
            </p:custDataLst>
            <p:extLst>
              <p:ext uri="{D42A27DB-BD31-4B8C-83A1-F6EECF244321}">
                <p14:modId xmlns:p14="http://schemas.microsoft.com/office/powerpoint/2010/main" val="13011920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E6EC911-4AE8-44DB-D768-B70AA7758A09}"/>
              </a:ext>
            </a:extLst>
          </p:cNvPr>
          <p:cNvSpPr>
            <a:spLocks noGrp="1"/>
          </p:cNvSpPr>
          <p:nvPr>
            <p:ph type="title"/>
          </p:nvPr>
        </p:nvSpPr>
        <p:spPr/>
        <p:txBody>
          <a:bodyPr vert="horz"/>
          <a:lstStyle/>
          <a:p>
            <a:r>
              <a:rPr lang="hr-HR" dirty="0"/>
              <a:t>Sustav ISAK – informacijski sustav studentskih kartica</a:t>
            </a:r>
          </a:p>
        </p:txBody>
      </p:sp>
      <p:sp>
        <p:nvSpPr>
          <p:cNvPr id="3" name="Content Placeholder 2">
            <a:extLst>
              <a:ext uri="{FF2B5EF4-FFF2-40B4-BE49-F238E27FC236}">
                <a16:creationId xmlns:a16="http://schemas.microsoft.com/office/drawing/2014/main" id="{6A1368FC-8190-01C9-7B93-D36629A7A8D4}"/>
              </a:ext>
            </a:extLst>
          </p:cNvPr>
          <p:cNvSpPr>
            <a:spLocks noGrp="1"/>
          </p:cNvSpPr>
          <p:nvPr>
            <p:ph idx="1"/>
          </p:nvPr>
        </p:nvSpPr>
        <p:spPr/>
        <p:txBody>
          <a:bodyPr>
            <a:normAutofit/>
          </a:bodyPr>
          <a:lstStyle/>
          <a:p>
            <a:r>
              <a:rPr lang="hr-HR" dirty="0"/>
              <a:t>Usluga Informacijska podrška studentskom standardu obuhvaća dva velika informacijska sustava. </a:t>
            </a:r>
          </a:p>
          <a:p>
            <a:pPr lvl="1"/>
            <a:r>
              <a:rPr lang="hr-HR" dirty="0"/>
              <a:t>Informacijski sustav akademskih kartica (ISAK) omogućuje identifikaciju studenta putem studentske iskaznice, službene isprave studenata u Republici Hrvatskoj. </a:t>
            </a:r>
          </a:p>
          <a:p>
            <a:pPr lvl="1"/>
            <a:r>
              <a:rPr lang="hr-HR" dirty="0"/>
              <a:t>Informacijski sustav studentskih prava (ISSP) omogućuje pojedinim pravnim osobama pristup podacima radi provjere studentskih prava. </a:t>
            </a:r>
          </a:p>
          <a:p>
            <a:pPr lvl="1"/>
            <a:r>
              <a:rPr lang="hr-HR" dirty="0"/>
              <a:t>Sustav također služi za odobravanje i evidenciju potrošnje sredstava za subvencioniranu prehranu studenata pri davateljima usluge prehrane. </a:t>
            </a:r>
          </a:p>
          <a:p>
            <a:pPr lvl="1"/>
            <a:r>
              <a:rPr lang="hr-HR" dirty="0"/>
              <a:t>U okviru ovih usluga pruža se i podrška procesima dodjele državnih i STEM stipendija.</a:t>
            </a:r>
          </a:p>
        </p:txBody>
      </p:sp>
    </p:spTree>
    <p:extLst>
      <p:ext uri="{BB962C8B-B14F-4D97-AF65-F5344CB8AC3E}">
        <p14:creationId xmlns:p14="http://schemas.microsoft.com/office/powerpoint/2010/main" val="2265602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97588F1-CD20-E454-A2A3-7F442B67C5C2}"/>
              </a:ext>
            </a:extLst>
          </p:cNvPr>
          <p:cNvGraphicFramePr>
            <a:graphicFrameLocks noChangeAspect="1"/>
          </p:cNvGraphicFramePr>
          <p:nvPr>
            <p:custDataLst>
              <p:tags r:id="rId1"/>
            </p:custDataLst>
            <p:extLst>
              <p:ext uri="{D42A27DB-BD31-4B8C-83A1-F6EECF244321}">
                <p14:modId xmlns:p14="http://schemas.microsoft.com/office/powerpoint/2010/main" val="31318894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3B290BC-9F60-1B1D-90D9-8EBF948F875D}"/>
              </a:ext>
            </a:extLst>
          </p:cNvPr>
          <p:cNvSpPr>
            <a:spLocks noGrp="1"/>
          </p:cNvSpPr>
          <p:nvPr>
            <p:ph type="title"/>
          </p:nvPr>
        </p:nvSpPr>
        <p:spPr/>
        <p:txBody>
          <a:bodyPr vert="horz"/>
          <a:lstStyle/>
          <a:p>
            <a:r>
              <a:rPr lang="hr-HR" dirty="0"/>
              <a:t>Pravilnik o studentskoj iskaznici</a:t>
            </a:r>
          </a:p>
        </p:txBody>
      </p:sp>
      <p:sp>
        <p:nvSpPr>
          <p:cNvPr id="3" name="Content Placeholder 2">
            <a:extLst>
              <a:ext uri="{FF2B5EF4-FFF2-40B4-BE49-F238E27FC236}">
                <a16:creationId xmlns:a16="http://schemas.microsoft.com/office/drawing/2014/main" id="{27D423FF-9AD8-BE05-577E-7E65BE058EB4}"/>
              </a:ext>
            </a:extLst>
          </p:cNvPr>
          <p:cNvSpPr>
            <a:spLocks noGrp="1"/>
          </p:cNvSpPr>
          <p:nvPr>
            <p:ph idx="1"/>
          </p:nvPr>
        </p:nvSpPr>
        <p:spPr>
          <a:xfrm>
            <a:off x="838200" y="1561220"/>
            <a:ext cx="10515600" cy="4351338"/>
          </a:xfrm>
        </p:spPr>
        <p:txBody>
          <a:bodyPr>
            <a:normAutofit fontScale="85000" lnSpcReduction="20000"/>
          </a:bodyPr>
          <a:lstStyle/>
          <a:p>
            <a:r>
              <a:rPr lang="hr-HR" b="0" i="0" dirty="0">
                <a:solidFill>
                  <a:srgbClr val="414145"/>
                </a:solidFill>
                <a:effectLst/>
                <a:latin typeface="Open Sans" panose="020B0606030504020204" pitchFamily="34" charset="0"/>
              </a:rPr>
              <a:t>Studentska isprava je javna studentska iskaznica kojom se dokazuje status studenta</a:t>
            </a:r>
          </a:p>
          <a:p>
            <a:pPr lvl="1"/>
            <a:r>
              <a:rPr lang="hr-HR" dirty="0"/>
              <a:t>Europski studentski broj iskaznice (ESCN) je digitalni identifikator koji studentima omogućuje jedinstvenu identifikaciju studentskih iskaznica i njezinu valjanost.</a:t>
            </a:r>
          </a:p>
          <a:p>
            <a:pPr lvl="1"/>
            <a:r>
              <a:rPr lang="hr-HR" dirty="0"/>
              <a:t>Europski studentski identifikator (ESI) je digitalni identifikacijski broj koji studentima omogućuje jedinstvenu identifikaciju prilikom pristupanja online uslugama mobilnosti studenata.</a:t>
            </a:r>
          </a:p>
          <a:p>
            <a:pPr lvl="1"/>
            <a:r>
              <a:rPr lang="hr-HR" dirty="0"/>
              <a:t>ESC hologram je logotip na prednjoj strani kartice koji potvrđuje autentičnost kartice na europskoj razini.</a:t>
            </a:r>
          </a:p>
          <a:p>
            <a:pPr lvl="1"/>
            <a:r>
              <a:rPr lang="hr-HR" dirty="0"/>
              <a:t>ESC QR kod je kod digitalnog formata na prednjoj strani studentske iskaznice koji nakon njegove aktivacije potvrđuje njezinu mogućnost korištenja na europskoj razini.</a:t>
            </a:r>
          </a:p>
          <a:p>
            <a:pPr lvl="1"/>
            <a:r>
              <a:rPr lang="hr-HR" dirty="0"/>
              <a:t>Prednja strana - broj studentske iskaznice, naziv visokog učilišta koje je izdalo iskaznicu, prostor za upis imena i prezimena studenta, prostor za fotografiju studenta, ESC QR kod, ESC hologram, ESI, oznaku za slabovidne osobe i identifikator Republike Hrvatske.</a:t>
            </a:r>
          </a:p>
          <a:p>
            <a:pPr lvl="1"/>
            <a:r>
              <a:rPr lang="hr-HR" dirty="0"/>
              <a:t>Elektronički beskontaktni čip sadrži: šifru visokog učilišta iz Upisnika visokih učilišta, ime i prezime studenta, OIB studenta, broj studentske iskaznice, ESI, ESCN, jedinstveni matični broj akademskoga građanina i područje za dodatne vanjske usluge.</a:t>
            </a:r>
          </a:p>
        </p:txBody>
      </p:sp>
    </p:spTree>
    <p:extLst>
      <p:ext uri="{BB962C8B-B14F-4D97-AF65-F5344CB8AC3E}">
        <p14:creationId xmlns:p14="http://schemas.microsoft.com/office/powerpoint/2010/main" val="308253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71DF475-FBBE-3FB5-C892-D3D3B81E604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Object 3" hidden="1">
                        <a:extLst>
                          <a:ext uri="{FF2B5EF4-FFF2-40B4-BE49-F238E27FC236}">
                            <a16:creationId xmlns:a16="http://schemas.microsoft.com/office/drawing/2014/main" id="{E71DF475-FBBE-3FB5-C892-D3D3B81E604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8A35516-E7E8-D970-DD0C-AB094B3A1220}"/>
              </a:ext>
            </a:extLst>
          </p:cNvPr>
          <p:cNvSpPr>
            <a:spLocks noGrp="1"/>
          </p:cNvSpPr>
          <p:nvPr>
            <p:ph type="title"/>
          </p:nvPr>
        </p:nvSpPr>
        <p:spPr>
          <a:xfrm>
            <a:off x="709612" y="77108"/>
            <a:ext cx="10772775" cy="580602"/>
          </a:xfrm>
        </p:spPr>
        <p:txBody>
          <a:bodyPr vert="horz">
            <a:normAutofit fontScale="90000"/>
          </a:bodyPr>
          <a:lstStyle/>
          <a:p>
            <a:pPr algn="ctr"/>
            <a:r>
              <a:rPr lang="hr-HR" dirty="0"/>
              <a:t>Pravilnici</a:t>
            </a:r>
          </a:p>
        </p:txBody>
      </p:sp>
      <p:sp>
        <p:nvSpPr>
          <p:cNvPr id="3" name="Content Placeholder 2">
            <a:extLst>
              <a:ext uri="{FF2B5EF4-FFF2-40B4-BE49-F238E27FC236}">
                <a16:creationId xmlns:a16="http://schemas.microsoft.com/office/drawing/2014/main" id="{B7373AB9-047E-D771-039D-6B163C5A4CD2}"/>
              </a:ext>
            </a:extLst>
          </p:cNvPr>
          <p:cNvSpPr>
            <a:spLocks noGrp="1"/>
          </p:cNvSpPr>
          <p:nvPr>
            <p:ph idx="1"/>
          </p:nvPr>
        </p:nvSpPr>
        <p:spPr>
          <a:xfrm>
            <a:off x="220412" y="550843"/>
            <a:ext cx="11832041" cy="6147939"/>
          </a:xfrm>
        </p:spPr>
        <p:txBody>
          <a:bodyPr numCol="2">
            <a:noAutofit/>
          </a:bodyPr>
          <a:lstStyle/>
          <a:p>
            <a:pPr marL="457200" indent="-457200">
              <a:lnSpc>
                <a:spcPct val="120000"/>
              </a:lnSpc>
              <a:spcBef>
                <a:spcPts val="0"/>
              </a:spcBef>
              <a:buFont typeface="+mj-lt"/>
              <a:buAutoNum type="arabicPeriod"/>
            </a:pPr>
            <a:r>
              <a:rPr lang="hr-HR" sz="1000" dirty="0"/>
              <a:t>Pravilnik o utvrđivanju psihofizičkog stanja djeteta, učenika te sastavu stručnih povjerenstava NN 67/14, 63/20</a:t>
            </a:r>
          </a:p>
          <a:p>
            <a:pPr marL="457200" indent="-457200">
              <a:lnSpc>
                <a:spcPct val="120000"/>
              </a:lnSpc>
              <a:spcBef>
                <a:spcPts val="0"/>
              </a:spcBef>
              <a:buFont typeface="+mj-lt"/>
              <a:buAutoNum type="arabicPeriod"/>
            </a:pPr>
            <a:r>
              <a:rPr lang="hr-HR" sz="1000" dirty="0"/>
              <a:t>Pravilnik o načinima, postupcima i elementima vrednovanja učenika u osnovnoj i srednjoj školi NN 112/10, 82/19, 43/20, 100/21</a:t>
            </a:r>
          </a:p>
          <a:p>
            <a:pPr marL="457200" indent="-457200">
              <a:lnSpc>
                <a:spcPct val="120000"/>
              </a:lnSpc>
              <a:spcBef>
                <a:spcPts val="0"/>
              </a:spcBef>
              <a:buFont typeface="+mj-lt"/>
              <a:buAutoNum type="arabicPeriod"/>
            </a:pPr>
            <a:r>
              <a:rPr lang="hr-HR" sz="1000" dirty="0"/>
              <a:t>Pravilnik o osnovnoškolskom i srednjoškolskom odgoju i obrazovanju učenika s teškoćama u razvoju  NN 24/2015   </a:t>
            </a:r>
          </a:p>
          <a:p>
            <a:pPr marL="457200" indent="-457200">
              <a:lnSpc>
                <a:spcPct val="120000"/>
              </a:lnSpc>
              <a:spcBef>
                <a:spcPts val="0"/>
              </a:spcBef>
              <a:buFont typeface="+mj-lt"/>
              <a:buAutoNum type="arabicPeriod"/>
            </a:pPr>
            <a:r>
              <a:rPr lang="hr-HR" sz="1000" dirty="0"/>
              <a:t>Pravilnik o pomoćnicima u nastavi i stručnim komunikacijskim posrednicima NN 102/18, 59/19, 22/20, 91/23</a:t>
            </a:r>
          </a:p>
          <a:p>
            <a:pPr marL="457200" indent="-457200">
              <a:lnSpc>
                <a:spcPct val="120000"/>
              </a:lnSpc>
              <a:spcBef>
                <a:spcPts val="0"/>
              </a:spcBef>
              <a:buFont typeface="+mj-lt"/>
              <a:buAutoNum type="arabicPeriod"/>
            </a:pPr>
            <a:r>
              <a:rPr lang="hr-HR" sz="1000" dirty="0"/>
              <a:t>Pravilnik o kriterijima za izricanje pedagoških mjera NN 94/15, 03/17</a:t>
            </a:r>
          </a:p>
          <a:p>
            <a:pPr marL="457200" indent="-457200">
              <a:lnSpc>
                <a:spcPct val="120000"/>
              </a:lnSpc>
              <a:spcBef>
                <a:spcPts val="0"/>
              </a:spcBef>
              <a:buFont typeface="+mj-lt"/>
              <a:buAutoNum type="arabicPeriod"/>
            </a:pPr>
            <a:r>
              <a:rPr lang="hr-HR" sz="1000" dirty="0"/>
              <a:t>Pravilnik o izvođenju izleta, ekskurzija i drugih odgojno-obrazovnih aktivnosti izvan škole NN 53/2021</a:t>
            </a:r>
          </a:p>
          <a:p>
            <a:pPr marL="457200" indent="-457200">
              <a:lnSpc>
                <a:spcPct val="120000"/>
              </a:lnSpc>
              <a:spcBef>
                <a:spcPts val="0"/>
              </a:spcBef>
              <a:buFont typeface="+mj-lt"/>
              <a:buAutoNum type="arabicPeriod"/>
            </a:pPr>
            <a:r>
              <a:rPr lang="hr-HR" sz="1000" dirty="0"/>
              <a:t>Pravilnik o djelokrugu rada tajnika te administrativno-tehničkim i pomoćnim poslovima koji se obavljaju u osnovnoj školi NN 40/14 </a:t>
            </a:r>
          </a:p>
          <a:p>
            <a:pPr marL="457200" indent="-457200">
              <a:lnSpc>
                <a:spcPct val="120000"/>
              </a:lnSpc>
              <a:spcBef>
                <a:spcPts val="0"/>
              </a:spcBef>
              <a:buFont typeface="+mj-lt"/>
              <a:buAutoNum type="arabicPeriod"/>
            </a:pPr>
            <a:r>
              <a:rPr lang="hr-HR" sz="1000" dirty="0"/>
              <a:t>Pravilnik o načinima, postupcima i elementima vrednovanja učenika u osnovnoj i srednjoj školi NN 112/10, 82/19, 43/20, 100/21</a:t>
            </a:r>
          </a:p>
          <a:p>
            <a:pPr marL="457200" indent="-457200">
              <a:lnSpc>
                <a:spcPct val="120000"/>
              </a:lnSpc>
              <a:spcBef>
                <a:spcPts val="0"/>
              </a:spcBef>
              <a:buFont typeface="+mj-lt"/>
              <a:buAutoNum type="arabicPeriod"/>
            </a:pPr>
            <a:r>
              <a:rPr lang="hr-HR" sz="1000" dirty="0"/>
              <a:t>Pravilnik o broju učenika u redovitom i kombiniranom razrednom odjelu i odgojno-obrazovnoj skupini u osnovnoj školi NN 124/09, 73/10</a:t>
            </a:r>
          </a:p>
          <a:p>
            <a:pPr marL="457200" indent="-457200">
              <a:lnSpc>
                <a:spcPct val="120000"/>
              </a:lnSpc>
              <a:spcBef>
                <a:spcPts val="0"/>
              </a:spcBef>
              <a:buFont typeface="+mj-lt"/>
              <a:buAutoNum type="arabicPeriod"/>
            </a:pPr>
            <a:r>
              <a:rPr lang="hr-HR" sz="1000" dirty="0">
                <a:solidFill>
                  <a:srgbClr val="00B050"/>
                </a:solidFill>
              </a:rPr>
              <a:t>Pravilnik o zajedničkome upisniku školskih ustanova u elektroničkome obliku – e-Matici NN 86/15, 76/19, 38/20</a:t>
            </a:r>
          </a:p>
          <a:p>
            <a:pPr marL="457200" indent="-457200">
              <a:lnSpc>
                <a:spcPct val="120000"/>
              </a:lnSpc>
              <a:spcBef>
                <a:spcPts val="0"/>
              </a:spcBef>
              <a:buFont typeface="+mj-lt"/>
              <a:buAutoNum type="arabicPeriod"/>
            </a:pPr>
            <a:r>
              <a:rPr lang="hr-HR" sz="1000" dirty="0"/>
              <a:t>Pravilnik o evidenciji radnog vremena za radnike u školskim ustanovama NN 144/11</a:t>
            </a:r>
          </a:p>
          <a:p>
            <a:pPr marL="457200" indent="-457200">
              <a:lnSpc>
                <a:spcPct val="120000"/>
              </a:lnSpc>
              <a:spcBef>
                <a:spcPts val="0"/>
              </a:spcBef>
              <a:buFont typeface="+mj-lt"/>
              <a:buAutoNum type="arabicPeriod"/>
            </a:pPr>
            <a:r>
              <a:rPr lang="hr-HR" sz="1000" dirty="0">
                <a:solidFill>
                  <a:srgbClr val="00B050"/>
                </a:solidFill>
              </a:rPr>
              <a:t>Pravilnik o pedagoškoj dokumentaciji i evidenciji te javnim ispravama u školskim ustanovama NN 47/17, 41/19, 76/19</a:t>
            </a:r>
          </a:p>
          <a:p>
            <a:pPr marL="457200" indent="-457200">
              <a:lnSpc>
                <a:spcPct val="120000"/>
              </a:lnSpc>
              <a:spcBef>
                <a:spcPts val="0"/>
              </a:spcBef>
              <a:buFont typeface="+mj-lt"/>
              <a:buAutoNum type="arabicPeriod"/>
            </a:pPr>
            <a:r>
              <a:rPr lang="hr-HR" sz="1000" dirty="0"/>
              <a:t>Pravilnik o načinu provedbe vanjskog vrjednovanja i korištenju rezultata vanjskog vrjednovanja školskih ustanova NN 23/11, 26/23</a:t>
            </a:r>
          </a:p>
          <a:p>
            <a:pPr marL="457200" indent="-457200">
              <a:lnSpc>
                <a:spcPct val="120000"/>
              </a:lnSpc>
              <a:spcBef>
                <a:spcPts val="0"/>
              </a:spcBef>
              <a:buFont typeface="+mj-lt"/>
              <a:buAutoNum type="arabicPeriod"/>
            </a:pPr>
            <a:r>
              <a:rPr lang="hr-HR" sz="1000" dirty="0"/>
              <a:t>Pravilnik o načinu i postupku utvrđivanja uvjeta za početak rada školske ustanove NN 141/09, 95/20</a:t>
            </a:r>
          </a:p>
          <a:p>
            <a:pPr marL="457200" indent="-457200">
              <a:lnSpc>
                <a:spcPct val="120000"/>
              </a:lnSpc>
              <a:spcBef>
                <a:spcPts val="0"/>
              </a:spcBef>
              <a:buFont typeface="+mj-lt"/>
              <a:buAutoNum type="arabicPeriod"/>
            </a:pPr>
            <a:r>
              <a:rPr lang="hr-HR" sz="1000" dirty="0"/>
              <a:t>Pravilnik o polaganju državne mature NN 01/13, 41/19, 127/19, 55/20, 53/21, 126/21, 19/23	</a:t>
            </a:r>
          </a:p>
          <a:p>
            <a:pPr marL="457200" indent="-457200">
              <a:lnSpc>
                <a:spcPct val="120000"/>
              </a:lnSpc>
              <a:spcBef>
                <a:spcPts val="0"/>
              </a:spcBef>
              <a:buFont typeface="+mj-lt"/>
              <a:buAutoNum type="arabicPeriod"/>
            </a:pPr>
            <a:r>
              <a:rPr lang="hr-HR" sz="1000" dirty="0"/>
              <a:t>Pravilnik o izradbi i obrani završnoga rada  NN 118/2009  </a:t>
            </a:r>
          </a:p>
          <a:p>
            <a:pPr marL="457200" indent="-457200">
              <a:lnSpc>
                <a:spcPct val="120000"/>
              </a:lnSpc>
              <a:spcBef>
                <a:spcPts val="0"/>
              </a:spcBef>
              <a:buFont typeface="+mj-lt"/>
              <a:buAutoNum type="arabicPeriod"/>
            </a:pPr>
            <a:r>
              <a:rPr lang="hr-HR" sz="1000" dirty="0"/>
              <a:t>Pravilnik o provođenju pripremne i dopunske nastave za učenike koji ne znaju ili nedostatno poznaju hrvatski jezik i nastave materinskog jezika i kulture države podrijetla učenika NN 15/13</a:t>
            </a:r>
          </a:p>
          <a:p>
            <a:pPr marL="457200" indent="-457200">
              <a:lnSpc>
                <a:spcPct val="120000"/>
              </a:lnSpc>
              <a:spcBef>
                <a:spcPts val="0"/>
              </a:spcBef>
              <a:buFont typeface="+mj-lt"/>
              <a:buAutoNum type="arabicPeriod"/>
            </a:pPr>
            <a:r>
              <a:rPr lang="hr-HR" sz="1000" dirty="0"/>
              <a:t>Pravilnik o načinu provođenja programa i provjeri znanja tražitelja azila, azilanata i stranaca pod privremenom zaštitom i stranaca pod supsidijarnom zaštitom, radi pristupa obrazovnom sustavu Republike Hrvatske  NN 89/2008   </a:t>
            </a:r>
          </a:p>
          <a:p>
            <a:pPr marL="457200" indent="-457200">
              <a:lnSpc>
                <a:spcPct val="120000"/>
              </a:lnSpc>
              <a:spcBef>
                <a:spcPts val="0"/>
              </a:spcBef>
              <a:buFont typeface="+mj-lt"/>
              <a:buAutoNum type="arabicPeriod"/>
            </a:pPr>
            <a:r>
              <a:rPr lang="hr-HR" sz="1000" dirty="0"/>
              <a:t>Pravilnik o uvjetima koje moraju ispunjavati vozila kojima se prevoze djeca NN 100/08, 20/09</a:t>
            </a:r>
          </a:p>
          <a:p>
            <a:pPr marL="457200" indent="-457200">
              <a:lnSpc>
                <a:spcPct val="120000"/>
              </a:lnSpc>
              <a:spcBef>
                <a:spcPts val="0"/>
              </a:spcBef>
              <a:buFont typeface="+mj-lt"/>
              <a:buAutoNum type="arabicPeriod"/>
            </a:pPr>
            <a:r>
              <a:rPr lang="hr-HR" sz="1000" dirty="0"/>
              <a:t>Protokol o postupanju prema djeci odvojenoj od roditelja – stranim državljanima</a:t>
            </a:r>
          </a:p>
          <a:p>
            <a:pPr marL="457200" indent="-457200">
              <a:lnSpc>
                <a:spcPct val="120000"/>
              </a:lnSpc>
              <a:spcBef>
                <a:spcPts val="0"/>
              </a:spcBef>
              <a:buFont typeface="+mj-lt"/>
              <a:buAutoNum type="arabicPeriod"/>
            </a:pPr>
            <a:r>
              <a:rPr lang="hr-HR" sz="1000" dirty="0"/>
              <a:t>Pravilnik o Registru Hrvatskog kvalifikacijskog okvira  NN 96/2021   </a:t>
            </a:r>
          </a:p>
          <a:p>
            <a:pPr marL="457200" indent="-457200">
              <a:lnSpc>
                <a:spcPct val="120000"/>
              </a:lnSpc>
              <a:spcBef>
                <a:spcPts val="0"/>
              </a:spcBef>
              <a:buFont typeface="+mj-lt"/>
              <a:buAutoNum type="arabicPeriod"/>
            </a:pPr>
            <a:r>
              <a:rPr lang="hr-HR" sz="1000" dirty="0"/>
              <a:t>Pravilnik o standardima i normativima te načinu i postupku utvrđivanja uvjeta u ustanovama za obrazovanje odraslih NN 14/2023</a:t>
            </a:r>
          </a:p>
          <a:p>
            <a:pPr marL="457200" indent="-457200">
              <a:lnSpc>
                <a:spcPct val="120000"/>
              </a:lnSpc>
              <a:spcBef>
                <a:spcPts val="0"/>
              </a:spcBef>
              <a:buFont typeface="+mj-lt"/>
              <a:buAutoNum type="arabicPeriod"/>
            </a:pPr>
            <a:r>
              <a:rPr lang="hr-HR" sz="1000" dirty="0"/>
              <a:t>Kolektivni ugovor za zaposlenike u osnovnoškolskim ustanovama</a:t>
            </a:r>
          </a:p>
          <a:p>
            <a:pPr marL="457200" indent="-457200">
              <a:lnSpc>
                <a:spcPct val="120000"/>
              </a:lnSpc>
              <a:spcBef>
                <a:spcPts val="0"/>
              </a:spcBef>
              <a:buFont typeface="+mj-lt"/>
              <a:buAutoNum type="arabicPeriod"/>
            </a:pPr>
            <a:r>
              <a:rPr lang="hr-HR" sz="1000" dirty="0"/>
              <a:t>Pravilnik o načinu i uvjetima napredovanja u struci i promicanju u položajna zvanja odgojitelja i stručni suradnika u dječjim vrtićima  NN 20/05	</a:t>
            </a:r>
          </a:p>
          <a:p>
            <a:pPr marL="457200" indent="-457200">
              <a:lnSpc>
                <a:spcPct val="120000"/>
              </a:lnSpc>
              <a:spcBef>
                <a:spcPts val="0"/>
              </a:spcBef>
              <a:buFont typeface="+mj-lt"/>
              <a:buAutoNum type="arabicPeriod"/>
            </a:pPr>
            <a:r>
              <a:rPr lang="hr-HR" sz="1000" dirty="0"/>
              <a:t>Pravilnik o vježbaonicama i pokusnim programima u dječjim vrtićima te o dječjim vrtićima kao stručno-razvojnim centrima NN 49/04	 </a:t>
            </a:r>
          </a:p>
          <a:p>
            <a:pPr marL="457200" indent="-457200">
              <a:lnSpc>
                <a:spcPct val="120000"/>
              </a:lnSpc>
              <a:spcBef>
                <a:spcPts val="0"/>
              </a:spcBef>
              <a:buFont typeface="+mj-lt"/>
              <a:buAutoNum type="arabicPeriod"/>
            </a:pPr>
            <a:r>
              <a:rPr lang="hr-HR" sz="1000" dirty="0">
                <a:solidFill>
                  <a:srgbClr val="00B050"/>
                </a:solidFill>
              </a:rPr>
              <a:t>Pravilnik o obrascima i sadržaju pedagoške dokumentacije i evidencije o djeci u dječjem vrtiću NN 83/01 </a:t>
            </a:r>
          </a:p>
          <a:p>
            <a:pPr marL="457200" indent="-457200">
              <a:lnSpc>
                <a:spcPct val="120000"/>
              </a:lnSpc>
              <a:spcBef>
                <a:spcPts val="0"/>
              </a:spcBef>
              <a:buFont typeface="+mj-lt"/>
              <a:buAutoNum type="arabicPeriod"/>
            </a:pPr>
            <a:r>
              <a:rPr lang="hr-HR" sz="1000" dirty="0">
                <a:solidFill>
                  <a:srgbClr val="00B050"/>
                </a:solidFill>
              </a:rPr>
              <a:t>Pravilnik o obrascima zdravstvene dokumentacije djece predškolske dobi i evidencije u dječjem vrtiću  NN 114/02</a:t>
            </a:r>
          </a:p>
          <a:p>
            <a:pPr marL="457200" indent="-457200">
              <a:lnSpc>
                <a:spcPct val="120000"/>
              </a:lnSpc>
              <a:spcBef>
                <a:spcPts val="0"/>
              </a:spcBef>
              <a:buFont typeface="+mj-lt"/>
              <a:buAutoNum type="arabicPeriod"/>
            </a:pPr>
            <a:r>
              <a:rPr lang="hr-HR" sz="1000" dirty="0"/>
              <a:t>Pravilnik o uvjetima koje moraju ispunjavati autobusi kojima se organizirano prevoze djeca NN 100/08, 20/09</a:t>
            </a:r>
          </a:p>
          <a:p>
            <a:pPr marL="457200" indent="-457200">
              <a:lnSpc>
                <a:spcPct val="120000"/>
              </a:lnSpc>
              <a:spcBef>
                <a:spcPts val="0"/>
              </a:spcBef>
              <a:buFont typeface="+mj-lt"/>
              <a:buAutoNum type="arabicPeriod"/>
            </a:pPr>
            <a:r>
              <a:rPr lang="hr-HR" sz="1000" dirty="0"/>
              <a:t>Program zdravstvene zaštite djece, higijene i pravilne prehrane djece u dječjim vrtićima NN 105/2002   </a:t>
            </a:r>
          </a:p>
          <a:p>
            <a:pPr marL="457200" indent="-457200">
              <a:lnSpc>
                <a:spcPct val="120000"/>
              </a:lnSpc>
              <a:spcBef>
                <a:spcPts val="0"/>
              </a:spcBef>
              <a:buFont typeface="+mj-lt"/>
              <a:buAutoNum type="arabicPeriod"/>
            </a:pPr>
            <a:r>
              <a:rPr lang="hr-HR" sz="1000" dirty="0"/>
              <a:t>Pravilnik o Upisniku visokih učilišta	56/23</a:t>
            </a:r>
          </a:p>
          <a:p>
            <a:pPr marL="457200" indent="-457200">
              <a:lnSpc>
                <a:spcPct val="120000"/>
              </a:lnSpc>
              <a:spcBef>
                <a:spcPts val="0"/>
              </a:spcBef>
              <a:buFont typeface="+mj-lt"/>
              <a:buAutoNum type="arabicPeriod"/>
            </a:pPr>
            <a:r>
              <a:rPr lang="hr-HR" sz="1000" dirty="0"/>
              <a:t>Pravilnik o Upisniku studijskih programa 56/23</a:t>
            </a:r>
          </a:p>
          <a:p>
            <a:pPr marL="457200" indent="-457200">
              <a:lnSpc>
                <a:spcPct val="120000"/>
              </a:lnSpc>
              <a:spcBef>
                <a:spcPts val="0"/>
              </a:spcBef>
              <a:buFont typeface="+mj-lt"/>
              <a:buAutoNum type="arabicPeriod"/>
            </a:pPr>
            <a:r>
              <a:rPr lang="hr-HR" sz="1000" dirty="0"/>
              <a:t>Pravilnik o obliku i sadržaju svjedodžbe, diplome i dopunske isprave o studiju 74/23</a:t>
            </a:r>
          </a:p>
          <a:p>
            <a:pPr marL="457200" indent="-457200">
              <a:lnSpc>
                <a:spcPct val="120000"/>
              </a:lnSpc>
              <a:spcBef>
                <a:spcPts val="0"/>
              </a:spcBef>
              <a:buFont typeface="+mj-lt"/>
              <a:buAutoNum type="arabicPeriod"/>
            </a:pPr>
            <a:r>
              <a:rPr lang="hr-HR" sz="1000" dirty="0">
                <a:solidFill>
                  <a:srgbClr val="00B050"/>
                </a:solidFill>
              </a:rPr>
              <a:t>Pravilnik o sadržaju i korištenju informacijskih sustava u visokom obrazovanju 36/23</a:t>
            </a:r>
          </a:p>
          <a:p>
            <a:pPr marL="457200" indent="-457200">
              <a:lnSpc>
                <a:spcPct val="120000"/>
              </a:lnSpc>
              <a:spcBef>
                <a:spcPts val="0"/>
              </a:spcBef>
              <a:buFont typeface="+mj-lt"/>
              <a:buAutoNum type="arabicPeriod"/>
            </a:pPr>
            <a:r>
              <a:rPr lang="hr-HR" sz="1000" dirty="0"/>
              <a:t>Pravilnik o Upisniku znanstvenika 72/2004</a:t>
            </a:r>
          </a:p>
          <a:p>
            <a:pPr marL="457200" indent="-457200">
              <a:lnSpc>
                <a:spcPct val="120000"/>
              </a:lnSpc>
              <a:spcBef>
                <a:spcPts val="0"/>
              </a:spcBef>
              <a:buFont typeface="+mj-lt"/>
              <a:buAutoNum type="arabicPeriod"/>
            </a:pPr>
            <a:r>
              <a:rPr lang="hr-HR" sz="1000" dirty="0"/>
              <a:t>Pravilnik o studenskoj ispravi 90/14</a:t>
            </a:r>
          </a:p>
          <a:p>
            <a:pPr marL="457200" indent="-457200">
              <a:lnSpc>
                <a:spcPct val="120000"/>
              </a:lnSpc>
              <a:spcBef>
                <a:spcPts val="0"/>
              </a:spcBef>
              <a:buFont typeface="+mj-lt"/>
              <a:buAutoNum type="arabicPeriod"/>
            </a:pPr>
            <a:r>
              <a:rPr lang="hr-HR" sz="1000" dirty="0"/>
              <a:t>Zakon o obavljanju studentskih poslova 96/18</a:t>
            </a:r>
          </a:p>
          <a:p>
            <a:pPr marL="457200" indent="-457200">
              <a:lnSpc>
                <a:spcPct val="120000"/>
              </a:lnSpc>
              <a:spcBef>
                <a:spcPts val="0"/>
              </a:spcBef>
              <a:buFont typeface="+mj-lt"/>
              <a:buAutoNum type="arabicPeriod"/>
            </a:pPr>
            <a:r>
              <a:rPr lang="hr-HR" sz="1000" dirty="0"/>
              <a:t>Pravilnik o uvjetima i načinu ostvarivanja prava na pokriće troškova prehrane studenata (NN 120/13)</a:t>
            </a:r>
          </a:p>
          <a:p>
            <a:pPr marL="457200" indent="-457200">
              <a:lnSpc>
                <a:spcPct val="120000"/>
              </a:lnSpc>
              <a:spcBef>
                <a:spcPts val="0"/>
              </a:spcBef>
              <a:buFont typeface="+mj-lt"/>
              <a:buAutoNum type="arabicPeriod"/>
            </a:pPr>
            <a:r>
              <a:rPr lang="hr-HR" sz="1000" dirty="0"/>
              <a:t>Pravilnik o uvjetima i načinu ostvarivanja prava redovitih studenata na subvencionirano stanovanje NN 68/23</a:t>
            </a:r>
          </a:p>
          <a:p>
            <a:pPr marL="457200" indent="-457200">
              <a:lnSpc>
                <a:spcPct val="120000"/>
              </a:lnSpc>
              <a:spcBef>
                <a:spcPts val="0"/>
              </a:spcBef>
              <a:buFont typeface="+mj-lt"/>
              <a:buAutoNum type="arabicPeriod"/>
            </a:pPr>
            <a:r>
              <a:rPr lang="hr-HR" sz="1000" dirty="0"/>
              <a:t>Pravilnik o uvjetima i načinu ostvarivanja prava na novčanu potporu za pokriće dijela troškova prijevoza za studente s invaliditetom NN 114/2023</a:t>
            </a:r>
          </a:p>
          <a:p>
            <a:pPr marL="457200" indent="-457200">
              <a:lnSpc>
                <a:spcPct val="120000"/>
              </a:lnSpc>
              <a:spcBef>
                <a:spcPts val="0"/>
              </a:spcBef>
              <a:buFont typeface="+mj-lt"/>
              <a:buAutoNum type="arabicPeriod"/>
            </a:pPr>
            <a:r>
              <a:rPr lang="hr-HR" sz="1000" dirty="0"/>
              <a:t>Pravilnik o uvjetima i načinu ostvarivanja prava studenata na državnu stipendiju u STEM područjima znanosti 70/2023</a:t>
            </a:r>
          </a:p>
          <a:p>
            <a:pPr marL="457200" indent="-457200">
              <a:lnSpc>
                <a:spcPct val="120000"/>
              </a:lnSpc>
              <a:spcBef>
                <a:spcPts val="0"/>
              </a:spcBef>
              <a:buFont typeface="+mj-lt"/>
              <a:buAutoNum type="arabicPeriod"/>
            </a:pPr>
            <a:r>
              <a:rPr lang="hr-HR" sz="1000" dirty="0"/>
              <a:t>Pravilnik o uvjetima i načinu ostvarivanja prava na državnu stipendiju na temelju </a:t>
            </a:r>
            <a:r>
              <a:rPr lang="hr-HR" sz="1000" dirty="0" err="1"/>
              <a:t>socio</a:t>
            </a:r>
            <a:r>
              <a:rPr lang="hr-HR" sz="1000" dirty="0"/>
              <a:t>-ekonomskoga statusa 110/2022 </a:t>
            </a:r>
          </a:p>
        </p:txBody>
      </p:sp>
    </p:spTree>
    <p:extLst>
      <p:ext uri="{BB962C8B-B14F-4D97-AF65-F5344CB8AC3E}">
        <p14:creationId xmlns:p14="http://schemas.microsoft.com/office/powerpoint/2010/main" val="11928695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732EF61-8FB3-B12F-98B8-8B9EF04B55EE}"/>
              </a:ext>
            </a:extLst>
          </p:cNvPr>
          <p:cNvGraphicFramePr>
            <a:graphicFrameLocks noChangeAspect="1"/>
          </p:cNvGraphicFramePr>
          <p:nvPr>
            <p:custDataLst>
              <p:tags r:id="rId1"/>
            </p:custDataLst>
            <p:extLst>
              <p:ext uri="{D42A27DB-BD31-4B8C-83A1-F6EECF244321}">
                <p14:modId xmlns:p14="http://schemas.microsoft.com/office/powerpoint/2010/main" val="6737967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28B1ECD4-8F78-7D15-C0CA-582E1E916FCB}"/>
              </a:ext>
            </a:extLst>
          </p:cNvPr>
          <p:cNvSpPr>
            <a:spLocks noGrp="1"/>
          </p:cNvSpPr>
          <p:nvPr>
            <p:ph type="title"/>
          </p:nvPr>
        </p:nvSpPr>
        <p:spPr/>
        <p:txBody>
          <a:bodyPr vert="horz"/>
          <a:lstStyle/>
          <a:p>
            <a:r>
              <a:rPr lang="hr-HR" dirty="0"/>
              <a:t>Sustav ISAK – informacijski sustav studentskih kartica</a:t>
            </a:r>
          </a:p>
        </p:txBody>
      </p:sp>
      <p:sp>
        <p:nvSpPr>
          <p:cNvPr id="3" name="Content Placeholder 2">
            <a:extLst>
              <a:ext uri="{FF2B5EF4-FFF2-40B4-BE49-F238E27FC236}">
                <a16:creationId xmlns:a16="http://schemas.microsoft.com/office/drawing/2014/main" id="{C9ADC6E1-AFCC-888F-6E57-617ACB1C2C48}"/>
              </a:ext>
            </a:extLst>
          </p:cNvPr>
          <p:cNvSpPr>
            <a:spLocks noGrp="1"/>
          </p:cNvSpPr>
          <p:nvPr>
            <p:ph idx="1"/>
          </p:nvPr>
        </p:nvSpPr>
        <p:spPr/>
        <p:txBody>
          <a:bodyPr>
            <a:normAutofit fontScale="85000" lnSpcReduction="10000"/>
          </a:bodyPr>
          <a:lstStyle/>
          <a:p>
            <a:r>
              <a:rPr lang="hr-HR" dirty="0"/>
              <a:t>Korisnici su studenti, nastavnici i djelatnici ustanova iz sustava znanosti i visokog obrazovanja, ustanove iz sustava znanosti i visokog obrazovanja, Ministarstvo znanosti i obrazovanja te druge pravne osobe u skladu s pravilima usluge</a:t>
            </a:r>
          </a:p>
          <a:p>
            <a:pPr lvl="1"/>
            <a:r>
              <a:rPr lang="hr-HR" b="1" dirty="0"/>
              <a:t>Pravilnik o studentskoj ispravi</a:t>
            </a:r>
            <a:r>
              <a:rPr lang="hr-HR" dirty="0"/>
              <a:t>, </a:t>
            </a:r>
          </a:p>
          <a:p>
            <a:pPr lvl="1"/>
            <a:r>
              <a:rPr lang="hr-HR" b="1" dirty="0"/>
              <a:t>Pravilnik o uvjetima i načinu ostvarivanja prava na pokriće troškova prehrane studenata</a:t>
            </a:r>
          </a:p>
          <a:p>
            <a:pPr lvl="1"/>
            <a:r>
              <a:rPr lang="hr-HR" b="1" dirty="0"/>
              <a:t>Pravilnik o sadržaju i korištenju informacijskih sustava u visokom obrazovanju</a:t>
            </a:r>
          </a:p>
          <a:p>
            <a:r>
              <a:rPr lang="hr-HR" b="1" i="0" dirty="0">
                <a:solidFill>
                  <a:srgbClr val="333333"/>
                </a:solidFill>
                <a:effectLst/>
                <a:latin typeface="-apple-system"/>
              </a:rPr>
              <a:t>Informacijski sustav akademskih kartica (ISAK</a:t>
            </a:r>
            <a:r>
              <a:rPr lang="hr-HR" b="0" i="0" dirty="0">
                <a:solidFill>
                  <a:srgbClr val="333333"/>
                </a:solidFill>
                <a:effectLst/>
                <a:latin typeface="-apple-system"/>
              </a:rPr>
              <a:t>) služi za praćenje životnog ciklusa akademskih kartica. </a:t>
            </a:r>
          </a:p>
          <a:p>
            <a:pPr lvl="1"/>
            <a:r>
              <a:rPr lang="hr-HR" b="0" i="0" dirty="0">
                <a:solidFill>
                  <a:srgbClr val="333333"/>
                </a:solidFill>
                <a:effectLst/>
                <a:latin typeface="-apple-system"/>
              </a:rPr>
              <a:t>Kartice su namijenjene identifikaciji te ostvarivanju prava krajnjih korisnika ISSP-a</a:t>
            </a:r>
          </a:p>
          <a:p>
            <a:pPr lvl="1"/>
            <a:r>
              <a:rPr lang="hr-HR" b="0" i="0" dirty="0">
                <a:solidFill>
                  <a:srgbClr val="333333"/>
                </a:solidFill>
                <a:effectLst/>
                <a:latin typeface="-apple-system"/>
              </a:rPr>
              <a:t>Korisnici portala su studenti, ovlašteni djelatnici visokih učilišta, administratori restorana studentske prehrane, ovlašteni djelatnici MZO-a te pružatelji korisničke podrške</a:t>
            </a:r>
          </a:p>
          <a:p>
            <a:pPr lvl="1"/>
            <a:r>
              <a:rPr lang="hr-HR" b="0" i="0" dirty="0">
                <a:solidFill>
                  <a:srgbClr val="333333"/>
                </a:solidFill>
                <a:effectLst/>
                <a:latin typeface="-apple-system"/>
              </a:rPr>
              <a:t>Studenti prijavom na portalu mogu vrlo lako provjeriti svoje podatke u ISSP-u, preuzeti elektronički zapis o studentskom statusu, provjeriti studentska prava, iznos subvencije, svoje račune prehrane u studentskim restoranima te pravo na studentski rad</a:t>
            </a:r>
          </a:p>
          <a:p>
            <a:pPr lvl="1"/>
            <a:endParaRPr lang="hr-HR" dirty="0"/>
          </a:p>
        </p:txBody>
      </p:sp>
    </p:spTree>
    <p:extLst>
      <p:ext uri="{BB962C8B-B14F-4D97-AF65-F5344CB8AC3E}">
        <p14:creationId xmlns:p14="http://schemas.microsoft.com/office/powerpoint/2010/main" val="1873301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2DD00CF-6CEF-5BCF-5EA6-2E030ADAC6DA}"/>
              </a:ext>
            </a:extLst>
          </p:cNvPr>
          <p:cNvGraphicFramePr>
            <a:graphicFrameLocks noChangeAspect="1"/>
          </p:cNvGraphicFramePr>
          <p:nvPr>
            <p:custDataLst>
              <p:tags r:id="rId1"/>
            </p:custDataLst>
            <p:extLst>
              <p:ext uri="{D42A27DB-BD31-4B8C-83A1-F6EECF244321}">
                <p14:modId xmlns:p14="http://schemas.microsoft.com/office/powerpoint/2010/main" val="8696024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873DEB-6806-B6A2-8C4D-1B858BEB6A5D}"/>
              </a:ext>
            </a:extLst>
          </p:cNvPr>
          <p:cNvSpPr>
            <a:spLocks noGrp="1"/>
          </p:cNvSpPr>
          <p:nvPr>
            <p:ph type="title"/>
          </p:nvPr>
        </p:nvSpPr>
        <p:spPr/>
        <p:txBody>
          <a:bodyPr vert="horz"/>
          <a:lstStyle/>
          <a:p>
            <a:r>
              <a:rPr lang="hr-HR" dirty="0"/>
              <a:t>Pravilnik o studentskoj iskaznici</a:t>
            </a:r>
          </a:p>
        </p:txBody>
      </p:sp>
      <p:sp>
        <p:nvSpPr>
          <p:cNvPr id="3" name="Content Placeholder 2">
            <a:extLst>
              <a:ext uri="{FF2B5EF4-FFF2-40B4-BE49-F238E27FC236}">
                <a16:creationId xmlns:a16="http://schemas.microsoft.com/office/drawing/2014/main" id="{427AA43A-8A8C-B80E-55F3-F01FAA1E31D8}"/>
              </a:ext>
            </a:extLst>
          </p:cNvPr>
          <p:cNvSpPr>
            <a:spLocks noGrp="1"/>
          </p:cNvSpPr>
          <p:nvPr>
            <p:ph idx="1"/>
          </p:nvPr>
        </p:nvSpPr>
        <p:spPr>
          <a:xfrm>
            <a:off x="838200" y="1825625"/>
            <a:ext cx="6598186" cy="4351338"/>
          </a:xfrm>
        </p:spPr>
        <p:txBody>
          <a:bodyPr>
            <a:normAutofit fontScale="92500" lnSpcReduction="10000"/>
          </a:bodyPr>
          <a:lstStyle/>
          <a:p>
            <a:pPr algn="l"/>
            <a:r>
              <a:rPr lang="hr-HR" b="0" i="0" dirty="0">
                <a:effectLst/>
                <a:latin typeface="+mj-lt"/>
              </a:rPr>
              <a:t>Evidencija o studentskim iskaznicama vodi se u sustavu ISAK i sadrži sljedeće podatke:</a:t>
            </a:r>
          </a:p>
          <a:p>
            <a:pPr lvl="1"/>
            <a:r>
              <a:rPr lang="hr-HR" b="0" i="0" dirty="0">
                <a:effectLst/>
                <a:latin typeface="+mj-lt"/>
              </a:rPr>
              <a:t>1. broj studentske iskaznice</a:t>
            </a:r>
          </a:p>
          <a:p>
            <a:pPr lvl="1"/>
            <a:r>
              <a:rPr lang="hr-HR" b="0" i="0" dirty="0">
                <a:effectLst/>
                <a:latin typeface="+mj-lt"/>
              </a:rPr>
              <a:t>2. naziv visokog učilišta na koje je student upisan</a:t>
            </a:r>
          </a:p>
          <a:p>
            <a:pPr lvl="1"/>
            <a:r>
              <a:rPr lang="hr-HR" b="0" i="0" dirty="0">
                <a:effectLst/>
                <a:latin typeface="+mj-lt"/>
              </a:rPr>
              <a:t>3. vrsta studija</a:t>
            </a:r>
          </a:p>
          <a:p>
            <a:pPr lvl="1"/>
            <a:r>
              <a:rPr lang="hr-HR" b="0" i="0" dirty="0">
                <a:effectLst/>
                <a:latin typeface="+mj-lt"/>
              </a:rPr>
              <a:t>4. ime i prezime studenta</a:t>
            </a:r>
          </a:p>
          <a:p>
            <a:pPr lvl="1"/>
            <a:r>
              <a:rPr lang="hr-HR" b="0" i="0" dirty="0">
                <a:effectLst/>
                <a:latin typeface="+mj-lt"/>
              </a:rPr>
              <a:t>5. jedinstveni matični broj akademskoga građanina</a:t>
            </a:r>
          </a:p>
          <a:p>
            <a:pPr lvl="1"/>
            <a:r>
              <a:rPr lang="hr-HR" b="0" i="0" dirty="0">
                <a:effectLst/>
                <a:latin typeface="+mj-lt"/>
              </a:rPr>
              <a:t>6. OIB studenta</a:t>
            </a:r>
          </a:p>
          <a:p>
            <a:pPr lvl="1"/>
            <a:r>
              <a:rPr lang="hr-HR" b="0" i="0" dirty="0">
                <a:effectLst/>
                <a:latin typeface="+mj-lt"/>
              </a:rPr>
              <a:t>7. fotografiju studenta</a:t>
            </a:r>
          </a:p>
          <a:p>
            <a:pPr lvl="1"/>
            <a:r>
              <a:rPr lang="hr-HR" b="0" i="0" dirty="0">
                <a:effectLst/>
                <a:latin typeface="+mj-lt"/>
              </a:rPr>
              <a:t>8. status studentske iskaznice</a:t>
            </a:r>
          </a:p>
          <a:p>
            <a:pPr lvl="1"/>
            <a:r>
              <a:rPr lang="hr-HR" b="0" i="0" dirty="0">
                <a:effectLst/>
                <a:latin typeface="+mj-lt"/>
              </a:rPr>
              <a:t>9. ESI</a:t>
            </a:r>
          </a:p>
          <a:p>
            <a:pPr lvl="1"/>
            <a:r>
              <a:rPr lang="hr-HR" b="0" i="0" dirty="0">
                <a:effectLst/>
                <a:latin typeface="+mj-lt"/>
              </a:rPr>
              <a:t>10. ESCN.</a:t>
            </a:r>
          </a:p>
          <a:p>
            <a:endParaRPr lang="hr-HR" dirty="0"/>
          </a:p>
        </p:txBody>
      </p:sp>
      <p:pic>
        <p:nvPicPr>
          <p:cNvPr id="9" name="Picture 8">
            <a:extLst>
              <a:ext uri="{FF2B5EF4-FFF2-40B4-BE49-F238E27FC236}">
                <a16:creationId xmlns:a16="http://schemas.microsoft.com/office/drawing/2014/main" id="{96708DA7-6072-5A34-61C4-330287AF1E99}"/>
              </a:ext>
            </a:extLst>
          </p:cNvPr>
          <p:cNvPicPr>
            <a:picLocks noChangeAspect="1"/>
          </p:cNvPicPr>
          <p:nvPr/>
        </p:nvPicPr>
        <p:blipFill>
          <a:blip r:embed="rId6"/>
          <a:stretch>
            <a:fillRect/>
          </a:stretch>
        </p:blipFill>
        <p:spPr>
          <a:xfrm>
            <a:off x="7666840" y="2578712"/>
            <a:ext cx="4002318" cy="2525272"/>
          </a:xfrm>
          <a:prstGeom prst="rect">
            <a:avLst/>
          </a:prstGeom>
        </p:spPr>
      </p:pic>
    </p:spTree>
    <p:extLst>
      <p:ext uri="{BB962C8B-B14F-4D97-AF65-F5344CB8AC3E}">
        <p14:creationId xmlns:p14="http://schemas.microsoft.com/office/powerpoint/2010/main" val="2539982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EADEBBD-5495-A6B3-8778-BB8084D5EB02}"/>
              </a:ext>
            </a:extLst>
          </p:cNvPr>
          <p:cNvGraphicFramePr>
            <a:graphicFrameLocks noChangeAspect="1"/>
          </p:cNvGraphicFramePr>
          <p:nvPr>
            <p:custDataLst>
              <p:tags r:id="rId1"/>
            </p:custDataLst>
            <p:extLst>
              <p:ext uri="{D42A27DB-BD31-4B8C-83A1-F6EECF244321}">
                <p14:modId xmlns:p14="http://schemas.microsoft.com/office/powerpoint/2010/main" val="20897508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8294241-A4F8-517F-E641-D56B7E56FB68}"/>
              </a:ext>
            </a:extLst>
          </p:cNvPr>
          <p:cNvSpPr>
            <a:spLocks noGrp="1"/>
          </p:cNvSpPr>
          <p:nvPr>
            <p:ph type="title"/>
          </p:nvPr>
        </p:nvSpPr>
        <p:spPr/>
        <p:txBody>
          <a:bodyPr vert="horz"/>
          <a:lstStyle/>
          <a:p>
            <a:r>
              <a:rPr lang="hr-HR" dirty="0"/>
              <a:t>Sustav ISSP – informacijski sustav studentskih prava</a:t>
            </a:r>
          </a:p>
        </p:txBody>
      </p:sp>
      <p:sp>
        <p:nvSpPr>
          <p:cNvPr id="3" name="Content Placeholder 2">
            <a:extLst>
              <a:ext uri="{FF2B5EF4-FFF2-40B4-BE49-F238E27FC236}">
                <a16:creationId xmlns:a16="http://schemas.microsoft.com/office/drawing/2014/main" id="{3D3792FA-7576-B52D-B0D8-73950AC0851A}"/>
              </a:ext>
            </a:extLst>
          </p:cNvPr>
          <p:cNvSpPr>
            <a:spLocks noGrp="1"/>
          </p:cNvSpPr>
          <p:nvPr>
            <p:ph idx="1"/>
          </p:nvPr>
        </p:nvSpPr>
        <p:spPr/>
        <p:txBody>
          <a:bodyPr>
            <a:normAutofit fontScale="92500" lnSpcReduction="20000"/>
          </a:bodyPr>
          <a:lstStyle/>
          <a:p>
            <a:r>
              <a:rPr lang="hr-HR" dirty="0"/>
              <a:t>Informacijski sustav studentskih prava (ISSP) služi za evidentiranje i praćenje prava studenata u skladu s važećim propisima i aktima Ministarstva znanosti i obrazovanja (MZO) te visokih učilišta na kojima studenti studiraju.</a:t>
            </a:r>
          </a:p>
          <a:p>
            <a:r>
              <a:rPr lang="hr-HR" b="0" i="0" dirty="0">
                <a:solidFill>
                  <a:srgbClr val="333333"/>
                </a:solidFill>
                <a:effectLst/>
                <a:latin typeface="-apple-system"/>
              </a:rPr>
              <a:t>Podatke ISSP-a uz odobrenje MZO-a putem </a:t>
            </a:r>
            <a:r>
              <a:rPr lang="hr-HR" b="1" i="0" dirty="0">
                <a:solidFill>
                  <a:srgbClr val="333333"/>
                </a:solidFill>
                <a:effectLst/>
                <a:latin typeface="-apple-system"/>
              </a:rPr>
              <a:t>ISSP REST API</a:t>
            </a:r>
            <a:r>
              <a:rPr lang="hr-HR" b="0" i="0" dirty="0">
                <a:solidFill>
                  <a:srgbClr val="333333"/>
                </a:solidFill>
                <a:effectLst/>
                <a:latin typeface="-apple-system"/>
              </a:rPr>
              <a:t>-ja, koji održava i razvija Sveučilišni računski centar Sveučilišta u Zagrebu koriste aplikacije brojnih korisnika: </a:t>
            </a:r>
          </a:p>
          <a:p>
            <a:pPr lvl="1"/>
            <a:r>
              <a:rPr lang="hr-HR" b="0" i="0" dirty="0">
                <a:solidFill>
                  <a:srgbClr val="333333"/>
                </a:solidFill>
                <a:effectLst/>
                <a:latin typeface="-apple-system"/>
              </a:rPr>
              <a:t>Hrvatski zavod za zapošljavanje (HZZ), </a:t>
            </a:r>
          </a:p>
          <a:p>
            <a:pPr lvl="1"/>
            <a:r>
              <a:rPr lang="hr-HR" b="0" i="0" dirty="0">
                <a:solidFill>
                  <a:srgbClr val="333333"/>
                </a:solidFill>
                <a:effectLst/>
                <a:latin typeface="-apple-system"/>
              </a:rPr>
              <a:t>Hrvatski zavod za zdravstveno osiguranje (HZZO), </a:t>
            </a:r>
          </a:p>
          <a:p>
            <a:pPr lvl="1"/>
            <a:r>
              <a:rPr lang="hr-HR" b="0" i="0" dirty="0">
                <a:solidFill>
                  <a:srgbClr val="333333"/>
                </a:solidFill>
                <a:effectLst/>
                <a:latin typeface="-apple-system"/>
              </a:rPr>
              <a:t>Agencija za obalni linijski pomorski promet </a:t>
            </a:r>
          </a:p>
          <a:p>
            <a:pPr lvl="1"/>
            <a:r>
              <a:rPr lang="hr-HR" b="0" i="0" dirty="0">
                <a:solidFill>
                  <a:srgbClr val="333333"/>
                </a:solidFill>
                <a:effectLst/>
                <a:latin typeface="-apple-system"/>
              </a:rPr>
              <a:t>Zagrebački električni tramvaj (ZET) </a:t>
            </a:r>
          </a:p>
          <a:p>
            <a:pPr lvl="1"/>
            <a:r>
              <a:rPr lang="hr-HR" dirty="0">
                <a:solidFill>
                  <a:srgbClr val="333333"/>
                </a:solidFill>
                <a:latin typeface="-apple-system"/>
              </a:rPr>
              <a:t>i drugi</a:t>
            </a:r>
            <a:r>
              <a:rPr lang="hr-HR" b="0" i="0" dirty="0">
                <a:solidFill>
                  <a:srgbClr val="333333"/>
                </a:solidFill>
                <a:effectLst/>
                <a:latin typeface="-apple-system"/>
              </a:rPr>
              <a:t> korisnici koji u svojim aplikativnim rješenjima provjeravaju status studenta u ISSP-u putem </a:t>
            </a:r>
            <a:r>
              <a:rPr lang="hr-HR" b="1" i="0" dirty="0">
                <a:solidFill>
                  <a:srgbClr val="333333"/>
                </a:solidFill>
                <a:effectLst/>
                <a:latin typeface="-apple-system"/>
              </a:rPr>
              <a:t>ISSP REST API</a:t>
            </a:r>
            <a:r>
              <a:rPr lang="hr-HR" b="0" i="0" dirty="0">
                <a:solidFill>
                  <a:srgbClr val="333333"/>
                </a:solidFill>
                <a:effectLst/>
                <a:latin typeface="-apple-system"/>
              </a:rPr>
              <a:t>-ja</a:t>
            </a:r>
            <a:endParaRPr lang="hr-HR" dirty="0"/>
          </a:p>
        </p:txBody>
      </p:sp>
    </p:spTree>
    <p:extLst>
      <p:ext uri="{BB962C8B-B14F-4D97-AF65-F5344CB8AC3E}">
        <p14:creationId xmlns:p14="http://schemas.microsoft.com/office/powerpoint/2010/main" val="2986740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42BB13E-208D-2D48-37A4-ED8064A39DA6}"/>
              </a:ext>
            </a:extLst>
          </p:cNvPr>
          <p:cNvGraphicFramePr>
            <a:graphicFrameLocks noChangeAspect="1"/>
          </p:cNvGraphicFramePr>
          <p:nvPr>
            <p:custDataLst>
              <p:tags r:id="rId1"/>
            </p:custDataLst>
            <p:extLst>
              <p:ext uri="{D42A27DB-BD31-4B8C-83A1-F6EECF244321}">
                <p14:modId xmlns:p14="http://schemas.microsoft.com/office/powerpoint/2010/main" val="1728239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A034263-37B0-7BCE-443F-F76935C3A098}"/>
              </a:ext>
            </a:extLst>
          </p:cNvPr>
          <p:cNvSpPr>
            <a:spLocks noGrp="1"/>
          </p:cNvSpPr>
          <p:nvPr>
            <p:ph type="title"/>
          </p:nvPr>
        </p:nvSpPr>
        <p:spPr>
          <a:xfrm>
            <a:off x="838200" y="365125"/>
            <a:ext cx="10515600" cy="549275"/>
          </a:xfrm>
        </p:spPr>
        <p:txBody>
          <a:bodyPr vert="horz">
            <a:normAutofit fontScale="90000"/>
          </a:bodyPr>
          <a:lstStyle/>
          <a:p>
            <a:r>
              <a:rPr lang="hr-HR" dirty="0"/>
              <a:t>Zakon o obrazovanju odraslih</a:t>
            </a:r>
          </a:p>
        </p:txBody>
      </p:sp>
      <p:sp>
        <p:nvSpPr>
          <p:cNvPr id="3" name="Content Placeholder 2">
            <a:extLst>
              <a:ext uri="{FF2B5EF4-FFF2-40B4-BE49-F238E27FC236}">
                <a16:creationId xmlns:a16="http://schemas.microsoft.com/office/drawing/2014/main" id="{0EE2A9D0-DDCC-1707-CF3C-121192B70C75}"/>
              </a:ext>
            </a:extLst>
          </p:cNvPr>
          <p:cNvSpPr>
            <a:spLocks noGrp="1"/>
          </p:cNvSpPr>
          <p:nvPr>
            <p:ph idx="1"/>
          </p:nvPr>
        </p:nvSpPr>
        <p:spPr>
          <a:xfrm>
            <a:off x="838200" y="1255776"/>
            <a:ext cx="7598664" cy="5486547"/>
          </a:xfrm>
        </p:spPr>
        <p:txBody>
          <a:bodyPr>
            <a:normAutofit fontScale="92500" lnSpcReduction="20000"/>
          </a:bodyPr>
          <a:lstStyle/>
          <a:p>
            <a:r>
              <a:rPr lang="hr-HR" dirty="0">
                <a:latin typeface="+mj-lt"/>
              </a:rPr>
              <a:t>Čl.2. NISOO - nacionalni informacijski sustav obrazovanja odraslih</a:t>
            </a:r>
          </a:p>
          <a:p>
            <a:pPr lvl="1"/>
            <a:r>
              <a:rPr lang="hr-HR" dirty="0">
                <a:latin typeface="+mj-lt"/>
              </a:rPr>
              <a:t>informacijski sustav koji objedinjuje evidencije o ustanovama, programima obrazovanja i programima vrednovanja, polaznicima, pristupnicima, andragoškim voditeljima i nastavnicima u obrazovanju odraslih </a:t>
            </a:r>
          </a:p>
          <a:p>
            <a:r>
              <a:rPr lang="hr-HR" dirty="0">
                <a:solidFill>
                  <a:srgbClr val="414145"/>
                </a:solidFill>
                <a:latin typeface="+mj-lt"/>
              </a:rPr>
              <a:t>Čl. 29 - U obrazovanju odraslih vode se evidencije o ustanovama, programima obrazovanja i programima vrednovanja, polaznicima, pristupnicima, vanjskom vrednovanju ustanova, andragoškim voditeljima, nastavnicima u obrazovanju odraslih, evidencije o drugim podacima važnim za praćenje stanja i razvoj djelatnosti</a:t>
            </a:r>
          </a:p>
          <a:p>
            <a:r>
              <a:rPr lang="hr-HR" dirty="0">
                <a:solidFill>
                  <a:srgbClr val="414145"/>
                </a:solidFill>
                <a:latin typeface="+mj-lt"/>
              </a:rPr>
              <a:t>Čl. 29. NISOO</a:t>
            </a:r>
          </a:p>
          <a:p>
            <a:pPr lvl="1"/>
            <a:r>
              <a:rPr lang="hr-HR" b="0" i="0" dirty="0">
                <a:solidFill>
                  <a:srgbClr val="414145"/>
                </a:solidFill>
                <a:effectLst/>
                <a:latin typeface="+mj-lt"/>
              </a:rPr>
              <a:t>Podaci iz NISOO-a trebaju biti zaštićeni od zloporabe, uništenja, gubitka, neovlaštenih promjena ili pristupa. Podaci o polaznicima i radnicima vode se i koriste u skladu s odredbama propisa kojima je uređena zaštita osobnih podataka.</a:t>
            </a:r>
          </a:p>
          <a:p>
            <a:pPr lvl="1"/>
            <a:endParaRPr lang="hr-HR" dirty="0"/>
          </a:p>
        </p:txBody>
      </p:sp>
      <p:pic>
        <p:nvPicPr>
          <p:cNvPr id="6" name="Picture 5">
            <a:extLst>
              <a:ext uri="{FF2B5EF4-FFF2-40B4-BE49-F238E27FC236}">
                <a16:creationId xmlns:a16="http://schemas.microsoft.com/office/drawing/2014/main" id="{0C6734A4-DAC4-C25A-06C7-BBB2600597D7}"/>
              </a:ext>
            </a:extLst>
          </p:cNvPr>
          <p:cNvPicPr>
            <a:picLocks noChangeAspect="1"/>
          </p:cNvPicPr>
          <p:nvPr/>
        </p:nvPicPr>
        <p:blipFill>
          <a:blip r:embed="rId5"/>
          <a:stretch>
            <a:fillRect/>
          </a:stretch>
        </p:blipFill>
        <p:spPr>
          <a:xfrm>
            <a:off x="8320229" y="2097024"/>
            <a:ext cx="3381423" cy="2938081"/>
          </a:xfrm>
          <a:prstGeom prst="rect">
            <a:avLst/>
          </a:prstGeom>
        </p:spPr>
      </p:pic>
    </p:spTree>
    <p:extLst>
      <p:ext uri="{BB962C8B-B14F-4D97-AF65-F5344CB8AC3E}">
        <p14:creationId xmlns:p14="http://schemas.microsoft.com/office/powerpoint/2010/main" val="23687310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D353DD-6AFF-D2CA-1964-0676F9AC8ED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CAD353DD-6AFF-D2CA-1964-0676F9AC8ED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AAB61A2-74F3-8E6F-CF91-78D5AA7090DE}"/>
              </a:ext>
            </a:extLst>
          </p:cNvPr>
          <p:cNvSpPr>
            <a:spLocks noGrp="1"/>
          </p:cNvSpPr>
          <p:nvPr>
            <p:ph type="title"/>
          </p:nvPr>
        </p:nvSpPr>
        <p:spPr/>
        <p:txBody>
          <a:bodyPr vert="horz"/>
          <a:lstStyle/>
          <a:p>
            <a:r>
              <a:rPr lang="hr-HR" dirty="0"/>
              <a:t>Zakon o knjižnicama</a:t>
            </a:r>
          </a:p>
        </p:txBody>
      </p:sp>
      <p:sp>
        <p:nvSpPr>
          <p:cNvPr id="3" name="Content Placeholder 2">
            <a:extLst>
              <a:ext uri="{FF2B5EF4-FFF2-40B4-BE49-F238E27FC236}">
                <a16:creationId xmlns:a16="http://schemas.microsoft.com/office/drawing/2014/main" id="{54AA7DA8-C34D-65CC-587D-3CED59064C20}"/>
              </a:ext>
            </a:extLst>
          </p:cNvPr>
          <p:cNvSpPr>
            <a:spLocks noGrp="1"/>
          </p:cNvSpPr>
          <p:nvPr>
            <p:ph idx="1"/>
          </p:nvPr>
        </p:nvSpPr>
        <p:spPr/>
        <p:txBody>
          <a:bodyPr>
            <a:normAutofit/>
          </a:bodyPr>
          <a:lstStyle/>
          <a:p>
            <a:r>
              <a:rPr lang="hr-HR" dirty="0"/>
              <a:t>Osnova za obrade podataka u knjižnicama</a:t>
            </a:r>
          </a:p>
          <a:p>
            <a:pPr lvl="1"/>
            <a:r>
              <a:rPr lang="hr-HR" dirty="0"/>
              <a:t>vođenje evidencije korisnika prema Zakonu o knjižnicama i knjižničnoj djelatnosti </a:t>
            </a:r>
          </a:p>
          <a:p>
            <a:pPr lvl="1"/>
            <a:r>
              <a:rPr lang="hr-HR" dirty="0"/>
              <a:t>pružanje knjižničnih, informacijskih i drugih usluga sukladno Zakonu o knjižnicama i knjižničnoj djelatnosti </a:t>
            </a:r>
          </a:p>
          <a:p>
            <a:pPr lvl="1"/>
            <a:r>
              <a:rPr lang="hr-HR" dirty="0"/>
              <a:t>zaštita knjižničnog fonda</a:t>
            </a:r>
          </a:p>
          <a:p>
            <a:pPr lvl="1"/>
            <a:r>
              <a:rPr lang="hr-HR" dirty="0"/>
              <a:t>obavještavanje korisnika o knjižničnim uslugama i događajima</a:t>
            </a:r>
          </a:p>
          <a:p>
            <a:pPr lvl="1"/>
            <a:r>
              <a:rPr lang="hr-HR" dirty="0"/>
              <a:t>statistika</a:t>
            </a:r>
          </a:p>
          <a:p>
            <a:pPr lvl="1"/>
            <a:r>
              <a:rPr lang="hr-HR" dirty="0"/>
              <a:t>povratak duga</a:t>
            </a:r>
          </a:p>
          <a:p>
            <a:r>
              <a:rPr lang="hr-HR" dirty="0"/>
              <a:t>Informiranje javnosti o događanjima</a:t>
            </a:r>
          </a:p>
          <a:p>
            <a:endParaRPr lang="hr-HR" dirty="0"/>
          </a:p>
        </p:txBody>
      </p:sp>
    </p:spTree>
    <p:extLst>
      <p:ext uri="{BB962C8B-B14F-4D97-AF65-F5344CB8AC3E}">
        <p14:creationId xmlns:p14="http://schemas.microsoft.com/office/powerpoint/2010/main" val="532893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3BDA74-7CCA-AD73-C760-0B1CDBAD547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CA3BDA74-7CCA-AD73-C760-0B1CDBAD547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B74B1F3-241A-B003-9F69-BCE72C538453}"/>
              </a:ext>
            </a:extLst>
          </p:cNvPr>
          <p:cNvSpPr>
            <a:spLocks noGrp="1"/>
          </p:cNvSpPr>
          <p:nvPr>
            <p:ph type="title"/>
          </p:nvPr>
        </p:nvSpPr>
        <p:spPr/>
        <p:txBody>
          <a:bodyPr vert="horz"/>
          <a:lstStyle/>
          <a:p>
            <a:r>
              <a:rPr lang="hr-HR" dirty="0"/>
              <a:t>Primjeri podataka koji se obrađuju u knjižnicama</a:t>
            </a:r>
          </a:p>
        </p:txBody>
      </p:sp>
      <p:sp>
        <p:nvSpPr>
          <p:cNvPr id="3" name="Content Placeholder 2">
            <a:extLst>
              <a:ext uri="{FF2B5EF4-FFF2-40B4-BE49-F238E27FC236}">
                <a16:creationId xmlns:a16="http://schemas.microsoft.com/office/drawing/2014/main" id="{0BEB4029-39F9-C163-01B8-C11E441722A6}"/>
              </a:ext>
            </a:extLst>
          </p:cNvPr>
          <p:cNvSpPr>
            <a:spLocks noGrp="1"/>
          </p:cNvSpPr>
          <p:nvPr>
            <p:ph idx="1"/>
          </p:nvPr>
        </p:nvSpPr>
        <p:spPr/>
        <p:txBody>
          <a:bodyPr>
            <a:normAutofit fontScale="92500" lnSpcReduction="10000"/>
          </a:bodyPr>
          <a:lstStyle/>
          <a:p>
            <a:r>
              <a:rPr lang="hr-HR" dirty="0"/>
              <a:t>identifikacijski podaci (ime i prezime, datum rođenja, OIB, vrsta i broj osobne isprave, broj korisničke iskaznice, spol, državljanstvo)</a:t>
            </a:r>
          </a:p>
          <a:p>
            <a:r>
              <a:rPr lang="hr-HR" dirty="0"/>
              <a:t> kontaktni podaci (adresa prebivališta, boravišta, adresu za kontakt, e-pošta, telefon)</a:t>
            </a:r>
          </a:p>
          <a:p>
            <a:r>
              <a:rPr lang="hr-HR" dirty="0"/>
              <a:t> podaci o obrazovanju</a:t>
            </a:r>
          </a:p>
          <a:p>
            <a:r>
              <a:rPr lang="hr-HR" dirty="0"/>
              <a:t> zaporka za korisnički račun u knjižnici</a:t>
            </a:r>
          </a:p>
          <a:p>
            <a:r>
              <a:rPr lang="hr-HR" dirty="0"/>
              <a:t> povijest posudbe</a:t>
            </a:r>
          </a:p>
          <a:p>
            <a:r>
              <a:rPr lang="hr-HR" dirty="0"/>
              <a:t> povijest prijavljivanja u online katalog/korisnički račun</a:t>
            </a:r>
          </a:p>
          <a:p>
            <a:r>
              <a:rPr lang="hr-HR" dirty="0"/>
              <a:t> podaci o obavljenim novčanim transakcijama</a:t>
            </a:r>
          </a:p>
          <a:p>
            <a:r>
              <a:rPr lang="hr-HR" dirty="0"/>
              <a:t> podaci o dugovanjima</a:t>
            </a:r>
          </a:p>
          <a:p>
            <a:endParaRPr lang="hr-HR" dirty="0"/>
          </a:p>
        </p:txBody>
      </p:sp>
    </p:spTree>
    <p:extLst>
      <p:ext uri="{BB962C8B-B14F-4D97-AF65-F5344CB8AC3E}">
        <p14:creationId xmlns:p14="http://schemas.microsoft.com/office/powerpoint/2010/main" val="638939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62B8DFA-B571-0AE1-3DEB-EB0F896527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862B8DFA-B571-0AE1-3DEB-EB0F896527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56884EA-A0FB-1A0A-4664-F64BAA9B2399}"/>
              </a:ext>
            </a:extLst>
          </p:cNvPr>
          <p:cNvSpPr>
            <a:spLocks noGrp="1"/>
          </p:cNvSpPr>
          <p:nvPr>
            <p:ph type="title"/>
          </p:nvPr>
        </p:nvSpPr>
        <p:spPr/>
        <p:txBody>
          <a:bodyPr vert="horz"/>
          <a:lstStyle/>
          <a:p>
            <a:r>
              <a:rPr lang="hr-HR" dirty="0"/>
              <a:t>Druge obrade u knjižnicama</a:t>
            </a:r>
          </a:p>
        </p:txBody>
      </p:sp>
      <p:sp>
        <p:nvSpPr>
          <p:cNvPr id="3" name="Content Placeholder 2">
            <a:extLst>
              <a:ext uri="{FF2B5EF4-FFF2-40B4-BE49-F238E27FC236}">
                <a16:creationId xmlns:a16="http://schemas.microsoft.com/office/drawing/2014/main" id="{CC72E3BD-6537-F75D-A330-9ABC58B6152B}"/>
              </a:ext>
            </a:extLst>
          </p:cNvPr>
          <p:cNvSpPr>
            <a:spLocks noGrp="1"/>
          </p:cNvSpPr>
          <p:nvPr>
            <p:ph idx="1"/>
          </p:nvPr>
        </p:nvSpPr>
        <p:spPr>
          <a:xfrm>
            <a:off x="838200" y="1825624"/>
            <a:ext cx="10817352" cy="4819015"/>
          </a:xfrm>
        </p:spPr>
        <p:txBody>
          <a:bodyPr/>
          <a:lstStyle/>
          <a:p>
            <a:pPr rtl="0" fontAlgn="base">
              <a:spcBef>
                <a:spcPts val="0"/>
              </a:spcBef>
              <a:spcAft>
                <a:spcPts val="0"/>
              </a:spcAft>
              <a:buFont typeface="Arial" panose="020B0604020202020204" pitchFamily="34" charset="0"/>
              <a:buChar char="•"/>
            </a:pPr>
            <a:r>
              <a:rPr lang="hr-HR" b="0" i="0" u="none" strike="noStrike" dirty="0">
                <a:solidFill>
                  <a:srgbClr val="2E2B21"/>
                </a:solidFill>
                <a:effectLst/>
                <a:latin typeface="Twentieth Century"/>
              </a:rPr>
              <a:t>posjetitelji događanja u organizaciji knjižnice </a:t>
            </a:r>
            <a:endParaRPr lang="hr-HR" b="0" i="0" u="none" strike="noStrike" dirty="0">
              <a:solidFill>
                <a:srgbClr val="9CBEBD"/>
              </a:solidFill>
              <a:effectLst/>
              <a:latin typeface="Courier New" panose="02070309020205020404" pitchFamily="49" charset="0"/>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korisnici </a:t>
            </a:r>
            <a:r>
              <a:rPr lang="hr-HR" b="0" i="0" u="none" strike="noStrike" dirty="0" err="1">
                <a:solidFill>
                  <a:srgbClr val="2E2B21"/>
                </a:solidFill>
                <a:effectLst/>
                <a:latin typeface="Twentieth Century"/>
              </a:rPr>
              <a:t>bibliometrijskih</a:t>
            </a:r>
            <a:r>
              <a:rPr lang="hr-HR" b="0" i="0" u="none" strike="noStrike" dirty="0">
                <a:solidFill>
                  <a:srgbClr val="2E2B21"/>
                </a:solidFill>
                <a:effectLst/>
                <a:latin typeface="Twentieth Century"/>
              </a:rPr>
              <a:t> usluga</a:t>
            </a:r>
            <a:endParaRPr lang="hr-HR" b="0" i="0" u="none" strike="noStrike" dirty="0">
              <a:solidFill>
                <a:srgbClr val="9CBEBD"/>
              </a:solidFill>
              <a:effectLst/>
              <a:latin typeface="Courier New" panose="02070309020205020404" pitchFamily="49" charset="0"/>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korisnici usluga </a:t>
            </a:r>
            <a:r>
              <a:rPr lang="hr-HR" b="0" i="1" u="none" strike="noStrike" dirty="0">
                <a:solidFill>
                  <a:srgbClr val="2E2B21"/>
                </a:solidFill>
                <a:effectLst/>
                <a:latin typeface="Twentieth Century"/>
              </a:rPr>
              <a:t>Pitajte knjižničara</a:t>
            </a:r>
            <a:endParaRPr lang="hr-HR" b="0" i="0" u="none" strike="noStrike" dirty="0">
              <a:solidFill>
                <a:srgbClr val="9CBEBD"/>
              </a:solidFill>
              <a:effectLst/>
              <a:latin typeface="Courier New" panose="02070309020205020404" pitchFamily="49" charset="0"/>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korisnici knjiga u slobodnom pristupu</a:t>
            </a:r>
            <a:endParaRPr lang="hr-HR" b="0" i="0" u="none" strike="noStrike" dirty="0">
              <a:solidFill>
                <a:srgbClr val="9CBEBD"/>
              </a:solidFill>
              <a:effectLst/>
              <a:latin typeface="Courier New" panose="02070309020205020404" pitchFamily="49" charset="0"/>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fotografiranje knjižničnih događanja</a:t>
            </a:r>
            <a:endParaRPr lang="hr-HR" b="0" i="0" u="none" strike="noStrike" dirty="0">
              <a:solidFill>
                <a:srgbClr val="9CBEBD"/>
              </a:solidFill>
              <a:effectLst/>
              <a:latin typeface="Courier New" panose="02070309020205020404" pitchFamily="49" charset="0"/>
            </a:endParaRPr>
          </a:p>
          <a:p>
            <a:pPr rtl="0" fontAlgn="base">
              <a:spcBef>
                <a:spcPts val="1400"/>
              </a:spcBef>
              <a:spcAft>
                <a:spcPts val="0"/>
              </a:spcAft>
              <a:buFont typeface="Arial" panose="020B0604020202020204" pitchFamily="34" charset="0"/>
              <a:buChar char="•"/>
            </a:pPr>
            <a:r>
              <a:rPr lang="hr-HR" b="0" i="0" u="none" strike="noStrike" dirty="0">
                <a:solidFill>
                  <a:srgbClr val="2E2B21"/>
                </a:solidFill>
                <a:effectLst/>
                <a:latin typeface="Twentieth Century"/>
              </a:rPr>
              <a:t>knjižnica pod videonadzorom</a:t>
            </a:r>
            <a:endParaRPr lang="hr-HR" b="0" i="0" u="none" strike="noStrike" dirty="0">
              <a:solidFill>
                <a:srgbClr val="9CBEBD"/>
              </a:solidFill>
              <a:effectLst/>
              <a:latin typeface="Courier New" panose="02070309020205020404" pitchFamily="49" charset="0"/>
            </a:endParaRPr>
          </a:p>
          <a:p>
            <a:endParaRPr lang="hr-HR" dirty="0"/>
          </a:p>
        </p:txBody>
      </p:sp>
      <p:pic>
        <p:nvPicPr>
          <p:cNvPr id="10" name="Picture 9">
            <a:extLst>
              <a:ext uri="{FF2B5EF4-FFF2-40B4-BE49-F238E27FC236}">
                <a16:creationId xmlns:a16="http://schemas.microsoft.com/office/drawing/2014/main" id="{371CE4C2-EFC4-BDEB-8D13-BFB682F92B45}"/>
              </a:ext>
            </a:extLst>
          </p:cNvPr>
          <p:cNvPicPr>
            <a:picLocks noChangeAspect="1"/>
          </p:cNvPicPr>
          <p:nvPr/>
        </p:nvPicPr>
        <p:blipFill>
          <a:blip r:embed="rId5"/>
          <a:stretch>
            <a:fillRect/>
          </a:stretch>
        </p:blipFill>
        <p:spPr>
          <a:xfrm>
            <a:off x="7303560" y="2418604"/>
            <a:ext cx="3708832" cy="2208481"/>
          </a:xfrm>
          <a:prstGeom prst="rect">
            <a:avLst/>
          </a:prstGeom>
        </p:spPr>
      </p:pic>
    </p:spTree>
    <p:extLst>
      <p:ext uri="{BB962C8B-B14F-4D97-AF65-F5344CB8AC3E}">
        <p14:creationId xmlns:p14="http://schemas.microsoft.com/office/powerpoint/2010/main" val="4086861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DFBFCDE-8373-193D-07E4-BE86DCA42FF8}"/>
              </a:ext>
            </a:extLst>
          </p:cNvPr>
          <p:cNvGraphicFramePr>
            <a:graphicFrameLocks noChangeAspect="1"/>
          </p:cNvGraphicFramePr>
          <p:nvPr>
            <p:custDataLst>
              <p:tags r:id="rId1"/>
            </p:custDataLst>
            <p:extLst>
              <p:ext uri="{D42A27DB-BD31-4B8C-83A1-F6EECF244321}">
                <p14:modId xmlns:p14="http://schemas.microsoft.com/office/powerpoint/2010/main" val="12566572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46DC4F2-54DB-758C-9EA9-FC1F4C603578}"/>
              </a:ext>
            </a:extLst>
          </p:cNvPr>
          <p:cNvSpPr>
            <a:spLocks noGrp="1"/>
          </p:cNvSpPr>
          <p:nvPr>
            <p:ph type="title"/>
          </p:nvPr>
        </p:nvSpPr>
        <p:spPr/>
        <p:txBody>
          <a:bodyPr vert="horz"/>
          <a:lstStyle/>
          <a:p>
            <a:r>
              <a:rPr lang="hr-HR" dirty="0"/>
              <a:t>Primjeri obrada</a:t>
            </a:r>
          </a:p>
        </p:txBody>
      </p:sp>
      <p:sp>
        <p:nvSpPr>
          <p:cNvPr id="3" name="Content Placeholder 2">
            <a:extLst>
              <a:ext uri="{FF2B5EF4-FFF2-40B4-BE49-F238E27FC236}">
                <a16:creationId xmlns:a16="http://schemas.microsoft.com/office/drawing/2014/main" id="{2197A520-AE95-147D-AF55-91A175F42D63}"/>
              </a:ext>
            </a:extLst>
          </p:cNvPr>
          <p:cNvSpPr>
            <a:spLocks noGrp="1"/>
          </p:cNvSpPr>
          <p:nvPr>
            <p:ph idx="1"/>
          </p:nvPr>
        </p:nvSpPr>
        <p:spPr/>
        <p:txBody>
          <a:bodyPr/>
          <a:lstStyle/>
          <a:p>
            <a:r>
              <a:rPr lang="pl-PL" dirty="0"/>
              <a:t>Obrada zdravstvenih podataka o djetetu u predškolskoj ustanovi</a:t>
            </a:r>
          </a:p>
          <a:p>
            <a:r>
              <a:rPr lang="pl-PL" dirty="0"/>
              <a:t>Matična knjiga djece u vrtiću</a:t>
            </a:r>
          </a:p>
          <a:p>
            <a:r>
              <a:rPr lang="pl-PL" dirty="0"/>
              <a:t>Razredna knjiga u osnovnoj školi</a:t>
            </a:r>
          </a:p>
          <a:p>
            <a:r>
              <a:rPr lang="pl-PL" dirty="0"/>
              <a:t>Evidencija pohvalnica i drugih priznanja za posebna postignuća</a:t>
            </a:r>
          </a:p>
          <a:p>
            <a:r>
              <a:rPr lang="pl-PL" dirty="0"/>
              <a:t>Evidencija pohađanja vjeronauka izvan škole</a:t>
            </a:r>
          </a:p>
          <a:p>
            <a:r>
              <a:rPr lang="pl-PL" dirty="0"/>
              <a:t>Evidencija studenata na fakultetu/visokoj školi</a:t>
            </a:r>
          </a:p>
          <a:p>
            <a:r>
              <a:rPr lang="pl-PL" dirty="0"/>
              <a:t>Praćenje rada studenata u sustavu za e-učenje</a:t>
            </a:r>
          </a:p>
          <a:p>
            <a:endParaRPr lang="pl-PL" dirty="0"/>
          </a:p>
          <a:p>
            <a:endParaRPr lang="pl-PL" dirty="0"/>
          </a:p>
          <a:p>
            <a:endParaRPr lang="pl-PL" dirty="0"/>
          </a:p>
          <a:p>
            <a:endParaRPr lang="pl-PL" dirty="0"/>
          </a:p>
          <a:p>
            <a:endParaRPr lang="pl-PL" dirty="0"/>
          </a:p>
          <a:p>
            <a:endParaRPr lang="pl-PL" dirty="0"/>
          </a:p>
        </p:txBody>
      </p:sp>
    </p:spTree>
    <p:extLst>
      <p:ext uri="{BB962C8B-B14F-4D97-AF65-F5344CB8AC3E}">
        <p14:creationId xmlns:p14="http://schemas.microsoft.com/office/powerpoint/2010/main" val="23972011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Primjeri obrada i pravne osnove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425944"/>
          </a:xfrm>
        </p:spPr>
        <p:txBody>
          <a:bodyPr>
            <a:normAutofit fontScale="47500" lnSpcReduction="20000"/>
          </a:bodyPr>
          <a:lstStyle/>
          <a:p>
            <a:pPr marL="4572" lvl="1" indent="0">
              <a:lnSpc>
                <a:spcPct val="120000"/>
              </a:lnSpc>
              <a:spcBef>
                <a:spcPts val="0"/>
              </a:spcBef>
              <a:buNone/>
            </a:pPr>
            <a:r>
              <a:rPr lang="pl-PL" b="1" dirty="0"/>
              <a:t>OBRADA ZDRAVSTVENIH PODATAKA O DJETETU U PREDŠKOLSKOJ USTANOVI</a:t>
            </a:r>
          </a:p>
          <a:p>
            <a:pPr marL="4572" lvl="1" indent="0">
              <a:lnSpc>
                <a:spcPct val="120000"/>
              </a:lnSpc>
              <a:spcBef>
                <a:spcPts val="0"/>
              </a:spcBef>
              <a:buNone/>
            </a:pPr>
            <a:r>
              <a:rPr lang="hr-HR" dirty="0"/>
              <a:t>Prikupljanje i obrada identifikacije pacijenata i demografskih podataka. Prikupljanje povijesti bolesti, alergija i drugih relevantnih zdravstvenih informacija</a:t>
            </a:r>
          </a:p>
          <a:p>
            <a:pPr marL="4572" lvl="1" indent="0">
              <a:lnSpc>
                <a:spcPct val="120000"/>
              </a:lnSpc>
              <a:spcBef>
                <a:spcPts val="0"/>
              </a:spcBef>
              <a:buNone/>
            </a:pPr>
            <a:r>
              <a:rPr lang="hr-HR" b="1" dirty="0"/>
              <a:t>SLIČNO:</a:t>
            </a:r>
          </a:p>
          <a:p>
            <a:pPr marL="4572" lvl="1" indent="0">
              <a:lnSpc>
                <a:spcPct val="120000"/>
              </a:lnSpc>
              <a:spcBef>
                <a:spcPts val="0"/>
              </a:spcBef>
              <a:buNone/>
            </a:pPr>
            <a:r>
              <a:rPr lang="hr-HR" b="1" dirty="0"/>
              <a:t>Evidencije o higijensko-epidemiološkom nadzoru</a:t>
            </a:r>
          </a:p>
          <a:p>
            <a:pPr marL="4572" lvl="1" indent="0">
              <a:lnSpc>
                <a:spcPct val="120000"/>
              </a:lnSpc>
              <a:spcBef>
                <a:spcPts val="0"/>
              </a:spcBef>
              <a:buNone/>
            </a:pPr>
            <a:r>
              <a:rPr lang="hr-HR" b="1" dirty="0"/>
              <a:t>Evidencije o sanitarnom nadzoru </a:t>
            </a:r>
          </a:p>
          <a:p>
            <a:pPr marL="4572" lvl="1" indent="0">
              <a:lnSpc>
                <a:spcPct val="120000"/>
              </a:lnSpc>
              <a:spcBef>
                <a:spcPts val="0"/>
              </a:spcBef>
              <a:buNone/>
            </a:pPr>
            <a:r>
              <a:rPr lang="hr-HR" b="1" dirty="0"/>
              <a:t>Evidencije epidemioloških indikacija </a:t>
            </a:r>
          </a:p>
          <a:p>
            <a:pPr marL="4572" lvl="1" indent="0">
              <a:lnSpc>
                <a:spcPct val="120000"/>
              </a:lnSpc>
              <a:spcBef>
                <a:spcPts val="0"/>
              </a:spcBef>
              <a:buNone/>
            </a:pPr>
            <a:r>
              <a:rPr lang="hr-HR" b="1" dirty="0"/>
              <a:t>Evidencije ozljeda </a:t>
            </a:r>
          </a:p>
          <a:p>
            <a:pPr marL="4572" lvl="1" indent="0">
              <a:lnSpc>
                <a:spcPct val="120000"/>
              </a:lnSpc>
              <a:spcBef>
                <a:spcPts val="0"/>
              </a:spcBef>
              <a:buNone/>
            </a:pPr>
            <a:r>
              <a:rPr lang="hr-HR" b="1" dirty="0"/>
              <a:t>Evidencije antropometrijskih mjerenja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MBO, podaci o zdravstvenom osiguranju),</a:t>
            </a:r>
          </a:p>
          <a:p>
            <a:pPr marL="4572" lvl="1" indent="0">
              <a:lnSpc>
                <a:spcPct val="120000"/>
              </a:lnSpc>
              <a:spcBef>
                <a:spcPts val="0"/>
              </a:spcBef>
              <a:buNone/>
            </a:pPr>
            <a:r>
              <a:rPr lang="hr-HR" dirty="0"/>
              <a:t>Kontakt podaci (adresa, srodnici ili bliske osobe, za djecu imena roditelja, skrbnika, zakonskih zastupnika, telefon, e-mail),</a:t>
            </a:r>
          </a:p>
          <a:p>
            <a:pPr marL="4572" lvl="1" indent="0">
              <a:lnSpc>
                <a:spcPct val="120000"/>
              </a:lnSpc>
              <a:spcBef>
                <a:spcPts val="0"/>
              </a:spcBef>
              <a:buNone/>
            </a:pPr>
            <a:r>
              <a:rPr lang="hr-HR" dirty="0"/>
              <a:t>Podaci potrebni za postavljanje dijagnoze i postupak liječenja, uključujući i subjektivni opis trenutnog zdravstvenog stanja</a:t>
            </a:r>
          </a:p>
          <a:p>
            <a:pPr marL="4572" lvl="1" indent="0">
              <a:lnSpc>
                <a:spcPct val="120000"/>
              </a:lnSpc>
              <a:spcBef>
                <a:spcPts val="0"/>
              </a:spcBef>
              <a:buNone/>
            </a:pPr>
            <a:endParaRPr lang="hr-HR"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Zakon o zdravstvenoj zaštiti ("Narodne novine", broj NN 100/18, 125/19, 147/20, 119/22, 156/22, 33/23)  (6.C + 9.h)</a:t>
            </a:r>
          </a:p>
          <a:p>
            <a:pPr marL="4572" lvl="1" indent="0">
              <a:lnSpc>
                <a:spcPct val="120000"/>
              </a:lnSpc>
              <a:spcBef>
                <a:spcPts val="0"/>
              </a:spcBef>
              <a:buNone/>
            </a:pPr>
            <a:r>
              <a:rPr lang="hr-HR" dirty="0"/>
              <a:t>Čl. 2 Zakon o predškolskom odgoju i obrazovanju (</a:t>
            </a:r>
            <a:r>
              <a:rPr lang="nn-NO" dirty="0"/>
              <a:t>NN 10/97, 107/07, 94/13, 98/19, 57/22, 101/23</a:t>
            </a:r>
            <a:r>
              <a:rPr lang="hr-HR" dirty="0"/>
              <a:t>)</a:t>
            </a:r>
          </a:p>
          <a:p>
            <a:pPr marL="4572" lvl="1" indent="0">
              <a:lnSpc>
                <a:spcPct val="120000"/>
              </a:lnSpc>
              <a:spcBef>
                <a:spcPts val="0"/>
              </a:spcBef>
              <a:buNone/>
            </a:pPr>
            <a:r>
              <a:rPr lang="hr-HR" dirty="0"/>
              <a:t>Pravilnik o obrascima zdravstvene dokumentacije djece predškolske dobi i evidencije u dječjem vrtiću (NN 114/2002)</a:t>
            </a:r>
          </a:p>
          <a:p>
            <a:pPr marL="4572" lvl="1" indent="0">
              <a:lnSpc>
                <a:spcPct val="120000"/>
              </a:lnSpc>
              <a:spcBef>
                <a:spcPts val="0"/>
              </a:spcBef>
              <a:buNone/>
            </a:pPr>
            <a:r>
              <a:rPr lang="hr-HR" dirty="0"/>
              <a:t>Program zdravstvene zaštite djece, higijene i pravilne prehrane djece u dječjim vrtićima (NN 105/2002)</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enkripcija, redovita sigurnosna pohrana</a:t>
            </a:r>
          </a:p>
          <a:p>
            <a:pPr lvl="1">
              <a:lnSpc>
                <a:spcPct val="120000"/>
              </a:lnSpc>
              <a:spcBef>
                <a:spcPts val="0"/>
              </a:spcBef>
              <a:buFont typeface="Arial" panose="020B0604020202020204" pitchFamily="34" charset="0"/>
              <a:buChar char="•"/>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 ili dopuna</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1953932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Primjeri obrada i pravne osnove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186453"/>
            <a:ext cx="10753725" cy="5671547"/>
          </a:xfrm>
        </p:spPr>
        <p:txBody>
          <a:bodyPr>
            <a:normAutofit fontScale="62500" lnSpcReduction="20000"/>
          </a:bodyPr>
          <a:lstStyle/>
          <a:p>
            <a:pPr marL="4572" lvl="1" indent="0">
              <a:lnSpc>
                <a:spcPct val="120000"/>
              </a:lnSpc>
              <a:spcBef>
                <a:spcPts val="0"/>
              </a:spcBef>
              <a:buNone/>
            </a:pPr>
            <a:r>
              <a:rPr lang="pl-PL" b="1" dirty="0"/>
              <a:t>OBRADA PODATAKA O UČENICIMA OSNOVNIH I SREDNJIH ŠKOLA U OBRAZOVNOM PROCESU</a:t>
            </a:r>
          </a:p>
          <a:p>
            <a:pPr marL="4572" lvl="1" indent="0">
              <a:lnSpc>
                <a:spcPct val="120000"/>
              </a:lnSpc>
              <a:spcBef>
                <a:spcPts val="0"/>
              </a:spcBef>
              <a:buNone/>
            </a:pPr>
            <a:r>
              <a:rPr lang="hr-HR" dirty="0"/>
              <a:t>Pedagoška dokumentacija i evidencija koja se obvezno vodi u školskim ustanovama, ovisno o vrsti školske ustanove uključuje matična knjiga učenika, registar učenika upisanih u matičnu knjigu, razredna knjiga, razredni imenik, mapa praktične nastave i vježbi, mapa stručne prakse, dnevnici rada/praćenja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(ime i prezime, datum rođenja, OIB), matični broj učenika</a:t>
            </a:r>
          </a:p>
          <a:p>
            <a:pPr marL="4572" lvl="1" indent="0">
              <a:lnSpc>
                <a:spcPct val="120000"/>
              </a:lnSpc>
              <a:spcBef>
                <a:spcPts val="0"/>
              </a:spcBef>
              <a:buNone/>
            </a:pPr>
            <a:r>
              <a:rPr lang="hr-HR" dirty="0"/>
              <a:t>Kontakt podaci (adresa, srodnici ili bliske osobe, za djecu imena roditelja, skrbnika, zakonskih zastupnika, telefon, e-mail)</a:t>
            </a:r>
          </a:p>
          <a:p>
            <a:pPr marL="4572" lvl="1" indent="0">
              <a:lnSpc>
                <a:spcPct val="120000"/>
              </a:lnSpc>
              <a:spcBef>
                <a:spcPts val="0"/>
              </a:spcBef>
              <a:buNone/>
            </a:pPr>
            <a:r>
              <a:rPr lang="hr-HR" dirty="0"/>
              <a:t>Ocjene iz nastavnih predmeta</a:t>
            </a:r>
          </a:p>
          <a:p>
            <a:pPr marL="4572" lvl="1" indent="0">
              <a:lnSpc>
                <a:spcPct val="120000"/>
              </a:lnSpc>
              <a:spcBef>
                <a:spcPts val="0"/>
              </a:spcBef>
              <a:buNone/>
            </a:pPr>
            <a:r>
              <a:rPr lang="hr-HR" dirty="0"/>
              <a:t>Podaci o vladanju, izostancima</a:t>
            </a:r>
          </a:p>
          <a:p>
            <a:pPr marL="4572" lvl="1" indent="0">
              <a:lnSpc>
                <a:spcPct val="120000"/>
              </a:lnSpc>
              <a:spcBef>
                <a:spcPts val="0"/>
              </a:spcBef>
              <a:buNone/>
            </a:pPr>
            <a:r>
              <a:rPr lang="hr-HR" dirty="0"/>
              <a:t>Izvannastavne i izvanškolske aktivnosti</a:t>
            </a:r>
          </a:p>
          <a:p>
            <a:pPr marL="4572" lvl="1" indent="0">
              <a:lnSpc>
                <a:spcPct val="120000"/>
              </a:lnSpc>
              <a:spcBef>
                <a:spcPts val="0"/>
              </a:spcBef>
              <a:buNone/>
            </a:pPr>
            <a:endParaRPr lang="hr-HR"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 138 Zakona o odgoju i obrazovanju u osnovnoj i srednjoj školi</a:t>
            </a:r>
          </a:p>
          <a:p>
            <a:pPr marL="4572" lvl="1" indent="0">
              <a:lnSpc>
                <a:spcPct val="120000"/>
              </a:lnSpc>
              <a:spcBef>
                <a:spcPts val="0"/>
              </a:spcBef>
              <a:buNone/>
            </a:pPr>
            <a:r>
              <a:rPr lang="hr-HR" dirty="0"/>
              <a:t>Čl. 2., 4., 6., 7. itd. Pravilnika o pedagoškoj dokumentaciji i evidenciji te javnim ispravama u školskim ustanovama NN 47/17, 41/19, 76/19</a:t>
            </a:r>
            <a:endParaRPr lang="hr-HR" b="1" dirty="0"/>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enkripcija, redovita sigurnosna pohrana</a:t>
            </a:r>
          </a:p>
          <a:p>
            <a:pPr lvl="1">
              <a:lnSpc>
                <a:spcPct val="120000"/>
              </a:lnSpc>
              <a:spcBef>
                <a:spcPts val="0"/>
              </a:spcBef>
              <a:buFont typeface="Arial" panose="020B0604020202020204" pitchFamily="34" charset="0"/>
              <a:buChar char="•"/>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 ili dopuna</a:t>
            </a:r>
          </a:p>
        </p:txBody>
      </p:sp>
    </p:spTree>
    <p:extLst>
      <p:ext uri="{BB962C8B-B14F-4D97-AF65-F5344CB8AC3E}">
        <p14:creationId xmlns:p14="http://schemas.microsoft.com/office/powerpoint/2010/main" val="3751171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781E668-25D2-F040-44F7-1A27676726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781E668-25D2-F040-44F7-1A27676726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71C3B4-6515-B511-60B1-2E51C57792B7}"/>
              </a:ext>
            </a:extLst>
          </p:cNvPr>
          <p:cNvSpPr>
            <a:spLocks noGrp="1"/>
          </p:cNvSpPr>
          <p:nvPr>
            <p:ph type="title"/>
          </p:nvPr>
        </p:nvSpPr>
        <p:spPr>
          <a:xfrm>
            <a:off x="657224" y="499533"/>
            <a:ext cx="10772775" cy="656692"/>
          </a:xfrm>
        </p:spPr>
        <p:txBody>
          <a:bodyPr vert="horz">
            <a:normAutofit fontScale="90000"/>
          </a:bodyPr>
          <a:lstStyle/>
          <a:p>
            <a:pPr algn="ctr"/>
            <a:r>
              <a:rPr lang="hr-HR" dirty="0"/>
              <a:t>Vremenski rokovi čuvanja podataka</a:t>
            </a:r>
          </a:p>
        </p:txBody>
      </p:sp>
      <p:sp>
        <p:nvSpPr>
          <p:cNvPr id="3" name="Content Placeholder 2">
            <a:extLst>
              <a:ext uri="{FF2B5EF4-FFF2-40B4-BE49-F238E27FC236}">
                <a16:creationId xmlns:a16="http://schemas.microsoft.com/office/drawing/2014/main" id="{AFD6D14C-E684-8997-D667-21DFE2D92016}"/>
              </a:ext>
            </a:extLst>
          </p:cNvPr>
          <p:cNvSpPr>
            <a:spLocks noGrp="1"/>
          </p:cNvSpPr>
          <p:nvPr>
            <p:ph idx="1"/>
          </p:nvPr>
        </p:nvSpPr>
        <p:spPr>
          <a:xfrm>
            <a:off x="544072" y="1369333"/>
            <a:ext cx="10753725" cy="5250621"/>
          </a:xfrm>
          <a:solidFill>
            <a:schemeClr val="bg1"/>
          </a:solidFill>
        </p:spPr>
        <p:txBody>
          <a:bodyPr>
            <a:normAutofit fontScale="70000" lnSpcReduction="20000"/>
          </a:bodyPr>
          <a:lstStyle/>
          <a:p>
            <a:pPr marL="274320" lvl="4" indent="0" algn="just">
              <a:buNone/>
            </a:pPr>
            <a:endParaRPr lang="pl-PL" sz="2800" b="0" i="0" dirty="0">
              <a:solidFill>
                <a:schemeClr val="tx1"/>
              </a:solidFill>
              <a:effectLst/>
              <a:latin typeface="Open Sans" panose="020B0606030504020204" pitchFamily="34" charset="0"/>
            </a:endParaRPr>
          </a:p>
          <a:p>
            <a:pPr marL="731520" lvl="4" indent="-457200" algn="just">
              <a:buFont typeface="Arial" panose="020B0604020202020204" pitchFamily="34" charset="0"/>
              <a:buChar char="•"/>
            </a:pPr>
            <a:r>
              <a:rPr lang="pl-PL" sz="2800" b="1" i="0" dirty="0">
                <a:solidFill>
                  <a:schemeClr val="tx1"/>
                </a:solidFill>
                <a:effectLst/>
                <a:latin typeface="+mj-lt"/>
              </a:rPr>
              <a:t>Zakon o predškolskom odgoju i obrazovanju</a:t>
            </a:r>
          </a:p>
          <a:p>
            <a:pPr marL="274320" lvl="4" indent="0" algn="just">
              <a:buNone/>
            </a:pPr>
            <a:r>
              <a:rPr lang="pl-PL" sz="2800" dirty="0">
                <a:solidFill>
                  <a:schemeClr val="tx1"/>
                </a:solidFill>
                <a:latin typeface="+mj-lt"/>
              </a:rPr>
              <a:t>	Čl. 23. Pravilnika o pedagoškoj dokumentaciji - Dječji vrtić trajno čuva matičnu knjigu i ljetopis. </a:t>
            </a:r>
          </a:p>
          <a:p>
            <a:pPr marL="274320" lvl="4" indent="0" algn="just">
              <a:buNone/>
            </a:pPr>
            <a:r>
              <a:rPr lang="pl-PL" sz="2800" dirty="0">
                <a:solidFill>
                  <a:schemeClr val="tx1"/>
                </a:solidFill>
                <a:latin typeface="+mj-lt"/>
              </a:rPr>
              <a:t>	Ostala dokumentacija i evidencija koristi se i čuva pet godina.</a:t>
            </a:r>
          </a:p>
          <a:p>
            <a:pPr marL="731520" lvl="4" indent="-457200" algn="just">
              <a:buFont typeface="Arial" panose="020B0604020202020204" pitchFamily="34" charset="0"/>
              <a:buChar char="•"/>
            </a:pPr>
            <a:r>
              <a:rPr lang="pl-PL" sz="2800" b="1" i="0" dirty="0">
                <a:solidFill>
                  <a:schemeClr val="tx1"/>
                </a:solidFill>
                <a:effectLst/>
                <a:latin typeface="+mj-lt"/>
              </a:rPr>
              <a:t>Zakon o odgoju i obrazovanju u osnovnim i srednjim školama</a:t>
            </a:r>
          </a:p>
          <a:p>
            <a:pPr marL="274320" lvl="4" indent="0" algn="just">
              <a:buNone/>
            </a:pPr>
            <a:r>
              <a:rPr lang="pl-PL" sz="2800" dirty="0">
                <a:solidFill>
                  <a:schemeClr val="tx1"/>
                </a:solidFill>
                <a:latin typeface="+mj-lt"/>
              </a:rPr>
              <a:t>	Imenik i evidencija o ispitima – rok pohrane 10 godina</a:t>
            </a:r>
          </a:p>
          <a:p>
            <a:pPr marL="274320" lvl="4" indent="0" algn="just">
              <a:buNone/>
            </a:pPr>
            <a:r>
              <a:rPr lang="pl-PL" sz="2800" dirty="0">
                <a:solidFill>
                  <a:schemeClr val="tx1"/>
                </a:solidFill>
                <a:latin typeface="+mj-lt"/>
              </a:rPr>
              <a:t>	Matična knjiga – trajno</a:t>
            </a:r>
          </a:p>
          <a:p>
            <a:pPr marL="731520" lvl="4" indent="-457200" algn="just">
              <a:buFont typeface="Arial" panose="020B0604020202020204" pitchFamily="34" charset="0"/>
              <a:buChar char="•"/>
            </a:pPr>
            <a:r>
              <a:rPr lang="pl-PL" sz="2800" b="1" i="0" dirty="0">
                <a:solidFill>
                  <a:schemeClr val="tx1"/>
                </a:solidFill>
                <a:effectLst/>
                <a:latin typeface="+mj-lt"/>
              </a:rPr>
              <a:t>Zakon o znanosti i visokom obrazovanju</a:t>
            </a:r>
          </a:p>
          <a:p>
            <a:pPr marL="731520" lvl="5" indent="0" algn="just">
              <a:buNone/>
            </a:pPr>
            <a:r>
              <a:rPr lang="pl-PL" sz="2800" b="1" dirty="0">
                <a:latin typeface="+mj-lt"/>
              </a:rPr>
              <a:t>	</a:t>
            </a:r>
            <a:r>
              <a:rPr lang="pl-PL" sz="2800" dirty="0">
                <a:latin typeface="+mj-lt"/>
              </a:rPr>
              <a:t>Evidencije propisane pravilnikom (upis, studenti, diplome, zaposlenici itd.) čuvaju se trajno</a:t>
            </a:r>
            <a:endParaRPr lang="pl-PL" sz="2800" b="1" dirty="0">
              <a:latin typeface="+mj-lt"/>
            </a:endParaRPr>
          </a:p>
          <a:p>
            <a:pPr marL="731520" lvl="4" indent="-457200" algn="just">
              <a:buFont typeface="Arial" panose="020B0604020202020204" pitchFamily="34" charset="0"/>
              <a:buChar char="•"/>
            </a:pPr>
            <a:r>
              <a:rPr lang="pl-PL" sz="2800" b="1" dirty="0">
                <a:solidFill>
                  <a:schemeClr val="tx1"/>
                </a:solidFill>
                <a:latin typeface="+mj-lt"/>
              </a:rPr>
              <a:t>Zakon o obrazovanju odraslih</a:t>
            </a:r>
          </a:p>
          <a:p>
            <a:pPr marL="731520" lvl="4" indent="-457200" algn="just">
              <a:buFont typeface="Arial" panose="020B0604020202020204" pitchFamily="34" charset="0"/>
              <a:buChar char="•"/>
            </a:pPr>
            <a:r>
              <a:rPr lang="pl-PL" sz="2800" b="1" dirty="0">
                <a:solidFill>
                  <a:schemeClr val="tx1"/>
                </a:solidFill>
                <a:latin typeface="+mj-lt"/>
              </a:rPr>
              <a:t>Radnopravni, mirovinski-socijalni propisi</a:t>
            </a:r>
          </a:p>
          <a:p>
            <a:pPr lvl="4">
              <a:lnSpc>
                <a:spcPct val="120000"/>
              </a:lnSpc>
              <a:spcBef>
                <a:spcPts val="0"/>
              </a:spcBef>
            </a:pPr>
            <a:r>
              <a:rPr lang="hr-HR" sz="2200" b="1" dirty="0">
                <a:solidFill>
                  <a:schemeClr val="tx1"/>
                </a:solidFill>
                <a:effectLst/>
                <a:latin typeface="+mj-lt"/>
                <a:ea typeface="Times New Roman" panose="02020603050405020304" pitchFamily="18" charset="0"/>
                <a:cs typeface="Tahoma" panose="020B0604030504040204" pitchFamily="34" charset="0"/>
              </a:rPr>
              <a:t>čl. 5 st. 1 Pravilnika o sadržaju i načinu vođenja evidencije o radnicima </a:t>
            </a:r>
            <a:r>
              <a:rPr lang="hr-HR" sz="2200" dirty="0">
                <a:solidFill>
                  <a:schemeClr val="tx1"/>
                </a:solidFill>
                <a:effectLst/>
                <a:latin typeface="+mj-lt"/>
                <a:ea typeface="Times New Roman" panose="02020603050405020304" pitchFamily="18" charset="0"/>
                <a:cs typeface="Tahoma" panose="020B0604030504040204" pitchFamily="34" charset="0"/>
              </a:rPr>
              <a:t>(NN 32/2015, 97/2015, NN 73/2017</a:t>
            </a:r>
          </a:p>
          <a:p>
            <a:pPr lvl="4">
              <a:lnSpc>
                <a:spcPct val="120000"/>
              </a:lnSpc>
              <a:spcBef>
                <a:spcPts val="0"/>
              </a:spcBef>
            </a:pPr>
            <a:r>
              <a:rPr lang="hr-HR" sz="2200" b="1" i="0" kern="0" dirty="0">
                <a:solidFill>
                  <a:schemeClr val="tx1"/>
                </a:solidFill>
                <a:latin typeface="+mj-lt"/>
                <a:ea typeface="Times New Roman" panose="02020603050405020304" pitchFamily="18" charset="0"/>
                <a:cs typeface="Times New Roman" panose="02020603050405020304" pitchFamily="18" charset="0"/>
              </a:rPr>
              <a:t>čl. 10. Zakona o računovodstvu (NN 109/07, 54/13, 121/14, 78/15, 134/15);</a:t>
            </a:r>
          </a:p>
          <a:p>
            <a:pPr lvl="4">
              <a:lnSpc>
                <a:spcPct val="120000"/>
              </a:lnSpc>
              <a:spcBef>
                <a:spcPts val="0"/>
              </a:spcBef>
            </a:pPr>
            <a:r>
              <a:rPr lang="hr-HR" sz="2200" b="1" i="0" kern="0" dirty="0">
                <a:solidFill>
                  <a:schemeClr val="tx1"/>
                </a:solidFill>
                <a:latin typeface="+mj-lt"/>
                <a:ea typeface="Times New Roman" panose="02020603050405020304" pitchFamily="18" charset="0"/>
                <a:cs typeface="Times New Roman" panose="02020603050405020304" pitchFamily="18" charset="0"/>
              </a:rPr>
              <a:t>čl. </a:t>
            </a:r>
            <a:r>
              <a:rPr lang="hr-HR" sz="2200" b="1" kern="0" dirty="0">
                <a:solidFill>
                  <a:schemeClr val="tx1"/>
                </a:solidFill>
                <a:latin typeface="+mj-lt"/>
                <a:ea typeface="Times New Roman" panose="02020603050405020304" pitchFamily="18" charset="0"/>
                <a:cs typeface="Times New Roman" panose="02020603050405020304" pitchFamily="18" charset="0"/>
              </a:rPr>
              <a:t>66.18. Općeg poreznog zakona</a:t>
            </a:r>
          </a:p>
          <a:p>
            <a:pPr lvl="4">
              <a:lnSpc>
                <a:spcPct val="120000"/>
              </a:lnSpc>
              <a:spcBef>
                <a:spcPts val="0"/>
              </a:spcBef>
            </a:pPr>
            <a:r>
              <a:rPr lang="hr-HR" sz="2200" dirty="0">
                <a:solidFill>
                  <a:schemeClr val="tx1"/>
                </a:solidFill>
                <a:effectLst/>
                <a:latin typeface="+mj-lt"/>
                <a:ea typeface="Times New Roman" panose="02020603050405020304" pitchFamily="18" charset="0"/>
                <a:cs typeface="Tahoma" panose="020B0604030504040204" pitchFamily="34" charset="0"/>
              </a:rPr>
              <a:t>čl. 225 (opći rok zastare) </a:t>
            </a:r>
            <a:r>
              <a:rPr lang="hr-HR" sz="2200" b="1" dirty="0">
                <a:solidFill>
                  <a:schemeClr val="tx1"/>
                </a:solidFill>
                <a:effectLst/>
                <a:latin typeface="+mj-lt"/>
                <a:ea typeface="Times New Roman" panose="02020603050405020304" pitchFamily="18" charset="0"/>
                <a:cs typeface="Tahoma" panose="020B0604030504040204" pitchFamily="34" charset="0"/>
              </a:rPr>
              <a:t>Zakona o obveznim odnosima </a:t>
            </a:r>
            <a:r>
              <a:rPr lang="hr-HR" sz="2200" dirty="0">
                <a:solidFill>
                  <a:schemeClr val="tx1"/>
                </a:solidFill>
                <a:effectLst/>
                <a:latin typeface="+mj-lt"/>
                <a:ea typeface="Times New Roman" panose="02020603050405020304" pitchFamily="18" charset="0"/>
                <a:cs typeface="Tahoma" panose="020B0604030504040204" pitchFamily="34" charset="0"/>
              </a:rPr>
              <a:t>(NN 35/2005, 41/2008, 125/2011, 78/2015 i 29/2018);</a:t>
            </a:r>
          </a:p>
          <a:p>
            <a:pPr lvl="4">
              <a:lnSpc>
                <a:spcPct val="120000"/>
              </a:lnSpc>
              <a:spcBef>
                <a:spcPts val="0"/>
              </a:spcBef>
            </a:pPr>
            <a:r>
              <a:rPr lang="hr-HR" sz="2200" dirty="0">
                <a:solidFill>
                  <a:schemeClr val="tx1"/>
                </a:solidFill>
                <a:effectLst/>
                <a:latin typeface="+mj-lt"/>
                <a:ea typeface="Times New Roman" panose="02020603050405020304" pitchFamily="18" charset="0"/>
                <a:cs typeface="Tahoma" panose="020B0604030504040204" pitchFamily="34" charset="0"/>
              </a:rPr>
              <a:t>čl. 82 </a:t>
            </a:r>
            <a:r>
              <a:rPr lang="hr-HR" sz="2200" b="1" dirty="0">
                <a:solidFill>
                  <a:schemeClr val="tx1"/>
                </a:solidFill>
                <a:effectLst/>
                <a:latin typeface="+mj-lt"/>
                <a:ea typeface="Times New Roman" panose="02020603050405020304" pitchFamily="18" charset="0"/>
                <a:cs typeface="Tahoma" panose="020B0604030504040204" pitchFamily="34" charset="0"/>
              </a:rPr>
              <a:t>Zakona o porezu na dodanu vrijednost </a:t>
            </a:r>
            <a:r>
              <a:rPr lang="hr-HR" sz="2200" dirty="0">
                <a:solidFill>
                  <a:schemeClr val="tx1"/>
                </a:solidFill>
                <a:effectLst/>
                <a:latin typeface="+mj-lt"/>
                <a:ea typeface="Times New Roman" panose="02020603050405020304" pitchFamily="18" charset="0"/>
                <a:cs typeface="Tahoma" panose="020B0604030504040204" pitchFamily="34" charset="0"/>
              </a:rPr>
              <a:t>(NN 73/13, 99/13, 148/13, 153/13, 143/14, 115/16)</a:t>
            </a:r>
          </a:p>
          <a:p>
            <a:pPr lvl="4">
              <a:lnSpc>
                <a:spcPct val="120000"/>
              </a:lnSpc>
              <a:spcBef>
                <a:spcPts val="0"/>
              </a:spcBef>
            </a:pPr>
            <a:r>
              <a:rPr lang="hr-HR" sz="2200" dirty="0">
                <a:solidFill>
                  <a:schemeClr val="tx1"/>
                </a:solidFill>
                <a:effectLst/>
                <a:latin typeface="+mj-lt"/>
                <a:ea typeface="Times New Roman" panose="02020603050405020304" pitchFamily="18" charset="0"/>
                <a:cs typeface="Tahoma" panose="020B0604030504040204" pitchFamily="34" charset="0"/>
              </a:rPr>
              <a:t>čl. 10. </a:t>
            </a:r>
            <a:r>
              <a:rPr lang="hr-HR" sz="2200" b="1" dirty="0">
                <a:solidFill>
                  <a:schemeClr val="tx1"/>
                </a:solidFill>
                <a:effectLst/>
                <a:latin typeface="+mj-lt"/>
                <a:ea typeface="Times New Roman" panose="02020603050405020304" pitchFamily="18" charset="0"/>
                <a:cs typeface="Tahoma" panose="020B0604030504040204" pitchFamily="34" charset="0"/>
              </a:rPr>
              <a:t>Zakona o zaštiti potrošača </a:t>
            </a:r>
            <a:r>
              <a:rPr lang="hr-HR" sz="2200" dirty="0">
                <a:solidFill>
                  <a:schemeClr val="tx1"/>
                </a:solidFill>
                <a:effectLst/>
                <a:latin typeface="+mj-lt"/>
                <a:ea typeface="Times New Roman" panose="02020603050405020304" pitchFamily="18" charset="0"/>
                <a:cs typeface="Tahoma" panose="020B0604030504040204" pitchFamily="34" charset="0"/>
              </a:rPr>
              <a:t>(NN 41/14, 110/15);</a:t>
            </a:r>
          </a:p>
          <a:p>
            <a:pPr lvl="4">
              <a:lnSpc>
                <a:spcPct val="120000"/>
              </a:lnSpc>
              <a:spcBef>
                <a:spcPts val="0"/>
              </a:spcBef>
            </a:pPr>
            <a:r>
              <a:rPr lang="hr-HR" sz="2200" dirty="0">
                <a:solidFill>
                  <a:schemeClr val="tx1"/>
                </a:solidFill>
                <a:effectLst/>
                <a:latin typeface="+mj-lt"/>
                <a:ea typeface="Times New Roman" panose="02020603050405020304" pitchFamily="18" charset="0"/>
                <a:cs typeface="Tahoma" panose="020B0604030504040204" pitchFamily="34" charset="0"/>
              </a:rPr>
              <a:t>čl. 13. st. 2. </a:t>
            </a:r>
            <a:r>
              <a:rPr lang="hr-HR" sz="2200" b="1" dirty="0">
                <a:solidFill>
                  <a:schemeClr val="tx1"/>
                </a:solidFill>
                <a:effectLst/>
                <a:latin typeface="+mj-lt"/>
                <a:ea typeface="Times New Roman" panose="02020603050405020304" pitchFamily="18" charset="0"/>
                <a:cs typeface="Tahoma" panose="020B0604030504040204" pitchFamily="34" charset="0"/>
              </a:rPr>
              <a:t>Prekršajnog zakona</a:t>
            </a:r>
            <a:r>
              <a:rPr lang="hr-HR" sz="2200" dirty="0">
                <a:solidFill>
                  <a:schemeClr val="tx1"/>
                </a:solidFill>
                <a:effectLst/>
                <a:latin typeface="+mj-lt"/>
                <a:ea typeface="Times New Roman" panose="02020603050405020304" pitchFamily="18" charset="0"/>
                <a:cs typeface="Tahoma" panose="020B0604030504040204" pitchFamily="34" charset="0"/>
              </a:rPr>
              <a:t> (NN 107/07, 39/13, 157/13, 110/15, 70/17, 118/18, 114/22);</a:t>
            </a:r>
          </a:p>
          <a:p>
            <a:pPr lvl="4">
              <a:lnSpc>
                <a:spcPct val="120000"/>
              </a:lnSpc>
              <a:spcBef>
                <a:spcPts val="0"/>
              </a:spcBef>
            </a:pPr>
            <a:r>
              <a:rPr lang="hr-HR" sz="2200" dirty="0">
                <a:solidFill>
                  <a:schemeClr val="tx1"/>
                </a:solidFill>
                <a:effectLst/>
                <a:latin typeface="+mj-lt"/>
                <a:ea typeface="Times New Roman" panose="02020603050405020304" pitchFamily="18" charset="0"/>
                <a:cs typeface="Tahoma" panose="020B0604030504040204" pitchFamily="34" charset="0"/>
              </a:rPr>
              <a:t>čl. 38. </a:t>
            </a:r>
            <a:r>
              <a:rPr lang="hr-HR" sz="2200" b="1" dirty="0">
                <a:solidFill>
                  <a:schemeClr val="tx1"/>
                </a:solidFill>
                <a:effectLst/>
                <a:latin typeface="+mj-lt"/>
                <a:ea typeface="Times New Roman" panose="02020603050405020304" pitchFamily="18" charset="0"/>
                <a:cs typeface="Tahoma" panose="020B0604030504040204" pitchFamily="34" charset="0"/>
              </a:rPr>
              <a:t>Zakona o zaštiti novčarskih</a:t>
            </a:r>
            <a:r>
              <a:rPr lang="hr-HR" sz="2200" dirty="0">
                <a:solidFill>
                  <a:schemeClr val="tx1"/>
                </a:solidFill>
                <a:effectLst/>
                <a:latin typeface="+mj-lt"/>
                <a:ea typeface="Times New Roman" panose="02020603050405020304" pitchFamily="18" charset="0"/>
                <a:cs typeface="Tahoma" panose="020B0604030504040204" pitchFamily="34" charset="0"/>
              </a:rPr>
              <a:t> </a:t>
            </a:r>
            <a:r>
              <a:rPr lang="hr-HR" sz="2200" b="1" dirty="0">
                <a:solidFill>
                  <a:schemeClr val="tx1"/>
                </a:solidFill>
                <a:effectLst/>
                <a:latin typeface="+mj-lt"/>
                <a:ea typeface="Times New Roman" panose="02020603050405020304" pitchFamily="18" charset="0"/>
                <a:cs typeface="Tahoma" panose="020B0604030504040204" pitchFamily="34" charset="0"/>
              </a:rPr>
              <a:t>institucija</a:t>
            </a:r>
            <a:r>
              <a:rPr lang="hr-HR" sz="2200" dirty="0">
                <a:solidFill>
                  <a:schemeClr val="tx1"/>
                </a:solidFill>
                <a:effectLst/>
                <a:latin typeface="+mj-lt"/>
                <a:ea typeface="Times New Roman" panose="02020603050405020304" pitchFamily="18" charset="0"/>
                <a:cs typeface="Tahoma" panose="020B0604030504040204" pitchFamily="34" charset="0"/>
              </a:rPr>
              <a:t> (NN 56/15)</a:t>
            </a:r>
            <a:endParaRPr lang="hr-HR" sz="3000" dirty="0">
              <a:solidFill>
                <a:schemeClr val="tx1"/>
              </a:solidFill>
              <a:latin typeface="+mj-lt"/>
            </a:endParaRPr>
          </a:p>
          <a:p>
            <a:pPr lvl="1" algn="just">
              <a:buFont typeface="Wingdings" panose="05000000000000000000" pitchFamily="2" charset="2"/>
              <a:buChar char="§"/>
            </a:pPr>
            <a:endParaRPr lang="hr-HR" b="0" i="0" dirty="0">
              <a:solidFill>
                <a:srgbClr val="414145"/>
              </a:solidFill>
              <a:effectLst/>
              <a:latin typeface="Open Sans" panose="020B0606030504020204" pitchFamily="34" charset="0"/>
            </a:endParaRPr>
          </a:p>
          <a:p>
            <a:pPr marL="4572" lvl="1" indent="0" algn="just">
              <a:buNone/>
            </a:pPr>
            <a:endParaRPr lang="hr-HR" dirty="0"/>
          </a:p>
        </p:txBody>
      </p:sp>
    </p:spTree>
    <p:extLst>
      <p:ext uri="{BB962C8B-B14F-4D97-AF65-F5344CB8AC3E}">
        <p14:creationId xmlns:p14="http://schemas.microsoft.com/office/powerpoint/2010/main" val="26986242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Primjeri obrada i pravne osnove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186453"/>
            <a:ext cx="10753725" cy="5671547"/>
          </a:xfrm>
        </p:spPr>
        <p:txBody>
          <a:bodyPr>
            <a:normAutofit fontScale="47500" lnSpcReduction="20000"/>
          </a:bodyPr>
          <a:lstStyle/>
          <a:p>
            <a:pPr marL="4572" lvl="1" indent="0">
              <a:lnSpc>
                <a:spcPct val="120000"/>
              </a:lnSpc>
              <a:spcBef>
                <a:spcPts val="0"/>
              </a:spcBef>
              <a:buNone/>
            </a:pPr>
            <a:r>
              <a:rPr lang="pl-PL" b="1" dirty="0"/>
              <a:t>EVIDENCIJA STUDENTSKE ISPRAVE</a:t>
            </a:r>
          </a:p>
          <a:p>
            <a:pPr marL="4572" lvl="1" indent="0">
              <a:lnSpc>
                <a:spcPct val="120000"/>
              </a:lnSpc>
              <a:spcBef>
                <a:spcPts val="0"/>
              </a:spcBef>
              <a:buNone/>
            </a:pPr>
            <a:r>
              <a:rPr lang="hr-HR" dirty="0"/>
              <a:t>Studentska isprava je javna studentska iskaznica kojom se dokazuje status studenta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Evidencija o studentskim iskaznicama vodi se u sustavu ISAK i sadrži sljedeće podatke:</a:t>
            </a:r>
          </a:p>
          <a:p>
            <a:pPr marL="4572" lvl="1" indent="0">
              <a:lnSpc>
                <a:spcPct val="120000"/>
              </a:lnSpc>
              <a:spcBef>
                <a:spcPts val="0"/>
              </a:spcBef>
              <a:buNone/>
            </a:pPr>
            <a:r>
              <a:rPr lang="hr-HR" dirty="0"/>
              <a:t>1. broj studentske iskaznice</a:t>
            </a:r>
          </a:p>
          <a:p>
            <a:pPr marL="4572" lvl="1" indent="0">
              <a:lnSpc>
                <a:spcPct val="120000"/>
              </a:lnSpc>
              <a:spcBef>
                <a:spcPts val="0"/>
              </a:spcBef>
              <a:buNone/>
            </a:pPr>
            <a:r>
              <a:rPr lang="hr-HR" dirty="0"/>
              <a:t>2. naziv visokog učilišta na koje je student upisan</a:t>
            </a:r>
          </a:p>
          <a:p>
            <a:pPr marL="4572" lvl="1" indent="0">
              <a:lnSpc>
                <a:spcPct val="120000"/>
              </a:lnSpc>
              <a:spcBef>
                <a:spcPts val="0"/>
              </a:spcBef>
              <a:buNone/>
            </a:pPr>
            <a:r>
              <a:rPr lang="hr-HR" dirty="0"/>
              <a:t>3. vrsta studija</a:t>
            </a:r>
          </a:p>
          <a:p>
            <a:pPr marL="4572" lvl="1" indent="0">
              <a:lnSpc>
                <a:spcPct val="120000"/>
              </a:lnSpc>
              <a:spcBef>
                <a:spcPts val="0"/>
              </a:spcBef>
              <a:buNone/>
            </a:pPr>
            <a:r>
              <a:rPr lang="hr-HR" dirty="0"/>
              <a:t>4. ime i prezime studenta</a:t>
            </a:r>
          </a:p>
          <a:p>
            <a:pPr marL="4572" lvl="1" indent="0">
              <a:lnSpc>
                <a:spcPct val="120000"/>
              </a:lnSpc>
              <a:spcBef>
                <a:spcPts val="0"/>
              </a:spcBef>
              <a:buNone/>
            </a:pPr>
            <a:r>
              <a:rPr lang="hr-HR" dirty="0"/>
              <a:t>5. jedinstveni matični broj akademskoga građanina</a:t>
            </a:r>
          </a:p>
          <a:p>
            <a:pPr marL="4572" lvl="1" indent="0">
              <a:lnSpc>
                <a:spcPct val="120000"/>
              </a:lnSpc>
              <a:spcBef>
                <a:spcPts val="0"/>
              </a:spcBef>
              <a:buNone/>
            </a:pPr>
            <a:r>
              <a:rPr lang="hr-HR" dirty="0"/>
              <a:t>6. OIB studenta</a:t>
            </a:r>
          </a:p>
          <a:p>
            <a:pPr marL="4572" lvl="1" indent="0">
              <a:lnSpc>
                <a:spcPct val="120000"/>
              </a:lnSpc>
              <a:spcBef>
                <a:spcPts val="0"/>
              </a:spcBef>
              <a:buNone/>
            </a:pPr>
            <a:r>
              <a:rPr lang="hr-HR" dirty="0"/>
              <a:t>7. fotografiju studenta</a:t>
            </a:r>
          </a:p>
          <a:p>
            <a:pPr marL="4572" lvl="1" indent="0">
              <a:lnSpc>
                <a:spcPct val="120000"/>
              </a:lnSpc>
              <a:spcBef>
                <a:spcPts val="0"/>
              </a:spcBef>
              <a:buNone/>
            </a:pPr>
            <a:r>
              <a:rPr lang="hr-HR" dirty="0"/>
              <a:t>8. status studentske iskaznice</a:t>
            </a:r>
          </a:p>
          <a:p>
            <a:pPr marL="4572" lvl="1" indent="0">
              <a:lnSpc>
                <a:spcPct val="120000"/>
              </a:lnSpc>
              <a:spcBef>
                <a:spcPts val="0"/>
              </a:spcBef>
              <a:buNone/>
            </a:pPr>
            <a:r>
              <a:rPr lang="hr-HR" dirty="0"/>
              <a:t>9. ESI</a:t>
            </a:r>
          </a:p>
          <a:p>
            <a:pPr marL="4572" lvl="1" indent="0">
              <a:lnSpc>
                <a:spcPct val="120000"/>
              </a:lnSpc>
              <a:spcBef>
                <a:spcPts val="0"/>
              </a:spcBef>
              <a:buNone/>
            </a:pPr>
            <a:r>
              <a:rPr lang="hr-HR" dirty="0"/>
              <a:t>10. ESCN</a:t>
            </a:r>
          </a:p>
          <a:p>
            <a:pPr marL="4572" lvl="1" indent="0">
              <a:lnSpc>
                <a:spcPct val="120000"/>
              </a:lnSpc>
              <a:spcBef>
                <a:spcPts val="0"/>
              </a:spcBef>
              <a:buNone/>
            </a:pPr>
            <a:endParaRPr lang="hr-HR"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Središnja evidencija, sustav ISAK, (lokalno?)</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 76. Zakona o visokom obrazovanju i znanstvenoj djelatnosti (NN 119/2022)</a:t>
            </a:r>
          </a:p>
          <a:p>
            <a:pPr marL="4572" lvl="1" indent="0">
              <a:lnSpc>
                <a:spcPct val="120000"/>
              </a:lnSpc>
              <a:spcBef>
                <a:spcPts val="0"/>
              </a:spcBef>
              <a:buNone/>
            </a:pPr>
            <a:r>
              <a:rPr lang="hr-HR" dirty="0"/>
              <a:t>Čl. 4., 17., 18., 7. itd. Pravilnika o studenskoj ispravi (NN 101/2023)</a:t>
            </a:r>
          </a:p>
          <a:p>
            <a:pPr marL="4572" lvl="1" indent="0">
              <a:lnSpc>
                <a:spcPct val="120000"/>
              </a:lnSpc>
              <a:spcBef>
                <a:spcPts val="0"/>
              </a:spcBef>
              <a:buNone/>
            </a:pPr>
            <a:r>
              <a:rPr lang="hr-HR" dirty="0"/>
              <a:t>Čl. 4., 8., 11. Pravilnika o sadržaju i korištenju informacijskih sustava u visokom obrazovanju</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enkripcija, redovita sigurnosna pohrana</a:t>
            </a:r>
          </a:p>
          <a:p>
            <a:pPr lvl="1">
              <a:lnSpc>
                <a:spcPct val="120000"/>
              </a:lnSpc>
              <a:spcBef>
                <a:spcPts val="0"/>
              </a:spcBef>
              <a:buFont typeface="Arial" panose="020B0604020202020204" pitchFamily="34" charset="0"/>
              <a:buChar char="•"/>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 ili dopuna</a:t>
            </a:r>
          </a:p>
        </p:txBody>
      </p:sp>
    </p:spTree>
    <p:extLst>
      <p:ext uri="{BB962C8B-B14F-4D97-AF65-F5344CB8AC3E}">
        <p14:creationId xmlns:p14="http://schemas.microsoft.com/office/powerpoint/2010/main" val="28346399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8FD791D-E7F8-8CE4-25AF-DF590F3EFD06}"/>
              </a:ext>
            </a:extLst>
          </p:cNvPr>
          <p:cNvGraphicFramePr>
            <a:graphicFrameLocks noChangeAspect="1"/>
          </p:cNvGraphicFramePr>
          <p:nvPr>
            <p:custDataLst>
              <p:tags r:id="rId1"/>
            </p:custDataLst>
            <p:extLst>
              <p:ext uri="{D42A27DB-BD31-4B8C-83A1-F6EECF244321}">
                <p14:modId xmlns:p14="http://schemas.microsoft.com/office/powerpoint/2010/main" val="4930349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58FD791D-E7F8-8CE4-25AF-DF590F3EF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EC8463-2F48-C363-9186-4AEF44A787C0}"/>
              </a:ext>
            </a:extLst>
          </p:cNvPr>
          <p:cNvSpPr>
            <a:spLocks noGrp="1"/>
          </p:cNvSpPr>
          <p:nvPr>
            <p:ph type="title"/>
          </p:nvPr>
        </p:nvSpPr>
        <p:spPr>
          <a:xfrm>
            <a:off x="648515" y="569202"/>
            <a:ext cx="10772775" cy="388741"/>
          </a:xfrm>
        </p:spPr>
        <p:txBody>
          <a:bodyPr vert="horz">
            <a:normAutofit fontScale="90000"/>
          </a:bodyPr>
          <a:lstStyle/>
          <a:p>
            <a:r>
              <a:rPr lang="hr-HR" dirty="0"/>
              <a:t>Druge obrade koje provode obrazovne ustanove</a:t>
            </a:r>
          </a:p>
        </p:txBody>
      </p:sp>
      <p:sp>
        <p:nvSpPr>
          <p:cNvPr id="3" name="Content Placeholder 2">
            <a:extLst>
              <a:ext uri="{FF2B5EF4-FFF2-40B4-BE49-F238E27FC236}">
                <a16:creationId xmlns:a16="http://schemas.microsoft.com/office/drawing/2014/main" id="{D84590A1-A866-E93B-0B44-A94B088EBE23}"/>
              </a:ext>
            </a:extLst>
          </p:cNvPr>
          <p:cNvSpPr>
            <a:spLocks noGrp="1"/>
          </p:cNvSpPr>
          <p:nvPr>
            <p:ph idx="1"/>
          </p:nvPr>
        </p:nvSpPr>
        <p:spPr>
          <a:xfrm>
            <a:off x="261257" y="1314994"/>
            <a:ext cx="11791405" cy="5425440"/>
          </a:xfrm>
        </p:spPr>
        <p:txBody>
          <a:bodyPr numCol="2">
            <a:normAutofit fontScale="77500" lnSpcReduction="20000"/>
          </a:bodyPr>
          <a:lstStyle/>
          <a:p>
            <a:pPr marL="4572" lvl="1" indent="0">
              <a:lnSpc>
                <a:spcPct val="120000"/>
              </a:lnSpc>
              <a:spcBef>
                <a:spcPts val="0"/>
              </a:spcBef>
              <a:buNone/>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OBVEZE PREMA ZAKONU O RADU, ZAKONU O ZAŠTITI NA RADU </a:t>
            </a:r>
          </a:p>
          <a:p>
            <a:pPr marL="4572" lvl="1" indent="0">
              <a:lnSpc>
                <a:spcPct val="120000"/>
              </a:lnSpc>
              <a:spcBef>
                <a:spcPts val="0"/>
              </a:spcBef>
              <a:buNone/>
            </a:pPr>
            <a:endPar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radnicima</a:t>
            </a:r>
            <a:endParaRPr lang="hr-HR" sz="12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Podaci o uzdržavanim članovima obitelji zaposlenih radnika</a:t>
            </a:r>
            <a:r>
              <a:rPr lang="hr-HR" sz="1800" b="1" i="0"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povredama na radu, kolektivnim nesrećama, opasnim pojavama, profesionalnim bolestima i bolestima u svezi s radom</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liječničkim pregledima zaposlenika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obuci za sigurnost i zdravlje na radu</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Evidencija podataka o članovima radničkog vijeća</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Evidencija podataka o članovima upravnog vijeća</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Evidencija podataka o korištenju radnog vremena</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kandidatima za rad</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provjerama zloupotrebe alkohola, droga ili drugih sredstava ovisnosti</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Evidencija podataka o pohvalama i prigovorima</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plaćama, službenim putovanjima i ostalim mjesečnim plaćanjima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ugovorima o djelu, autorskim ugovorima i ostalim ugovorima sklopljenim s fizičkim osobama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izdanim računima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kontaktima poslovnih partnera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platnom prometu</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obavljenom nadzoru i utvrđenom stanju</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procesuiranju prekršaja iz područja zaštite na radu, zaštite od požara, zaštite okoliša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kupnji/zakupu/prodaji nekretnina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korištenju i nadzoru korištenja mobilnih telefona, automobila, zaštitne opreme i drugih sredstava danih na korištenje</a:t>
            </a:r>
          </a:p>
          <a:p>
            <a:pPr lvl="1">
              <a:lnSpc>
                <a:spcPct val="120000"/>
              </a:lnSpc>
              <a:spcBef>
                <a:spcPts val="0"/>
              </a:spcBef>
              <a:buFont typeface="Arial" panose="020B0604020202020204" pitchFamily="34" charset="0"/>
              <a:buChar char="•"/>
            </a:pPr>
            <a:r>
              <a:rPr lang="hr-HR" sz="1800"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Evidencija podataka o obrazovanju, razvoju i obuci zaposlenih</a:t>
            </a:r>
            <a:endParaRPr lang="hr-HR" sz="1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chemeClr val="tx1"/>
                </a:solidFill>
                <a:latin typeface="Arial" panose="020B0604020202020204" pitchFamily="34" charset="0"/>
                <a:ea typeface="Times New Roman" panose="02020603050405020304" pitchFamily="18" charset="0"/>
                <a:cs typeface="Times New Roman" panose="02020603050405020304" pitchFamily="18" charset="0"/>
              </a:rPr>
              <a:t>Evidencija podataka o provedbi praktične nastave</a:t>
            </a:r>
            <a:endParaRPr lang="hr-HR" sz="1800" b="1" kern="1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endParaRPr lang="hr-HR" sz="1800"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4572" lvl="1" indent="0">
              <a:lnSpc>
                <a:spcPct val="120000"/>
              </a:lnSpc>
              <a:spcBef>
                <a:spcPts val="0"/>
              </a:spcBef>
              <a:buNone/>
            </a:pPr>
            <a:r>
              <a:rPr lang="hr-HR" sz="180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	JAVNA NABAVA</a:t>
            </a:r>
            <a:endParaRPr lang="hr-HR"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Evidencija podataka o postupku javne i jednostavne nabave</a:t>
            </a:r>
            <a:endParaRPr lang="hr-HR" sz="1800" kern="0"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4572" lvl="1" indent="0">
              <a:lnSpc>
                <a:spcPct val="120000"/>
              </a:lnSpc>
              <a:spcBef>
                <a:spcPts val="0"/>
              </a:spcBef>
              <a:buNone/>
            </a:pPr>
            <a:r>
              <a:rPr lang="hr-HR" sz="180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p>
          <a:p>
            <a:pPr marL="4572" lvl="1" indent="0">
              <a:lnSpc>
                <a:spcPct val="120000"/>
              </a:lnSpc>
              <a:spcBef>
                <a:spcPts val="0"/>
              </a:spcBef>
              <a:buNone/>
            </a:pPr>
            <a:r>
              <a:rPr lang="hr-HR" sz="1800" b="1" kern="0" dirty="0">
                <a:solidFill>
                  <a:srgbClr val="000000"/>
                </a:solidFill>
                <a:latin typeface="Arial" panose="020B0604020202020204" pitchFamily="34" charset="0"/>
                <a:ea typeface="Calibri" panose="020F0502020204030204" pitchFamily="34" charset="0"/>
                <a:cs typeface="Times New Roman" panose="02020603050405020304" pitchFamily="18" charset="0"/>
              </a:rPr>
              <a:t>	SIGURNOST I VIDEONADZOR</a:t>
            </a: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Dozvole za pristup, kretanje i snimanje </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lvl="1">
              <a:lnSpc>
                <a:spcPct val="120000"/>
              </a:lnSpc>
              <a:spcBef>
                <a:spcPts val="0"/>
              </a:spcBef>
              <a:buFont typeface="Arial" panose="020B0604020202020204" pitchFamily="34" charset="0"/>
              <a:buChar char="•"/>
            </a:pPr>
            <a:r>
              <a:rPr lang="hr-HR" sz="18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Dokumentacija o video nadzoru</a:t>
            </a:r>
            <a:endParaRPr lang="hr-HR" sz="1800" b="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20000"/>
              </a:lnSpc>
              <a:spcBef>
                <a:spcPts val="0"/>
              </a:spcBef>
            </a:pPr>
            <a:endParaRPr lang="hr-HR" dirty="0"/>
          </a:p>
        </p:txBody>
      </p:sp>
    </p:spTree>
    <p:extLst>
      <p:ext uri="{BB962C8B-B14F-4D97-AF65-F5344CB8AC3E}">
        <p14:creationId xmlns:p14="http://schemas.microsoft.com/office/powerpoint/2010/main" val="36933834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632215"/>
          </a:xfrm>
        </p:spPr>
        <p:txBody>
          <a:bodyPr>
            <a:normAutofit fontScale="55000" lnSpcReduction="20000"/>
          </a:bodyPr>
          <a:lstStyle/>
          <a:p>
            <a:pPr marL="4572" lvl="1" indent="0">
              <a:lnSpc>
                <a:spcPct val="120000"/>
              </a:lnSpc>
              <a:spcBef>
                <a:spcPts val="0"/>
              </a:spcBef>
              <a:buNone/>
            </a:pPr>
            <a:r>
              <a:rPr lang="hr-HR" sz="2400" b="1" kern="0" dirty="0">
                <a:solidFill>
                  <a:srgbClr val="000000"/>
                </a:solidFill>
                <a:effectLst/>
                <a:latin typeface="+mj-lt"/>
                <a:ea typeface="Times New Roman" panose="02020603050405020304" pitchFamily="18" charset="0"/>
                <a:cs typeface="Times New Roman" panose="02020603050405020304" pitchFamily="18" charset="0"/>
              </a:rPr>
              <a:t>EVIDENCIJA PODATAKA O RADNICIMA</a:t>
            </a:r>
            <a:endParaRPr lang="hr-HR" sz="1600" b="1" kern="0" dirty="0">
              <a:solidFill>
                <a:srgbClr val="000000"/>
              </a:solidFill>
              <a:effectLst/>
              <a:latin typeface="+mj-lt"/>
              <a:ea typeface="Times New Roman" panose="02020603050405020304" pitchFamily="18" charset="0"/>
              <a:cs typeface="Times New Roman" panose="02020603050405020304" pitchFamily="18" charset="0"/>
            </a:endParaRPr>
          </a:p>
          <a:p>
            <a:pPr indent="0">
              <a:lnSpc>
                <a:spcPct val="100000"/>
              </a:lnSpc>
              <a:spcBef>
                <a:spcPts val="0"/>
              </a:spcBef>
              <a:buNone/>
            </a:pPr>
            <a:endParaRPr lang="hr-HR" b="1" dirty="0">
              <a:solidFill>
                <a:schemeClr val="tx1"/>
              </a:solidFill>
              <a:latin typeface="+mj-lt"/>
            </a:endParaRPr>
          </a:p>
          <a:p>
            <a:pPr marL="4572" lvl="1" indent="0">
              <a:lnSpc>
                <a:spcPct val="120000"/>
              </a:lnSpc>
              <a:spcBef>
                <a:spcPts val="0"/>
              </a:spcBef>
              <a:buNone/>
            </a:pPr>
            <a:r>
              <a:rPr lang="hr-HR" b="1" dirty="0"/>
              <a:t>ČIJI PODACI</a:t>
            </a:r>
          </a:p>
          <a:p>
            <a:pPr marL="4572" lvl="1" indent="0">
              <a:lnSpc>
                <a:spcPct val="120000"/>
              </a:lnSpc>
              <a:spcBef>
                <a:spcPts val="0"/>
              </a:spcBef>
              <a:buNone/>
            </a:pPr>
            <a:r>
              <a:rPr lang="hr-HR" dirty="0"/>
              <a:t>Zaposlenici</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 podaci o zdravstvenom osiguranju),</a:t>
            </a:r>
          </a:p>
          <a:p>
            <a:pPr marL="4572" lvl="1" indent="0">
              <a:lnSpc>
                <a:spcPct val="120000"/>
              </a:lnSpc>
              <a:spcBef>
                <a:spcPts val="0"/>
              </a:spcBef>
              <a:buNone/>
            </a:pPr>
            <a:r>
              <a:rPr lang="hr-HR" dirty="0"/>
              <a:t>Podaci zaprimljeni o pacijentu od drugih zdravstvenih ustanova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 5 i čl. 29 Zakona o radu (NN 93/14, 127/17, 98/19, 151/22, 64/23),</a:t>
            </a:r>
          </a:p>
          <a:p>
            <a:pPr marL="4572" lvl="1" indent="0">
              <a:lnSpc>
                <a:spcPct val="120000"/>
              </a:lnSpc>
              <a:spcBef>
                <a:spcPts val="0"/>
              </a:spcBef>
              <a:buNone/>
            </a:pPr>
            <a:r>
              <a:rPr lang="hr-HR" dirty="0"/>
              <a:t>čl. 3 – 7 Pravilnika o sadržaju i načinu vođenja evidencije o radnicima (NN 32/2015, 97/2015, NN 73/2017),</a:t>
            </a:r>
          </a:p>
          <a:p>
            <a:pPr marL="4572" lvl="1" indent="0">
              <a:lnSpc>
                <a:spcPct val="120000"/>
              </a:lnSpc>
              <a:spcBef>
                <a:spcPts val="0"/>
              </a:spcBef>
              <a:buNone/>
            </a:pPr>
            <a:r>
              <a:rPr lang="hr-HR" dirty="0"/>
              <a:t>Pravilnika o elektroničkom zapisu podataka iz područja radnih odnosa (NN 32/2015),</a:t>
            </a:r>
          </a:p>
          <a:p>
            <a:pPr marL="4572" lvl="1" indent="0">
              <a:lnSpc>
                <a:spcPct val="120000"/>
              </a:lnSpc>
              <a:spcBef>
                <a:spcPts val="0"/>
              </a:spcBef>
              <a:buNone/>
            </a:pPr>
            <a:r>
              <a:rPr lang="hr-HR" dirty="0"/>
              <a:t>čl. 61 Zakona o zaštiti na radu (NN 71/14, 118/14, 154/14 , 94/18, 96/18),</a:t>
            </a:r>
          </a:p>
          <a:p>
            <a:pPr marL="4572" lvl="1" indent="0">
              <a:lnSpc>
                <a:spcPct val="120000"/>
              </a:lnSpc>
              <a:spcBef>
                <a:spcPts val="0"/>
              </a:spcBef>
              <a:buNone/>
            </a:pPr>
            <a:r>
              <a:rPr lang="hr-HR" dirty="0"/>
              <a:t>čl. 4 i čl. 7, t.1 (obavezno zdravstveno osiguranje) Zakona o obveznom zdravstvenom osiguranju (NN 137/13, 98/19, 33/23),</a:t>
            </a:r>
          </a:p>
          <a:p>
            <a:pPr marL="4572" lvl="1" indent="0">
              <a:lnSpc>
                <a:spcPct val="120000"/>
              </a:lnSpc>
              <a:spcBef>
                <a:spcPts val="0"/>
              </a:spcBef>
              <a:buNone/>
            </a:pPr>
            <a:r>
              <a:rPr lang="hr-HR" dirty="0"/>
              <a:t>čl. 9., čl. 116., čl. 122. Zakona o mirovinskom osiguranju (NN 157/13, 151/14, 33/15, 93/15, 120/16, 18/18, 62/18, 115/18, 102/19, 84/21, 119/22),</a:t>
            </a:r>
          </a:p>
          <a:p>
            <a:pPr marL="4572" lvl="1" indent="0">
              <a:lnSpc>
                <a:spcPct val="120000"/>
              </a:lnSpc>
              <a:spcBef>
                <a:spcPts val="0"/>
              </a:spcBef>
              <a:buNone/>
            </a:pPr>
            <a:r>
              <a:rPr lang="hr-HR" dirty="0"/>
              <a:t>čl. 66. Općeg poreznog zakona (115/16, 106/18, 121/19, 32/20, 42/20, 114/22)</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24366726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57223" y="1090670"/>
            <a:ext cx="10271509" cy="5354197"/>
          </a:xfrm>
        </p:spPr>
        <p:txBody>
          <a:bodyPr>
            <a:normAutofit fontScale="55000" lnSpcReduction="20000"/>
          </a:bodyPr>
          <a:lstStyle/>
          <a:p>
            <a:pPr indent="0">
              <a:lnSpc>
                <a:spcPct val="100000"/>
              </a:lnSpc>
              <a:spcBef>
                <a:spcPts val="0"/>
              </a:spcBef>
              <a:buNone/>
            </a:pPr>
            <a:endParaRPr lang="hr-HR" sz="2400" b="1" i="0" u="none" strike="noStrike" dirty="0">
              <a:solidFill>
                <a:schemeClr val="tx1"/>
              </a:solidFill>
              <a:effectLst/>
              <a:latin typeface="+mj-lt"/>
            </a:endParaRPr>
          </a:p>
          <a:p>
            <a:pPr marL="0" indent="0">
              <a:lnSpc>
                <a:spcPct val="120000"/>
              </a:lnSpc>
              <a:spcBef>
                <a:spcPts val="0"/>
              </a:spcBef>
              <a:buNone/>
            </a:pPr>
            <a:r>
              <a:rPr lang="pl-PL" sz="2200" b="1" i="0" u="none" strike="noStrike" dirty="0">
                <a:solidFill>
                  <a:schemeClr val="tx1"/>
                </a:solidFill>
                <a:effectLst/>
                <a:latin typeface="+mj-lt"/>
              </a:rPr>
              <a:t>OBRADA PODATAKA O UZDRŽAVANIM ČLANOVIMA OBITELJI ZAPOSLENIH RADNIKA</a:t>
            </a:r>
          </a:p>
          <a:p>
            <a:pPr marL="0" indent="0">
              <a:lnSpc>
                <a:spcPct val="120000"/>
              </a:lnSpc>
              <a:spcBef>
                <a:spcPts val="0"/>
              </a:spcBef>
              <a:buNone/>
            </a:pPr>
            <a:endParaRPr lang="hr-HR" b="1" dirty="0">
              <a:solidFill>
                <a:schemeClr val="tx1"/>
              </a:solidFill>
              <a:latin typeface="+mj-lt"/>
            </a:endParaRPr>
          </a:p>
          <a:p>
            <a:pPr marL="4572" lvl="1" indent="0">
              <a:lnSpc>
                <a:spcPct val="120000"/>
              </a:lnSpc>
              <a:spcBef>
                <a:spcPts val="0"/>
              </a:spcBef>
              <a:buNone/>
            </a:pPr>
            <a:r>
              <a:rPr lang="hr-HR" b="1" dirty="0"/>
              <a:t>ČIJI PODACI</a:t>
            </a:r>
          </a:p>
          <a:p>
            <a:pPr marL="4572" lvl="1" indent="0">
              <a:lnSpc>
                <a:spcPct val="120000"/>
              </a:lnSpc>
              <a:spcBef>
                <a:spcPts val="0"/>
              </a:spcBef>
              <a:buNone/>
            </a:pPr>
            <a:r>
              <a:rPr lang="hr-HR" dirty="0"/>
              <a:t>Podaci o djeci, supružnik, uzdržavani član</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 podaci o zdravstvenom osiguranju),</a:t>
            </a:r>
          </a:p>
          <a:p>
            <a:pPr marL="4572" lvl="1" indent="0">
              <a:lnSpc>
                <a:spcPct val="120000"/>
              </a:lnSpc>
              <a:spcBef>
                <a:spcPts val="0"/>
              </a:spcBef>
              <a:buNone/>
            </a:pPr>
            <a:r>
              <a:rPr lang="hr-HR" dirty="0"/>
              <a:t>Podaci zaprimljeni o pacijentu od drugih zdravstvenih ustanova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 centralni obračun plaća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Čl.9-11. Zakona o obveznom zdravstvenom osiguranju (NN 137/13, 98/19,3/23)</a:t>
            </a:r>
          </a:p>
          <a:p>
            <a:pPr marL="4572" lvl="1" indent="0">
              <a:lnSpc>
                <a:spcPct val="120000"/>
              </a:lnSpc>
              <a:spcBef>
                <a:spcPts val="0"/>
              </a:spcBef>
              <a:buNone/>
            </a:pPr>
            <a:r>
              <a:rPr lang="hr-HR" dirty="0"/>
              <a:t>Rokovi min: </a:t>
            </a:r>
          </a:p>
          <a:p>
            <a:pPr marL="4572" lvl="1" indent="0">
              <a:lnSpc>
                <a:spcPct val="120000"/>
              </a:lnSpc>
              <a:spcBef>
                <a:spcPts val="0"/>
              </a:spcBef>
              <a:buNone/>
            </a:pPr>
            <a:r>
              <a:rPr lang="hr-HR" dirty="0"/>
              <a:t>6 godina nakon kraja radnog odnosa prema čl. 5 st. 1. Pravilnika o sadržaju i načinu vođenja evidencije o radnicima (NN 32/2015, 97/2015, NN 73/2017) i 11 godina prema čl. 10. Zakona o računovodstvu (NN 109/07, 54/13, 121/14, 78/15, 134/15);</a:t>
            </a:r>
          </a:p>
          <a:p>
            <a:pPr marL="4572" lvl="1" indent="0">
              <a:lnSpc>
                <a:spcPct val="120000"/>
              </a:lnSpc>
              <a:spcBef>
                <a:spcPts val="0"/>
              </a:spcBef>
              <a:buNone/>
            </a:pPr>
            <a:endParaRPr lang="hr-HR"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23174206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9"/>
            <a:ext cx="10753725" cy="5233193"/>
          </a:xfrm>
        </p:spPr>
        <p:txBody>
          <a:bodyPr>
            <a:normAutofit fontScale="55000" lnSpcReduction="20000"/>
          </a:bodyPr>
          <a:lstStyle/>
          <a:p>
            <a:pPr indent="0">
              <a:lnSpc>
                <a:spcPct val="100000"/>
              </a:lnSpc>
              <a:spcBef>
                <a:spcPts val="0"/>
              </a:spcBef>
              <a:buNone/>
            </a:pPr>
            <a:endParaRPr lang="hr-HR" sz="2400" b="1" i="0" u="none" strike="noStrike" dirty="0">
              <a:solidFill>
                <a:schemeClr val="tx1"/>
              </a:solidFill>
              <a:effectLst/>
              <a:latin typeface="+mj-lt"/>
            </a:endParaRPr>
          </a:p>
          <a:p>
            <a:pPr marL="0" indent="0">
              <a:lnSpc>
                <a:spcPct val="120000"/>
              </a:lnSpc>
              <a:spcBef>
                <a:spcPts val="0"/>
              </a:spcBef>
              <a:buNone/>
            </a:pPr>
            <a:r>
              <a:rPr lang="pl-PL" sz="2500" b="1" i="0" u="none" strike="noStrike" dirty="0">
                <a:solidFill>
                  <a:schemeClr val="tx1"/>
                </a:solidFill>
                <a:effectLst/>
                <a:latin typeface="+mj-lt"/>
              </a:rPr>
              <a:t>EVIDENCIJA PODATAKA O PROVEDBI PRAKTIČNE NASTAVE</a:t>
            </a:r>
          </a:p>
          <a:p>
            <a:pPr marL="0" indent="0">
              <a:lnSpc>
                <a:spcPct val="120000"/>
              </a:lnSpc>
              <a:spcBef>
                <a:spcPts val="0"/>
              </a:spcBef>
              <a:buNone/>
            </a:pPr>
            <a:endParaRPr lang="hr-HR" sz="2500" b="1" dirty="0">
              <a:solidFill>
                <a:schemeClr val="tx1"/>
              </a:solidFill>
              <a:latin typeface="+mj-lt"/>
            </a:endParaRPr>
          </a:p>
          <a:p>
            <a:pPr marL="4572" lvl="1" indent="0">
              <a:lnSpc>
                <a:spcPct val="120000"/>
              </a:lnSpc>
              <a:spcBef>
                <a:spcPts val="0"/>
              </a:spcBef>
              <a:buNone/>
            </a:pPr>
            <a:r>
              <a:rPr lang="hr-HR" sz="2500" b="1" dirty="0"/>
              <a:t>ČIJI PODACI</a:t>
            </a:r>
          </a:p>
          <a:p>
            <a:pPr marL="4572" lvl="1" indent="0">
              <a:lnSpc>
                <a:spcPct val="120000"/>
              </a:lnSpc>
              <a:spcBef>
                <a:spcPts val="0"/>
              </a:spcBef>
              <a:buNone/>
            </a:pPr>
            <a:r>
              <a:rPr lang="hr-HR" sz="2500" dirty="0" err="1"/>
              <a:t>ućenici</a:t>
            </a:r>
            <a:r>
              <a:rPr lang="hr-HR" sz="2500" dirty="0"/>
              <a:t>, studenti</a:t>
            </a:r>
          </a:p>
          <a:p>
            <a:pPr marL="4572" lvl="1" indent="0">
              <a:lnSpc>
                <a:spcPct val="120000"/>
              </a:lnSpc>
              <a:spcBef>
                <a:spcPts val="0"/>
              </a:spcBef>
              <a:buNone/>
            </a:pPr>
            <a:endParaRPr lang="hr-HR" sz="2500" dirty="0"/>
          </a:p>
          <a:p>
            <a:pPr marL="4572" lvl="1" indent="0">
              <a:lnSpc>
                <a:spcPct val="120000"/>
              </a:lnSpc>
              <a:spcBef>
                <a:spcPts val="0"/>
              </a:spcBef>
              <a:buNone/>
            </a:pPr>
            <a:r>
              <a:rPr lang="hr-HR" sz="2500" b="1" dirty="0"/>
              <a:t>OBRAĐUJU SE</a:t>
            </a:r>
          </a:p>
          <a:p>
            <a:pPr marL="4572" lvl="1" indent="0">
              <a:lnSpc>
                <a:spcPct val="120000"/>
              </a:lnSpc>
              <a:spcBef>
                <a:spcPts val="0"/>
              </a:spcBef>
              <a:buNone/>
            </a:pPr>
            <a:r>
              <a:rPr lang="hr-HR" sz="2500" dirty="0"/>
              <a:t>Osobni podaci potrebni za utvrđivanje identiteta (datum rođenja, OIB i imena),</a:t>
            </a:r>
          </a:p>
          <a:p>
            <a:pPr marL="4572" lvl="1" indent="0">
              <a:lnSpc>
                <a:spcPct val="120000"/>
              </a:lnSpc>
              <a:spcBef>
                <a:spcPts val="0"/>
              </a:spcBef>
              <a:buNone/>
            </a:pPr>
            <a:endParaRPr lang="hr-HR" sz="2500" b="1" dirty="0"/>
          </a:p>
          <a:p>
            <a:pPr marL="4572" lvl="1" indent="0">
              <a:lnSpc>
                <a:spcPct val="120000"/>
              </a:lnSpc>
              <a:spcBef>
                <a:spcPts val="0"/>
              </a:spcBef>
              <a:buNone/>
            </a:pPr>
            <a:r>
              <a:rPr lang="hr-HR" sz="2500" b="1" dirty="0"/>
              <a:t>GDJE SE NALAZE</a:t>
            </a:r>
          </a:p>
          <a:p>
            <a:pPr marL="4572" lvl="1" indent="0">
              <a:lnSpc>
                <a:spcPct val="120000"/>
              </a:lnSpc>
              <a:spcBef>
                <a:spcPts val="0"/>
              </a:spcBef>
              <a:buNone/>
            </a:pPr>
            <a:r>
              <a:rPr lang="hr-HR" sz="2500" dirty="0"/>
              <a:t>Lokalno računalo, lokalna pohrana</a:t>
            </a:r>
          </a:p>
          <a:p>
            <a:pPr marL="4572" lvl="1" indent="0">
              <a:lnSpc>
                <a:spcPct val="120000"/>
              </a:lnSpc>
              <a:spcBef>
                <a:spcPts val="0"/>
              </a:spcBef>
              <a:buNone/>
            </a:pPr>
            <a:endParaRPr lang="hr-HR" sz="2500" dirty="0"/>
          </a:p>
          <a:p>
            <a:pPr marL="4572" lvl="1" indent="0">
              <a:lnSpc>
                <a:spcPct val="120000"/>
              </a:lnSpc>
              <a:spcBef>
                <a:spcPts val="0"/>
              </a:spcBef>
              <a:buNone/>
            </a:pPr>
            <a:r>
              <a:rPr lang="hr-HR" sz="2500" b="1" dirty="0"/>
              <a:t>PRAVNA OSNOVA</a:t>
            </a:r>
          </a:p>
          <a:p>
            <a:pPr marL="4572" lvl="1" indent="0">
              <a:lnSpc>
                <a:spcPct val="120000"/>
              </a:lnSpc>
              <a:spcBef>
                <a:spcPts val="0"/>
              </a:spcBef>
              <a:buNone/>
            </a:pPr>
            <a:r>
              <a:rPr lang="hr-HR" sz="2500" dirty="0"/>
              <a:t>6.C</a:t>
            </a:r>
          </a:p>
          <a:p>
            <a:pPr marL="4572" lvl="1" indent="0">
              <a:lnSpc>
                <a:spcPct val="120000"/>
              </a:lnSpc>
              <a:spcBef>
                <a:spcPts val="0"/>
              </a:spcBef>
              <a:buNone/>
            </a:pPr>
            <a:r>
              <a:rPr lang="hr-HR" sz="2500" dirty="0"/>
              <a:t>čl. 4 Pravilnika o sadržaju i načinu vođenja evidencije o radnicima (NN 32/2015, 97/2015, NN 73/2017), </a:t>
            </a:r>
          </a:p>
          <a:p>
            <a:pPr marL="4572" lvl="1" indent="0">
              <a:lnSpc>
                <a:spcPct val="120000"/>
              </a:lnSpc>
              <a:spcBef>
                <a:spcPts val="0"/>
              </a:spcBef>
              <a:buNone/>
            </a:pPr>
            <a:r>
              <a:rPr lang="hr-HR" sz="2500" dirty="0"/>
              <a:t>čl. 27. Zakona o strukovnom obrazovanju (NN 30/09, 24/10, 22/13, 25/18),</a:t>
            </a:r>
          </a:p>
          <a:p>
            <a:pPr marL="4572" lvl="1" indent="0">
              <a:lnSpc>
                <a:spcPct val="120000"/>
              </a:lnSpc>
              <a:spcBef>
                <a:spcPts val="0"/>
              </a:spcBef>
              <a:buNone/>
            </a:pPr>
            <a:r>
              <a:rPr lang="hr-HR" sz="2500" dirty="0"/>
              <a:t>čl. 6. Zakona o državnoj potpori za obrazovanje i izobrazbu (NN 109/07, 134/07, 152/08, 14/14),</a:t>
            </a:r>
          </a:p>
          <a:p>
            <a:pPr marL="4572" lvl="1" indent="0">
              <a:lnSpc>
                <a:spcPct val="120000"/>
              </a:lnSpc>
              <a:spcBef>
                <a:spcPts val="0"/>
              </a:spcBef>
              <a:buNone/>
            </a:pPr>
            <a:r>
              <a:rPr lang="hr-HR" sz="2500" dirty="0"/>
              <a:t>Ugovora/uputnice o provedbi praktične nastave;</a:t>
            </a:r>
          </a:p>
          <a:p>
            <a:pPr marL="4572" lvl="1" indent="0">
              <a:lnSpc>
                <a:spcPct val="120000"/>
              </a:lnSpc>
              <a:spcBef>
                <a:spcPts val="0"/>
              </a:spcBef>
              <a:buNone/>
            </a:pPr>
            <a:endParaRPr lang="hr-HR" sz="2500" dirty="0"/>
          </a:p>
          <a:p>
            <a:pPr marL="4572" lvl="1" indent="0">
              <a:lnSpc>
                <a:spcPct val="120000"/>
              </a:lnSpc>
              <a:spcBef>
                <a:spcPts val="0"/>
              </a:spcBef>
              <a:buNone/>
            </a:pPr>
            <a:r>
              <a:rPr lang="hr-HR" sz="2500" b="1" dirty="0"/>
              <a:t>TEHNIČKE I ORGANIZACIJSKE MJERE</a:t>
            </a:r>
          </a:p>
          <a:p>
            <a:pPr marL="4572" lvl="1" indent="0">
              <a:lnSpc>
                <a:spcPct val="120000"/>
              </a:lnSpc>
              <a:spcBef>
                <a:spcPts val="0"/>
              </a:spcBef>
              <a:buNone/>
            </a:pPr>
            <a:r>
              <a:rPr lang="hr-HR" sz="2500" dirty="0"/>
              <a:t>Kontrola pristupa sustavu, kontrola pristupa uređaju, enkripcija pohranjenih podataka, enkripcijom zaštićen prijenos podataka,</a:t>
            </a:r>
          </a:p>
          <a:p>
            <a:pPr marL="4572" lvl="1" indent="0">
              <a:lnSpc>
                <a:spcPct val="120000"/>
              </a:lnSpc>
              <a:spcBef>
                <a:spcPts val="0"/>
              </a:spcBef>
              <a:buNone/>
            </a:pPr>
            <a:endParaRPr lang="hr-HR" sz="2500" dirty="0"/>
          </a:p>
          <a:p>
            <a:pPr marL="4572" lvl="1" indent="0">
              <a:lnSpc>
                <a:spcPct val="120000"/>
              </a:lnSpc>
              <a:spcBef>
                <a:spcPts val="0"/>
              </a:spcBef>
              <a:buNone/>
            </a:pPr>
            <a:r>
              <a:rPr lang="hr-HR" sz="2500" b="1" dirty="0"/>
              <a:t>PRAVA ISPITANIKA</a:t>
            </a:r>
          </a:p>
          <a:p>
            <a:pPr marL="4572" lvl="1" indent="0">
              <a:lnSpc>
                <a:spcPct val="120000"/>
              </a:lnSpc>
              <a:spcBef>
                <a:spcPts val="0"/>
              </a:spcBef>
              <a:buNone/>
            </a:pPr>
            <a:r>
              <a:rPr lang="hr-HR" sz="2500" dirty="0"/>
              <a:t>Obavijest o obradi, pristup, ispravak</a:t>
            </a:r>
          </a:p>
          <a:p>
            <a:endParaRPr lang="hr-HR" dirty="0"/>
          </a:p>
        </p:txBody>
      </p:sp>
    </p:spTree>
    <p:extLst>
      <p:ext uri="{BB962C8B-B14F-4D97-AF65-F5344CB8AC3E}">
        <p14:creationId xmlns:p14="http://schemas.microsoft.com/office/powerpoint/2010/main" val="30748763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186453"/>
            <a:ext cx="10753725" cy="5671548"/>
          </a:xfrm>
        </p:spPr>
        <p:txBody>
          <a:bodyPr>
            <a:normAutofit fontScale="55000" lnSpcReduction="20000"/>
          </a:bodyPr>
          <a:lstStyle/>
          <a:p>
            <a:pPr indent="0">
              <a:lnSpc>
                <a:spcPct val="100000"/>
              </a:lnSpc>
              <a:spcBef>
                <a:spcPts val="0"/>
              </a:spcBef>
              <a:buNone/>
            </a:pPr>
            <a:endParaRPr lang="hr-HR" sz="2900" b="1" i="0" u="none" strike="noStrike" dirty="0">
              <a:solidFill>
                <a:schemeClr val="tx1"/>
              </a:solidFill>
              <a:effectLst/>
              <a:latin typeface="+mj-lt"/>
            </a:endParaRPr>
          </a:p>
          <a:p>
            <a:pPr marL="0" indent="0">
              <a:lnSpc>
                <a:spcPct val="120000"/>
              </a:lnSpc>
              <a:spcBef>
                <a:spcPts val="0"/>
              </a:spcBef>
              <a:buNone/>
            </a:pPr>
            <a:r>
              <a:rPr lang="pl-PL" sz="2900" b="1" i="0" u="none" strike="noStrike" dirty="0">
                <a:solidFill>
                  <a:schemeClr val="tx1"/>
                </a:solidFill>
                <a:effectLst/>
                <a:latin typeface="+mj-lt"/>
              </a:rPr>
              <a:t>DALJNJE OBRAZOVANJE I OBUKA ZAPOSLENIKA</a:t>
            </a:r>
          </a:p>
          <a:p>
            <a:pPr marL="0" indent="0">
              <a:lnSpc>
                <a:spcPct val="120000"/>
              </a:lnSpc>
              <a:spcBef>
                <a:spcPts val="0"/>
              </a:spcBef>
              <a:buNone/>
            </a:pPr>
            <a:r>
              <a:rPr lang="hr-HR" sz="2900" dirty="0">
                <a:solidFill>
                  <a:schemeClr val="tx1"/>
                </a:solidFill>
                <a:latin typeface="+mj-lt"/>
              </a:rPr>
              <a:t>Sudjelovanje zaposlenika u programima cjeloživotnog obrazovanja radi ispunjavanja radnih obveza prema ugovoru o radu</a:t>
            </a:r>
          </a:p>
          <a:p>
            <a:pPr marL="4572" lvl="1" indent="0">
              <a:lnSpc>
                <a:spcPct val="120000"/>
              </a:lnSpc>
              <a:spcBef>
                <a:spcPts val="0"/>
              </a:spcBef>
              <a:buNone/>
            </a:pPr>
            <a:endParaRPr lang="hr-HR" sz="2900" b="1" dirty="0"/>
          </a:p>
          <a:p>
            <a:pPr marL="4572" lvl="1" indent="0">
              <a:lnSpc>
                <a:spcPct val="120000"/>
              </a:lnSpc>
              <a:spcBef>
                <a:spcPts val="0"/>
              </a:spcBef>
              <a:buNone/>
            </a:pPr>
            <a:r>
              <a:rPr lang="hr-HR" sz="2900" b="1" dirty="0"/>
              <a:t>ČIJI PODACI</a:t>
            </a:r>
          </a:p>
          <a:p>
            <a:pPr marL="4572" lvl="1" indent="0">
              <a:lnSpc>
                <a:spcPct val="120000"/>
              </a:lnSpc>
              <a:spcBef>
                <a:spcPts val="0"/>
              </a:spcBef>
              <a:buNone/>
            </a:pPr>
            <a:r>
              <a:rPr lang="hr-HR" sz="2900" dirty="0"/>
              <a:t>Polaznici</a:t>
            </a:r>
          </a:p>
          <a:p>
            <a:pPr marL="4572" lvl="1" indent="0">
              <a:lnSpc>
                <a:spcPct val="120000"/>
              </a:lnSpc>
              <a:spcBef>
                <a:spcPts val="0"/>
              </a:spcBef>
              <a:buNone/>
            </a:pPr>
            <a:endParaRPr lang="hr-HR" sz="2900" dirty="0"/>
          </a:p>
          <a:p>
            <a:pPr marL="4572" lvl="1" indent="0">
              <a:lnSpc>
                <a:spcPct val="120000"/>
              </a:lnSpc>
              <a:spcBef>
                <a:spcPts val="0"/>
              </a:spcBef>
              <a:buNone/>
            </a:pPr>
            <a:r>
              <a:rPr lang="hr-HR" sz="2900" b="1" dirty="0"/>
              <a:t>OBRAĐUJU SE</a:t>
            </a:r>
          </a:p>
          <a:p>
            <a:pPr marL="4572" lvl="1" indent="0">
              <a:lnSpc>
                <a:spcPct val="120000"/>
              </a:lnSpc>
              <a:spcBef>
                <a:spcPts val="0"/>
              </a:spcBef>
              <a:buNone/>
            </a:pPr>
            <a:r>
              <a:rPr lang="hr-HR" sz="2900" dirty="0"/>
              <a:t>Osobni podaci potrebni za utvrđivanje identiteta (datum rođenja, OIB i imena),</a:t>
            </a:r>
          </a:p>
          <a:p>
            <a:pPr marL="4572" lvl="1" indent="0">
              <a:lnSpc>
                <a:spcPct val="120000"/>
              </a:lnSpc>
              <a:spcBef>
                <a:spcPts val="0"/>
              </a:spcBef>
              <a:buNone/>
            </a:pPr>
            <a:endParaRPr lang="hr-HR" sz="2900" b="1" dirty="0"/>
          </a:p>
          <a:p>
            <a:pPr marL="4572" lvl="1" indent="0">
              <a:lnSpc>
                <a:spcPct val="120000"/>
              </a:lnSpc>
              <a:spcBef>
                <a:spcPts val="0"/>
              </a:spcBef>
              <a:buNone/>
            </a:pPr>
            <a:r>
              <a:rPr lang="hr-HR" sz="2900" b="1" dirty="0"/>
              <a:t>GDJE SE NALAZE</a:t>
            </a:r>
          </a:p>
          <a:p>
            <a:pPr marL="4572" lvl="1" indent="0">
              <a:lnSpc>
                <a:spcPct val="120000"/>
              </a:lnSpc>
              <a:spcBef>
                <a:spcPts val="0"/>
              </a:spcBef>
              <a:buNone/>
            </a:pPr>
            <a:r>
              <a:rPr lang="hr-HR" sz="2900" dirty="0"/>
              <a:t>Lokalno računalo, lokalna pohrana</a:t>
            </a:r>
          </a:p>
          <a:p>
            <a:pPr marL="4572" lvl="1" indent="0">
              <a:lnSpc>
                <a:spcPct val="120000"/>
              </a:lnSpc>
              <a:spcBef>
                <a:spcPts val="0"/>
              </a:spcBef>
              <a:buNone/>
            </a:pPr>
            <a:endParaRPr lang="hr-HR" sz="2900" dirty="0"/>
          </a:p>
          <a:p>
            <a:pPr marL="4572" lvl="1" indent="0">
              <a:lnSpc>
                <a:spcPct val="120000"/>
              </a:lnSpc>
              <a:spcBef>
                <a:spcPts val="0"/>
              </a:spcBef>
              <a:buNone/>
            </a:pPr>
            <a:r>
              <a:rPr lang="hr-HR" sz="2900" b="1" dirty="0"/>
              <a:t>PRAVNA OSNOVA</a:t>
            </a:r>
          </a:p>
          <a:p>
            <a:pPr marL="4572" lvl="1" indent="0">
              <a:lnSpc>
                <a:spcPct val="120000"/>
              </a:lnSpc>
              <a:spcBef>
                <a:spcPts val="0"/>
              </a:spcBef>
              <a:buNone/>
            </a:pPr>
            <a:r>
              <a:rPr lang="hr-HR" sz="2900" dirty="0"/>
              <a:t>6.C</a:t>
            </a:r>
          </a:p>
          <a:p>
            <a:pPr marL="4572" lvl="1" indent="0">
              <a:lnSpc>
                <a:spcPct val="120000"/>
              </a:lnSpc>
              <a:spcBef>
                <a:spcPts val="0"/>
              </a:spcBef>
              <a:buNone/>
            </a:pPr>
            <a:r>
              <a:rPr lang="hr-HR" sz="2900" dirty="0"/>
              <a:t>čl. 36, 40, 43, 54, 55, 56, 58 i 59 (osposobljavanje za rad) Zakona o radu (NN 93/14, 127/17, 98/19, 151/22, 64/23),</a:t>
            </a:r>
          </a:p>
          <a:p>
            <a:pPr marL="4572" lvl="1" indent="0">
              <a:lnSpc>
                <a:spcPct val="120000"/>
              </a:lnSpc>
              <a:spcBef>
                <a:spcPts val="0"/>
              </a:spcBef>
              <a:buNone/>
            </a:pPr>
            <a:r>
              <a:rPr lang="hr-HR" sz="2900" dirty="0"/>
              <a:t>čl. 3 st. 1 </a:t>
            </a:r>
            <a:r>
              <a:rPr lang="hr-HR" sz="2900" dirty="0" err="1"/>
              <a:t>podst</a:t>
            </a:r>
            <a:r>
              <a:rPr lang="hr-HR" sz="2900" dirty="0"/>
              <a:t>. 9. Pravilnika o sadržaju i načinu vođenja evidencije o radnicima (NN 32/2015, 97/2015, NN 73/2017),</a:t>
            </a:r>
          </a:p>
          <a:p>
            <a:pPr marL="4572" lvl="1" indent="0">
              <a:lnSpc>
                <a:spcPct val="120000"/>
              </a:lnSpc>
              <a:spcBef>
                <a:spcPts val="0"/>
              </a:spcBef>
              <a:buNone/>
            </a:pPr>
            <a:endParaRPr lang="hr-HR" sz="2900" dirty="0"/>
          </a:p>
          <a:p>
            <a:pPr marL="4572" lvl="1" indent="0">
              <a:lnSpc>
                <a:spcPct val="120000"/>
              </a:lnSpc>
              <a:spcBef>
                <a:spcPts val="0"/>
              </a:spcBef>
              <a:buNone/>
            </a:pPr>
            <a:r>
              <a:rPr lang="hr-HR" sz="2900" b="1" dirty="0"/>
              <a:t>TEHNIČKE I ORGANIZACIJSKE MJERE</a:t>
            </a:r>
          </a:p>
          <a:p>
            <a:pPr marL="4572" lvl="1" indent="0">
              <a:lnSpc>
                <a:spcPct val="120000"/>
              </a:lnSpc>
              <a:spcBef>
                <a:spcPts val="0"/>
              </a:spcBef>
              <a:buNone/>
            </a:pPr>
            <a:r>
              <a:rPr lang="hr-HR" sz="2900" dirty="0"/>
              <a:t>Kontrola pristupa sustavu, kontrola pristupa uređaju, enkripcija pohranjenih podataka, enkripcijom zaštićen prijenos podataka,</a:t>
            </a:r>
          </a:p>
          <a:p>
            <a:pPr marL="4572" lvl="1" indent="0">
              <a:lnSpc>
                <a:spcPct val="120000"/>
              </a:lnSpc>
              <a:spcBef>
                <a:spcPts val="0"/>
              </a:spcBef>
              <a:buNone/>
            </a:pPr>
            <a:endParaRPr lang="hr-HR" sz="2900" dirty="0"/>
          </a:p>
          <a:p>
            <a:pPr marL="4572" lvl="1" indent="0">
              <a:lnSpc>
                <a:spcPct val="120000"/>
              </a:lnSpc>
              <a:spcBef>
                <a:spcPts val="0"/>
              </a:spcBef>
              <a:buNone/>
            </a:pPr>
            <a:r>
              <a:rPr lang="hr-HR" sz="2900" b="1" dirty="0"/>
              <a:t>PRAVA ISPITANIKA</a:t>
            </a:r>
          </a:p>
          <a:p>
            <a:pPr marL="4572" lvl="1" indent="0">
              <a:lnSpc>
                <a:spcPct val="120000"/>
              </a:lnSpc>
              <a:spcBef>
                <a:spcPts val="0"/>
              </a:spcBef>
              <a:buNone/>
            </a:pPr>
            <a:r>
              <a:rPr lang="hr-HR" sz="2900"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2791369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632215"/>
          </a:xfrm>
        </p:spPr>
        <p:txBody>
          <a:bodyPr>
            <a:normAutofit fontScale="55000" lnSpcReduction="20000"/>
          </a:bodyPr>
          <a:lstStyle/>
          <a:p>
            <a:pPr marL="4572" lvl="1" indent="0">
              <a:lnSpc>
                <a:spcPct val="120000"/>
              </a:lnSpc>
              <a:spcBef>
                <a:spcPts val="0"/>
              </a:spcBef>
              <a:buNone/>
            </a:pPr>
            <a:r>
              <a:rPr lang="hr-HR" sz="2400" b="1" kern="0" dirty="0">
                <a:solidFill>
                  <a:srgbClr val="000000"/>
                </a:solidFill>
                <a:effectLst/>
                <a:latin typeface="+mj-lt"/>
                <a:ea typeface="Times New Roman" panose="02020603050405020304" pitchFamily="18" charset="0"/>
                <a:cs typeface="Times New Roman" panose="02020603050405020304" pitchFamily="18" charset="0"/>
              </a:rPr>
              <a:t>EVIDENCIJA PODATAKA LIJEČNIČKIM PREGLEDIMA RADNIKA</a:t>
            </a:r>
            <a:endParaRPr lang="hr-HR" sz="1600" b="1" kern="0" dirty="0">
              <a:solidFill>
                <a:srgbClr val="000000"/>
              </a:solidFill>
              <a:effectLst/>
              <a:latin typeface="+mj-lt"/>
              <a:ea typeface="Times New Roman" panose="02020603050405020304" pitchFamily="18" charset="0"/>
              <a:cs typeface="Times New Roman" panose="02020603050405020304" pitchFamily="18" charset="0"/>
            </a:endParaRPr>
          </a:p>
          <a:p>
            <a:pPr indent="0">
              <a:lnSpc>
                <a:spcPct val="100000"/>
              </a:lnSpc>
              <a:spcBef>
                <a:spcPts val="0"/>
              </a:spcBef>
              <a:buNone/>
            </a:pPr>
            <a:endParaRPr lang="hr-HR" b="1" dirty="0">
              <a:solidFill>
                <a:schemeClr val="tx1"/>
              </a:solidFill>
              <a:latin typeface="+mj-lt"/>
            </a:endParaRPr>
          </a:p>
          <a:p>
            <a:pPr marL="4572" lvl="1" indent="0">
              <a:lnSpc>
                <a:spcPct val="120000"/>
              </a:lnSpc>
              <a:spcBef>
                <a:spcPts val="0"/>
              </a:spcBef>
              <a:buNone/>
            </a:pPr>
            <a:r>
              <a:rPr lang="hr-HR" b="1" dirty="0"/>
              <a:t>ČIJI PODACI</a:t>
            </a:r>
          </a:p>
          <a:p>
            <a:pPr marL="4572" lvl="1" indent="0">
              <a:lnSpc>
                <a:spcPct val="120000"/>
              </a:lnSpc>
              <a:spcBef>
                <a:spcPts val="0"/>
              </a:spcBef>
              <a:buNone/>
            </a:pPr>
            <a:r>
              <a:rPr lang="hr-HR" dirty="0"/>
              <a:t>Zaposlenici</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 podaci o zdravstvenom osiguranju),</a:t>
            </a:r>
          </a:p>
          <a:p>
            <a:pPr marL="4572" lvl="1" indent="0">
              <a:lnSpc>
                <a:spcPct val="120000"/>
              </a:lnSpc>
              <a:spcBef>
                <a:spcPts val="0"/>
              </a:spcBef>
              <a:buNone/>
            </a:pPr>
            <a:r>
              <a:rPr lang="hr-HR" dirty="0"/>
              <a:t>Podaci zaprimljeni o pacijentu od drugih zdravstvenih ustanova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 CEZIH</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 5 i čl. 29 Zakona o radu (NN 93/14, 127/17, 98/19, 151/22, 64/23),</a:t>
            </a:r>
          </a:p>
          <a:p>
            <a:pPr marL="4572" lvl="1" indent="0">
              <a:lnSpc>
                <a:spcPct val="120000"/>
              </a:lnSpc>
              <a:spcBef>
                <a:spcPts val="0"/>
              </a:spcBef>
              <a:buNone/>
            </a:pPr>
            <a:r>
              <a:rPr lang="hr-HR" dirty="0"/>
              <a:t>čl. 3 – 7 Pravilnika o sadržaju i načinu vođenja evidencije o radnicima (NN 32/2015, 97/2015, NN 73/2017),</a:t>
            </a:r>
          </a:p>
          <a:p>
            <a:pPr marL="4572" lvl="1" indent="0">
              <a:lnSpc>
                <a:spcPct val="120000"/>
              </a:lnSpc>
              <a:spcBef>
                <a:spcPts val="0"/>
              </a:spcBef>
              <a:buNone/>
            </a:pPr>
            <a:r>
              <a:rPr lang="hr-HR" dirty="0"/>
              <a:t>Pravilnika o elektroničkom zapisu podataka iz područja radnih odnosa (NN 32/2015),</a:t>
            </a:r>
          </a:p>
          <a:p>
            <a:pPr marL="4572" lvl="1" indent="0">
              <a:lnSpc>
                <a:spcPct val="120000"/>
              </a:lnSpc>
              <a:spcBef>
                <a:spcPts val="0"/>
              </a:spcBef>
              <a:buNone/>
            </a:pPr>
            <a:r>
              <a:rPr lang="hr-HR" dirty="0"/>
              <a:t>čl. 61 Zakona o zaštiti na radu (NN 71/14, 118/14, 154/14 , 94/18, 96/18),</a:t>
            </a:r>
          </a:p>
          <a:p>
            <a:pPr marL="4572" lvl="1" indent="0">
              <a:lnSpc>
                <a:spcPct val="120000"/>
              </a:lnSpc>
              <a:spcBef>
                <a:spcPts val="0"/>
              </a:spcBef>
              <a:buNone/>
            </a:pPr>
            <a:r>
              <a:rPr lang="hr-HR" dirty="0"/>
              <a:t>čl. 4 i čl. 7, t.1 (obavezno zdravstveno osiguranje) Zakona o obveznom zdravstvenom osiguranju (NN 137/13, 98/19, 33/23),</a:t>
            </a:r>
          </a:p>
          <a:p>
            <a:pPr marL="4572" lvl="1" indent="0">
              <a:lnSpc>
                <a:spcPct val="120000"/>
              </a:lnSpc>
              <a:spcBef>
                <a:spcPts val="0"/>
              </a:spcBef>
              <a:buNone/>
            </a:pPr>
            <a:r>
              <a:rPr lang="hr-HR" dirty="0"/>
              <a:t>čl. 9., čl. 116., čl. 122. Zakona o mirovinskom osiguranju (NN 157/13, 151/14, 33/15, 93/15, 120/16, 18/18, 62/18, 115/18, 102/19, 84/21, 119/22),</a:t>
            </a:r>
          </a:p>
          <a:p>
            <a:pPr marL="4572" lvl="1" indent="0">
              <a:lnSpc>
                <a:spcPct val="120000"/>
              </a:lnSpc>
              <a:spcBef>
                <a:spcPts val="0"/>
              </a:spcBef>
              <a:buNone/>
            </a:pPr>
            <a:r>
              <a:rPr lang="hr-HR" dirty="0"/>
              <a:t>čl. 66. Općeg poreznog zakona (115/16, 106/18, 121/19, 32/20, 42/20, 114/22)</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4677224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632215"/>
          </a:xfrm>
        </p:spPr>
        <p:txBody>
          <a:bodyPr>
            <a:normAutofit fontScale="70000" lnSpcReduction="20000"/>
          </a:bodyPr>
          <a:lstStyle/>
          <a:p>
            <a:pPr marL="4572" lvl="1" indent="0">
              <a:lnSpc>
                <a:spcPct val="120000"/>
              </a:lnSpc>
              <a:spcBef>
                <a:spcPts val="0"/>
              </a:spcBef>
              <a:buNone/>
            </a:pPr>
            <a:r>
              <a:rPr lang="hr-HR" sz="2400" b="1" kern="0" dirty="0">
                <a:solidFill>
                  <a:srgbClr val="000000"/>
                </a:solidFill>
                <a:effectLst/>
                <a:latin typeface="+mj-lt"/>
                <a:ea typeface="Times New Roman" panose="02020603050405020304" pitchFamily="18" charset="0"/>
                <a:cs typeface="Times New Roman" panose="02020603050405020304" pitchFamily="18" charset="0"/>
              </a:rPr>
              <a:t>EVIDENCIJA PODATAKA O UGOVORIMA O DJELU I AUTORSKIM UGOVORIMA</a:t>
            </a:r>
          </a:p>
          <a:p>
            <a:pPr marL="4572" lvl="1" indent="0">
              <a:lnSpc>
                <a:spcPct val="120000"/>
              </a:lnSpc>
              <a:spcBef>
                <a:spcPts val="0"/>
              </a:spcBef>
              <a:buNone/>
            </a:pPr>
            <a:r>
              <a:rPr lang="hr-HR" dirty="0"/>
              <a:t>Zaposlenici, suradnici</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 podaci o zdravstvenom osiguranju),</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pl-PL" dirty="0"/>
              <a:t>Čl. 25 Zakona o porezu na dodanu vrijednost (NN 73/13, 99/13, 148/13, 153/13, 143/14, 115/16),</a:t>
            </a:r>
          </a:p>
          <a:p>
            <a:pPr marL="4572" lvl="1" indent="0">
              <a:lnSpc>
                <a:spcPct val="120000"/>
              </a:lnSpc>
              <a:spcBef>
                <a:spcPts val="0"/>
              </a:spcBef>
              <a:buNone/>
            </a:pPr>
            <a:r>
              <a:rPr lang="pl-PL" dirty="0"/>
              <a:t>Čl. 21 Zakona o porezu na dohodak (NN 177/04, 73/08, 80/10, 114/11, 22/12, 144/12, 43/13, 120/13, 125/13, 148/13, 83/14, 143/14, 136/15);</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38123198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632215"/>
          </a:xfrm>
        </p:spPr>
        <p:txBody>
          <a:bodyPr>
            <a:normAutofit fontScale="62500" lnSpcReduction="20000"/>
          </a:bodyPr>
          <a:lstStyle/>
          <a:p>
            <a:pPr marL="4572" lvl="1" indent="0">
              <a:lnSpc>
                <a:spcPct val="120000"/>
              </a:lnSpc>
              <a:spcBef>
                <a:spcPts val="0"/>
              </a:spcBef>
              <a:buNone/>
            </a:pPr>
            <a:r>
              <a:rPr lang="hr-HR" sz="2400" b="1" kern="0" dirty="0">
                <a:solidFill>
                  <a:srgbClr val="000000"/>
                </a:solidFill>
                <a:effectLst/>
                <a:latin typeface="+mj-lt"/>
                <a:ea typeface="Times New Roman" panose="02020603050405020304" pitchFamily="18" charset="0"/>
                <a:cs typeface="Times New Roman" panose="02020603050405020304" pitchFamily="18" charset="0"/>
              </a:rPr>
              <a:t>EVIDENCIJA PODATAKA O ČLANOVIMA UPRAVNOG VIJEĆA</a:t>
            </a:r>
            <a:endParaRPr lang="hr-HR" sz="1600" b="1" kern="0" dirty="0">
              <a:solidFill>
                <a:srgbClr val="000000"/>
              </a:solidFill>
              <a:latin typeface="+mj-lt"/>
              <a:ea typeface="Times New Roman" panose="02020603050405020304" pitchFamily="18" charset="0"/>
              <a:cs typeface="Times New Roman" panose="02020603050405020304" pitchFamily="18" charset="0"/>
            </a:endParaRPr>
          </a:p>
          <a:p>
            <a:pPr marL="4572" lvl="1" indent="0">
              <a:lnSpc>
                <a:spcPct val="120000"/>
              </a:lnSpc>
              <a:spcBef>
                <a:spcPts val="0"/>
              </a:spcBef>
              <a:buNone/>
            </a:pPr>
            <a:r>
              <a:rPr lang="hr-HR" b="1" dirty="0">
                <a:solidFill>
                  <a:schemeClr val="tx1"/>
                </a:solidFill>
                <a:latin typeface="+mj-lt"/>
              </a:rPr>
              <a:t>REGULIRANJE STATUSA ČLANOVA UPRAVNOG VIJEĆA, ISPLATA NAKNADA</a:t>
            </a:r>
          </a:p>
          <a:p>
            <a:pPr marL="4572" lvl="1" indent="0">
              <a:lnSpc>
                <a:spcPct val="120000"/>
              </a:lnSpc>
              <a:spcBef>
                <a:spcPts val="0"/>
              </a:spcBef>
              <a:buNone/>
            </a:pPr>
            <a:r>
              <a:rPr lang="hr-HR" b="1" dirty="0">
                <a:latin typeface="+mj-lt"/>
              </a:rPr>
              <a:t>EVIDENCIJA PODATAKA O ČLANOVIMA FAKULTETSKOG VIJEĆA, VIJEĆA AKADEMIJE, UPRAVNOG VIJEĆA VELEUČILIŠTA</a:t>
            </a:r>
          </a:p>
          <a:p>
            <a:pPr marL="4572" lvl="1" indent="0">
              <a:lnSpc>
                <a:spcPct val="120000"/>
              </a:lnSpc>
              <a:spcBef>
                <a:spcPts val="0"/>
              </a:spcBef>
              <a:buNone/>
            </a:pPr>
            <a:r>
              <a:rPr lang="hr-HR" b="1" dirty="0">
                <a:latin typeface="+mj-lt"/>
              </a:rPr>
              <a:t>EVIDENCIJA PODATAKA O ČLANOVIMA SVEUČILIŠNOG VIJEĆA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ČIJI PODACI</a:t>
            </a:r>
          </a:p>
          <a:p>
            <a:pPr marL="4572" lvl="1" indent="0">
              <a:lnSpc>
                <a:spcPct val="120000"/>
              </a:lnSpc>
              <a:spcBef>
                <a:spcPts val="0"/>
              </a:spcBef>
              <a:buNone/>
            </a:pPr>
            <a:r>
              <a:rPr lang="hr-HR" dirty="0"/>
              <a:t>Članovi vijeća</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a:t>
            </a:r>
          </a:p>
          <a:p>
            <a:pPr marL="4572" lvl="1" indent="0">
              <a:lnSpc>
                <a:spcPct val="120000"/>
              </a:lnSpc>
              <a:spcBef>
                <a:spcPts val="0"/>
              </a:spcBef>
              <a:buNone/>
            </a:pPr>
            <a:r>
              <a:rPr lang="hr-HR" dirty="0"/>
              <a:t>Podaci potrebni za isplatu naknade</a:t>
            </a:r>
          </a:p>
          <a:p>
            <a:pPr marL="4572" lvl="1" indent="0">
              <a:lnSpc>
                <a:spcPct val="120000"/>
              </a:lnSpc>
              <a:spcBef>
                <a:spcPts val="0"/>
              </a:spcBef>
              <a:buNone/>
            </a:pPr>
            <a:endParaRPr lang="hr-HR"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 CEZIH</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hr-HR" dirty="0"/>
              <a:t>Čl. 15., 19., 25. Zakona o visokom obrazovanju i znanstvenoj djelatnosti</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1223738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8DA91A1-639B-FDC7-D3AD-F0512386EE1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98DA91A1-639B-FDC7-D3AD-F0512386EE1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C6F598-7273-B684-39C1-FAD203B7EAAA}"/>
              </a:ext>
            </a:extLst>
          </p:cNvPr>
          <p:cNvSpPr>
            <a:spLocks noGrp="1"/>
          </p:cNvSpPr>
          <p:nvPr>
            <p:ph type="title"/>
          </p:nvPr>
        </p:nvSpPr>
        <p:spPr>
          <a:xfrm>
            <a:off x="657224" y="499533"/>
            <a:ext cx="10772775" cy="686920"/>
          </a:xfrm>
        </p:spPr>
        <p:txBody>
          <a:bodyPr vert="horz">
            <a:normAutofit fontScale="90000"/>
          </a:bodyPr>
          <a:lstStyle/>
          <a:p>
            <a:r>
              <a:rPr lang="hr-HR" dirty="0"/>
              <a:t>Druge obrade</a:t>
            </a:r>
          </a:p>
        </p:txBody>
      </p:sp>
      <p:sp>
        <p:nvSpPr>
          <p:cNvPr id="3" name="Content Placeholder 2">
            <a:extLst>
              <a:ext uri="{FF2B5EF4-FFF2-40B4-BE49-F238E27FC236}">
                <a16:creationId xmlns:a16="http://schemas.microsoft.com/office/drawing/2014/main" id="{10FA9DA0-D063-E22F-DF84-6391B95FE533}"/>
              </a:ext>
            </a:extLst>
          </p:cNvPr>
          <p:cNvSpPr>
            <a:spLocks noGrp="1"/>
          </p:cNvSpPr>
          <p:nvPr>
            <p:ph idx="1"/>
          </p:nvPr>
        </p:nvSpPr>
        <p:spPr>
          <a:xfrm>
            <a:off x="676656" y="1299808"/>
            <a:ext cx="10753725" cy="5632215"/>
          </a:xfrm>
        </p:spPr>
        <p:txBody>
          <a:bodyPr>
            <a:normAutofit fontScale="62500" lnSpcReduction="20000"/>
          </a:bodyPr>
          <a:lstStyle/>
          <a:p>
            <a:pPr marL="4572" lvl="1" indent="0">
              <a:lnSpc>
                <a:spcPct val="120000"/>
              </a:lnSpc>
              <a:spcBef>
                <a:spcPts val="0"/>
              </a:spcBef>
              <a:buNone/>
            </a:pPr>
            <a:r>
              <a:rPr lang="hr-HR" sz="2400" b="1" kern="0" dirty="0">
                <a:solidFill>
                  <a:srgbClr val="000000"/>
                </a:solidFill>
                <a:effectLst/>
                <a:latin typeface="+mj-lt"/>
                <a:ea typeface="Times New Roman" panose="02020603050405020304" pitchFamily="18" charset="0"/>
                <a:cs typeface="Times New Roman" panose="02020603050405020304" pitchFamily="18" charset="0"/>
              </a:rPr>
              <a:t>EVIDENCIJA PODATAKA O OBAVLJENOM NADZORU I TEHNIČKOM STANJU</a:t>
            </a:r>
            <a:endParaRPr lang="hr-HR" sz="1600" b="1" kern="0" dirty="0">
              <a:solidFill>
                <a:srgbClr val="000000"/>
              </a:solidFill>
              <a:effectLst/>
              <a:latin typeface="+mj-lt"/>
              <a:ea typeface="Times New Roman" panose="02020603050405020304" pitchFamily="18" charset="0"/>
              <a:cs typeface="Times New Roman" panose="02020603050405020304" pitchFamily="18" charset="0"/>
            </a:endParaRPr>
          </a:p>
          <a:p>
            <a:pPr indent="0">
              <a:lnSpc>
                <a:spcPct val="100000"/>
              </a:lnSpc>
              <a:spcBef>
                <a:spcPts val="0"/>
              </a:spcBef>
              <a:buNone/>
            </a:pPr>
            <a:endParaRPr lang="hr-HR" b="1" dirty="0">
              <a:solidFill>
                <a:schemeClr val="tx1"/>
              </a:solidFill>
              <a:latin typeface="+mj-lt"/>
            </a:endParaRPr>
          </a:p>
          <a:p>
            <a:pPr marL="4572" lvl="1" indent="0">
              <a:lnSpc>
                <a:spcPct val="120000"/>
              </a:lnSpc>
              <a:spcBef>
                <a:spcPts val="0"/>
              </a:spcBef>
              <a:buNone/>
            </a:pPr>
            <a:r>
              <a:rPr lang="hr-HR" b="1" dirty="0"/>
              <a:t>ČIJI PODACI</a:t>
            </a:r>
          </a:p>
          <a:p>
            <a:pPr marL="4572" lvl="1" indent="0">
              <a:lnSpc>
                <a:spcPct val="120000"/>
              </a:lnSpc>
              <a:spcBef>
                <a:spcPts val="0"/>
              </a:spcBef>
              <a:buNone/>
            </a:pPr>
            <a:r>
              <a:rPr lang="hr-HR" dirty="0"/>
              <a:t>Zaposlenici</a:t>
            </a:r>
          </a:p>
          <a:p>
            <a:pPr marL="4572" lvl="1" indent="0">
              <a:lnSpc>
                <a:spcPct val="120000"/>
              </a:lnSpc>
              <a:spcBef>
                <a:spcPts val="0"/>
              </a:spcBef>
              <a:buNone/>
            </a:pPr>
            <a:endParaRPr lang="hr-HR" dirty="0"/>
          </a:p>
          <a:p>
            <a:pPr marL="4572" lvl="1" indent="0">
              <a:lnSpc>
                <a:spcPct val="120000"/>
              </a:lnSpc>
              <a:spcBef>
                <a:spcPts val="0"/>
              </a:spcBef>
              <a:buNone/>
            </a:pPr>
            <a:r>
              <a:rPr lang="hr-HR" b="1" dirty="0"/>
              <a:t>OBRAĐUJU SE</a:t>
            </a:r>
          </a:p>
          <a:p>
            <a:pPr marL="4572" lvl="1" indent="0">
              <a:lnSpc>
                <a:spcPct val="120000"/>
              </a:lnSpc>
              <a:spcBef>
                <a:spcPts val="0"/>
              </a:spcBef>
              <a:buNone/>
            </a:pPr>
            <a:r>
              <a:rPr lang="hr-HR" dirty="0"/>
              <a:t>Osobni podaci potrebni za utvrđivanje identiteta (datum rođenja, OIB i imena, podaci o zdravstvenom osiguranju),</a:t>
            </a:r>
          </a:p>
          <a:p>
            <a:pPr marL="4572" lvl="1" indent="0">
              <a:lnSpc>
                <a:spcPct val="120000"/>
              </a:lnSpc>
              <a:spcBef>
                <a:spcPts val="0"/>
              </a:spcBef>
              <a:buNone/>
            </a:pPr>
            <a:r>
              <a:rPr lang="hr-HR" dirty="0"/>
              <a:t>Podaci zaprimljeni o pacijentu od drugih zdravstvenih ustanova</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GDJE SE NALAZE</a:t>
            </a:r>
          </a:p>
          <a:p>
            <a:pPr marL="4572" lvl="1" indent="0">
              <a:lnSpc>
                <a:spcPct val="120000"/>
              </a:lnSpc>
              <a:spcBef>
                <a:spcPts val="0"/>
              </a:spcBef>
              <a:buNone/>
            </a:pPr>
            <a:r>
              <a:rPr lang="hr-HR" dirty="0"/>
              <a:t>Lokalno računalo, lokalna pohrana, CEZIH</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PRAVNA OSNOVA</a:t>
            </a:r>
          </a:p>
          <a:p>
            <a:pPr marL="4572" lvl="1" indent="0">
              <a:lnSpc>
                <a:spcPct val="120000"/>
              </a:lnSpc>
              <a:spcBef>
                <a:spcPts val="0"/>
              </a:spcBef>
              <a:buNone/>
            </a:pPr>
            <a:r>
              <a:rPr lang="pl-PL" dirty="0"/>
              <a:t>Zakon o zaštiti na radu</a:t>
            </a:r>
          </a:p>
          <a:p>
            <a:pPr marL="4572" lvl="1" indent="0">
              <a:lnSpc>
                <a:spcPct val="120000"/>
              </a:lnSpc>
              <a:spcBef>
                <a:spcPts val="0"/>
              </a:spcBef>
              <a:buNone/>
            </a:pPr>
            <a:r>
              <a:rPr lang="pl-PL" dirty="0"/>
              <a:t>Zakon o državnom inspektoratu   </a:t>
            </a:r>
          </a:p>
          <a:p>
            <a:pPr marL="4572" lvl="1" indent="0">
              <a:lnSpc>
                <a:spcPct val="120000"/>
              </a:lnSpc>
              <a:spcBef>
                <a:spcPts val="0"/>
              </a:spcBef>
              <a:buNone/>
            </a:pPr>
            <a:r>
              <a:rPr lang="pl-PL" dirty="0"/>
              <a:t>Pravilnik o zaštiti pučanstva od zaraznih bolesti </a:t>
            </a:r>
          </a:p>
          <a:p>
            <a:pPr marL="4572" lvl="1" indent="0">
              <a:lnSpc>
                <a:spcPct val="120000"/>
              </a:lnSpc>
              <a:spcBef>
                <a:spcPts val="0"/>
              </a:spcBef>
              <a:buNone/>
            </a:pPr>
            <a:endParaRPr lang="hr-HR" b="1" dirty="0"/>
          </a:p>
          <a:p>
            <a:pPr marL="4572" lvl="1" indent="0">
              <a:lnSpc>
                <a:spcPct val="120000"/>
              </a:lnSpc>
              <a:spcBef>
                <a:spcPts val="0"/>
              </a:spcBef>
              <a:buNone/>
            </a:pPr>
            <a:r>
              <a:rPr lang="hr-HR" b="1" dirty="0"/>
              <a:t>TEHNIČKE I ORGANIZACIJSKE MJERE</a:t>
            </a:r>
          </a:p>
          <a:p>
            <a:pPr marL="4572" lvl="1" indent="0">
              <a:lnSpc>
                <a:spcPct val="120000"/>
              </a:lnSpc>
              <a:spcBef>
                <a:spcPts val="0"/>
              </a:spcBef>
              <a:buNone/>
            </a:pPr>
            <a:r>
              <a:rPr lang="hr-HR" dirty="0"/>
              <a:t>Kontrola pristupa sustavu, kontrola pristupa uređaju, enkripcija pohranjenih podataka, enkripcijom zaštićen prijenos podataka</a:t>
            </a:r>
          </a:p>
          <a:p>
            <a:pPr marL="4572" lvl="1" indent="0">
              <a:lnSpc>
                <a:spcPct val="120000"/>
              </a:lnSpc>
              <a:spcBef>
                <a:spcPts val="0"/>
              </a:spcBef>
              <a:buNone/>
            </a:pPr>
            <a:endParaRPr lang="hr-HR" dirty="0"/>
          </a:p>
          <a:p>
            <a:pPr marL="4572" lvl="1" indent="0">
              <a:lnSpc>
                <a:spcPct val="120000"/>
              </a:lnSpc>
              <a:spcBef>
                <a:spcPts val="0"/>
              </a:spcBef>
              <a:buNone/>
            </a:pPr>
            <a:r>
              <a:rPr lang="hr-HR" b="1" dirty="0"/>
              <a:t>PRAVA ISPITANIKA</a:t>
            </a:r>
          </a:p>
          <a:p>
            <a:pPr marL="4572" lvl="1" indent="0">
              <a:lnSpc>
                <a:spcPct val="120000"/>
              </a:lnSpc>
              <a:spcBef>
                <a:spcPts val="0"/>
              </a:spcBef>
              <a:buNone/>
            </a:pPr>
            <a:r>
              <a:rPr lang="hr-HR" dirty="0"/>
              <a:t>Obavijest o obradi, pristup, ispravak</a:t>
            </a:r>
          </a:p>
          <a:p>
            <a:pPr lvl="1">
              <a:lnSpc>
                <a:spcPct val="120000"/>
              </a:lnSpc>
              <a:spcBef>
                <a:spcPts val="0"/>
              </a:spcBef>
              <a:buFont typeface="Arial" panose="020B0604020202020204" pitchFamily="34" charset="0"/>
              <a:buChar char="•"/>
            </a:pPr>
            <a:endParaRPr lang="hr-HR" dirty="0"/>
          </a:p>
          <a:p>
            <a:endParaRPr lang="hr-HR" dirty="0"/>
          </a:p>
        </p:txBody>
      </p:sp>
    </p:spTree>
    <p:extLst>
      <p:ext uri="{BB962C8B-B14F-4D97-AF65-F5344CB8AC3E}">
        <p14:creationId xmlns:p14="http://schemas.microsoft.com/office/powerpoint/2010/main" val="3533596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E96B42A-FD01-F41A-9BA7-482911142E5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FE96B42A-FD01-F41A-9BA7-482911142E5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985965-30C8-17CE-2275-CA43C250F8B1}"/>
              </a:ext>
            </a:extLst>
          </p:cNvPr>
          <p:cNvSpPr>
            <a:spLocks noGrp="1"/>
          </p:cNvSpPr>
          <p:nvPr>
            <p:ph type="title"/>
          </p:nvPr>
        </p:nvSpPr>
        <p:spPr/>
        <p:txBody>
          <a:bodyPr vert="horz"/>
          <a:lstStyle/>
          <a:p>
            <a:r>
              <a:rPr lang="hr-HR" dirty="0"/>
              <a:t>Općenito o obvezama voditelja obrade</a:t>
            </a:r>
          </a:p>
        </p:txBody>
      </p:sp>
      <p:sp>
        <p:nvSpPr>
          <p:cNvPr id="3" name="Content Placeholder 2">
            <a:extLst>
              <a:ext uri="{FF2B5EF4-FFF2-40B4-BE49-F238E27FC236}">
                <a16:creationId xmlns:a16="http://schemas.microsoft.com/office/drawing/2014/main" id="{B0CF3F33-C5FA-DDD8-9210-BE9F920D4555}"/>
              </a:ext>
            </a:extLst>
          </p:cNvPr>
          <p:cNvSpPr>
            <a:spLocks noGrp="1"/>
          </p:cNvSpPr>
          <p:nvPr>
            <p:ph idx="1"/>
          </p:nvPr>
        </p:nvSpPr>
        <p:spPr>
          <a:xfrm>
            <a:off x="838200" y="1825625"/>
            <a:ext cx="5771920" cy="4795512"/>
          </a:xfrm>
        </p:spPr>
        <p:txBody>
          <a:bodyPr>
            <a:normAutofit fontScale="70000" lnSpcReduction="20000"/>
          </a:bodyPr>
          <a:lstStyle/>
          <a:p>
            <a:r>
              <a:rPr lang="hr-HR" b="1" dirty="0"/>
              <a:t>Informiranje ispitanika o obradi </a:t>
            </a:r>
            <a:r>
              <a:rPr lang="hr-HR" dirty="0"/>
              <a:t>jedna je od temeljnih obveza škole, kao voditelja obrade neovisno o pravnoj osnovi prikupljanja i daljnje obrade osobnih podataka te je isto potrebno u svakom slučaju obrade osobnih podataka.</a:t>
            </a:r>
          </a:p>
          <a:p>
            <a:r>
              <a:rPr lang="hr-HR" dirty="0"/>
              <a:t>Ispitanici = fizičke osobe čiji se podaci obrađuju – djeca, studenti, učenici, zaposlenici odgojnih i obrazovnih institucija</a:t>
            </a:r>
          </a:p>
          <a:p>
            <a:r>
              <a:rPr lang="hr-HR" dirty="0"/>
              <a:t>Druge obveze obrazovnih institucija: </a:t>
            </a:r>
          </a:p>
          <a:p>
            <a:pPr lvl="1"/>
            <a:r>
              <a:rPr lang="hr-HR" dirty="0"/>
              <a:t>informiranje  ispitanika o sadržaju i načinu ostvarivanja  njihovih prava (članci 12. do 22. Opće uredbe o zaštiti podataka), </a:t>
            </a:r>
          </a:p>
          <a:p>
            <a:pPr lvl="1"/>
            <a:r>
              <a:rPr lang="hr-HR" dirty="0"/>
              <a:t>provođenje odgovarajućih tehničkih i organizacijskih mjera zaštite  osobnih podataka (članci  25. i 32. Opće uredbe o zaštiti podataka), </a:t>
            </a:r>
          </a:p>
          <a:p>
            <a:pPr lvl="1"/>
            <a:r>
              <a:rPr lang="hr-HR" dirty="0"/>
              <a:t>vođenje evidencije aktivnosti obrade (članak 30. Opće uredbe o zaštiti podataka), </a:t>
            </a:r>
          </a:p>
          <a:p>
            <a:pPr lvl="1"/>
            <a:r>
              <a:rPr lang="hr-HR" dirty="0"/>
              <a:t>imenovanje službenika za zaštitu podataka (članak 37. Opće uredbe o zaštiti podataka)</a:t>
            </a:r>
          </a:p>
          <a:p>
            <a:pPr lvl="1"/>
            <a:r>
              <a:rPr lang="hr-HR" dirty="0"/>
              <a:t>provođenje i nadzor tehničkih i organizacijskih mjera</a:t>
            </a:r>
          </a:p>
          <a:p>
            <a:endParaRPr lang="hr-HR" dirty="0"/>
          </a:p>
        </p:txBody>
      </p:sp>
      <p:sp>
        <p:nvSpPr>
          <p:cNvPr id="8" name="TextBox 7">
            <a:extLst>
              <a:ext uri="{FF2B5EF4-FFF2-40B4-BE49-F238E27FC236}">
                <a16:creationId xmlns:a16="http://schemas.microsoft.com/office/drawing/2014/main" id="{A00021BB-1F3C-0DAE-5AD4-82D788D1D8E3}"/>
              </a:ext>
            </a:extLst>
          </p:cNvPr>
          <p:cNvSpPr txBox="1"/>
          <p:nvPr/>
        </p:nvSpPr>
        <p:spPr>
          <a:xfrm>
            <a:off x="7722824" y="2541721"/>
            <a:ext cx="4065224" cy="3139321"/>
          </a:xfrm>
          <a:prstGeom prst="rect">
            <a:avLst/>
          </a:prstGeom>
          <a:noFill/>
        </p:spPr>
        <p:txBody>
          <a:bodyPr wrap="square" rtlCol="0">
            <a:spAutoFit/>
          </a:bodyPr>
          <a:lstStyle/>
          <a:p>
            <a:r>
              <a:rPr lang="hr-HR" b="1" dirty="0"/>
              <a:t>U OVOJ PREZENTACIJI ODGOVARAMO:</a:t>
            </a:r>
          </a:p>
          <a:p>
            <a:pPr marL="285750" indent="-285750">
              <a:buFont typeface="Arial" panose="020B0604020202020204" pitchFamily="34" charset="0"/>
              <a:buChar char="•"/>
            </a:pPr>
            <a:r>
              <a:rPr lang="hr-HR" b="1" dirty="0"/>
              <a:t>Koja prava imaju ispitanici?</a:t>
            </a:r>
          </a:p>
          <a:p>
            <a:pPr marL="285750" indent="-285750">
              <a:buFont typeface="Arial" panose="020B0604020202020204" pitchFamily="34" charset="0"/>
              <a:buChar char="•"/>
            </a:pPr>
            <a:r>
              <a:rPr lang="hr-HR" b="1" dirty="0"/>
              <a:t>Koji je sadržaj obavijesti o obradi osobnih podataka?</a:t>
            </a:r>
          </a:p>
          <a:p>
            <a:pPr marL="285750" indent="-285750">
              <a:buFont typeface="Arial" panose="020B0604020202020204" pitchFamily="34" charset="0"/>
              <a:buChar char="•"/>
            </a:pPr>
            <a:r>
              <a:rPr lang="hr-HR" b="1" dirty="0"/>
              <a:t>Kako ispuniti evidenciju aktivnosti obrade?</a:t>
            </a:r>
          </a:p>
          <a:p>
            <a:pPr marL="285750" indent="-285750">
              <a:buFont typeface="Arial" panose="020B0604020202020204" pitchFamily="34" charset="0"/>
              <a:buChar char="•"/>
            </a:pPr>
            <a:r>
              <a:rPr lang="hr-HR" b="1" dirty="0"/>
              <a:t>Koga i kako odabiremo za funkciju SZOP?</a:t>
            </a:r>
          </a:p>
          <a:p>
            <a:pPr marL="285750" indent="-285750">
              <a:buFont typeface="Arial" panose="020B0604020202020204" pitchFamily="34" charset="0"/>
              <a:buChar char="•"/>
            </a:pPr>
            <a:r>
              <a:rPr lang="hr-HR" b="1" dirty="0"/>
              <a:t>Koje tehničke i organizacijske mjere trebamo koristiti?</a:t>
            </a:r>
          </a:p>
          <a:p>
            <a:endParaRPr lang="hr-HR" b="1" dirty="0"/>
          </a:p>
        </p:txBody>
      </p:sp>
    </p:spTree>
    <p:extLst>
      <p:ext uri="{BB962C8B-B14F-4D97-AF65-F5344CB8AC3E}">
        <p14:creationId xmlns:p14="http://schemas.microsoft.com/office/powerpoint/2010/main" val="30876438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0C3D36-B17E-29BD-5725-50D314D30A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50C3D36-B17E-29BD-5725-50D314D30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632A01-3931-6E2C-8EB1-B5E42A8C0ABB}"/>
              </a:ext>
            </a:extLst>
          </p:cNvPr>
          <p:cNvSpPr>
            <a:spLocks noGrp="1"/>
          </p:cNvSpPr>
          <p:nvPr>
            <p:ph type="title"/>
          </p:nvPr>
        </p:nvSpPr>
        <p:spPr/>
        <p:txBody>
          <a:bodyPr vert="horz"/>
          <a:lstStyle/>
          <a:p>
            <a:r>
              <a:rPr lang="hr-HR" dirty="0"/>
              <a:t>Prikaz slučaja (1)</a:t>
            </a:r>
          </a:p>
        </p:txBody>
      </p:sp>
      <p:sp>
        <p:nvSpPr>
          <p:cNvPr id="3" name="Content Placeholder 2">
            <a:extLst>
              <a:ext uri="{FF2B5EF4-FFF2-40B4-BE49-F238E27FC236}">
                <a16:creationId xmlns:a16="http://schemas.microsoft.com/office/drawing/2014/main" id="{B66A0004-4621-D673-6FBA-051D0CE72CA8}"/>
              </a:ext>
            </a:extLst>
          </p:cNvPr>
          <p:cNvSpPr>
            <a:spLocks noGrp="1"/>
          </p:cNvSpPr>
          <p:nvPr>
            <p:ph idx="1"/>
          </p:nvPr>
        </p:nvSpPr>
        <p:spPr/>
        <p:txBody>
          <a:bodyPr>
            <a:normAutofit fontScale="92500"/>
          </a:bodyPr>
          <a:lstStyle/>
          <a:p>
            <a:r>
              <a:rPr lang="hr-HR" dirty="0"/>
              <a:t>Sveučilište obavještava nadzorno tijelo o povredi koja proizlazi iz neprikladnog odlaganja materijala koji sadrže osobne podatke. </a:t>
            </a:r>
          </a:p>
          <a:p>
            <a:r>
              <a:rPr lang="hr-HR" dirty="0"/>
              <a:t>Zbog ograničenja izazvanih pandemijom, zaposlenica je radila od kuće na projektu zapošljavanja. Zaposlenica je radila na ispisu određenog broja molbi za posao i priloženih životopisa. </a:t>
            </a:r>
          </a:p>
          <a:p>
            <a:r>
              <a:rPr lang="hr-HR" dirty="0"/>
              <a:t>Organizacija je uputila zaposlenike koji rade od kuće da minimaliziraju ispis i unište dokumente prije odlaganja. Međutim, zaposlenica je netaknute dokumente o zapošljavanju stavila u kućnu kantu za recikliranje. Oluja i jak vjetar prouzročili su raspršivanje sadržaja kante, uključujući dokumente kandidata koji su se javili na natječaj za posao, što ih je učinilo dostupnim nepoznatom broju ljudi na prometnom području.</a:t>
            </a:r>
          </a:p>
        </p:txBody>
      </p:sp>
    </p:spTree>
    <p:extLst>
      <p:ext uri="{BB962C8B-B14F-4D97-AF65-F5344CB8AC3E}">
        <p14:creationId xmlns:p14="http://schemas.microsoft.com/office/powerpoint/2010/main" val="21153606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0C3D36-B17E-29BD-5725-50D314D30A6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50C3D36-B17E-29BD-5725-50D314D30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632A01-3931-6E2C-8EB1-B5E42A8C0ABB}"/>
              </a:ext>
            </a:extLst>
          </p:cNvPr>
          <p:cNvSpPr>
            <a:spLocks noGrp="1"/>
          </p:cNvSpPr>
          <p:nvPr>
            <p:ph type="title"/>
          </p:nvPr>
        </p:nvSpPr>
        <p:spPr/>
        <p:txBody>
          <a:bodyPr vert="horz"/>
          <a:lstStyle/>
          <a:p>
            <a:r>
              <a:rPr lang="hr-HR" dirty="0"/>
              <a:t>Prikaz slučaja (2)</a:t>
            </a:r>
          </a:p>
        </p:txBody>
      </p:sp>
      <p:sp>
        <p:nvSpPr>
          <p:cNvPr id="3" name="Content Placeholder 2">
            <a:extLst>
              <a:ext uri="{FF2B5EF4-FFF2-40B4-BE49-F238E27FC236}">
                <a16:creationId xmlns:a16="http://schemas.microsoft.com/office/drawing/2014/main" id="{B66A0004-4621-D673-6FBA-051D0CE72CA8}"/>
              </a:ext>
            </a:extLst>
          </p:cNvPr>
          <p:cNvSpPr>
            <a:spLocks noGrp="1"/>
          </p:cNvSpPr>
          <p:nvPr>
            <p:ph idx="1"/>
          </p:nvPr>
        </p:nvSpPr>
        <p:spPr/>
        <p:txBody>
          <a:bodyPr>
            <a:normAutofit fontScale="92500" lnSpcReduction="20000"/>
          </a:bodyPr>
          <a:lstStyle/>
          <a:p>
            <a:r>
              <a:rPr lang="hr-HR" dirty="0"/>
              <a:t>Sveučilište želi unaprijediti nastavni proces, podići kompetencije nastavnika i polaznika i u okviru kurikuluma postići ishode obrazovanja u digitalnom kontekstu, uključujući etiku digitalne komunikacije, vještine sigurne komunikacije i uređenja digitalnih sadržaja.</a:t>
            </a:r>
          </a:p>
          <a:p>
            <a:r>
              <a:rPr lang="hr-HR" dirty="0"/>
              <a:t>Prilikom uvođenja novog sustava za e-učenje (</a:t>
            </a:r>
            <a:r>
              <a:rPr lang="hr-HR" dirty="0" err="1"/>
              <a:t>learning</a:t>
            </a:r>
            <a:r>
              <a:rPr lang="hr-HR" dirty="0"/>
              <a:t> management sustava – LMS) na razini Sveučilišta razmatraju se zahtjevi koji stoje pred sustavom kojemu će pristupati deseci tisuća studenata u okviru više od dvije tisuće e-kolegija. Kolegiji sadrže zapanjujuću količinu podataka, uključujući i brojne osobne podatke – kontaktne podatke, podatke vezane uz akademski uspjeh studenata, kao i druge informacije koje studenti mogu podijeliti.</a:t>
            </a:r>
          </a:p>
          <a:p>
            <a:r>
              <a:rPr lang="hr-HR" dirty="0"/>
              <a:t>Prije početka primjene novog LMS nije provedena procjena učinka na zaštitu podataka (DPIA). </a:t>
            </a:r>
          </a:p>
        </p:txBody>
      </p:sp>
    </p:spTree>
    <p:extLst>
      <p:ext uri="{BB962C8B-B14F-4D97-AF65-F5344CB8AC3E}">
        <p14:creationId xmlns:p14="http://schemas.microsoft.com/office/powerpoint/2010/main" val="3964693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0C3D36-B17E-29BD-5725-50D314D30A63}"/>
              </a:ext>
            </a:extLst>
          </p:cNvPr>
          <p:cNvGraphicFramePr>
            <a:graphicFrameLocks noChangeAspect="1"/>
          </p:cNvGraphicFramePr>
          <p:nvPr>
            <p:custDataLst>
              <p:tags r:id="rId1"/>
            </p:custDataLst>
            <p:extLst>
              <p:ext uri="{D42A27DB-BD31-4B8C-83A1-F6EECF244321}">
                <p14:modId xmlns:p14="http://schemas.microsoft.com/office/powerpoint/2010/main" val="36543129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50C3D36-B17E-29BD-5725-50D314D30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632A01-3931-6E2C-8EB1-B5E42A8C0ABB}"/>
              </a:ext>
            </a:extLst>
          </p:cNvPr>
          <p:cNvSpPr>
            <a:spLocks noGrp="1"/>
          </p:cNvSpPr>
          <p:nvPr>
            <p:ph type="title"/>
          </p:nvPr>
        </p:nvSpPr>
        <p:spPr/>
        <p:txBody>
          <a:bodyPr vert="horz"/>
          <a:lstStyle/>
          <a:p>
            <a:r>
              <a:rPr lang="hr-HR" dirty="0"/>
              <a:t>Prikaz slučaja (3)</a:t>
            </a:r>
          </a:p>
        </p:txBody>
      </p:sp>
      <p:sp>
        <p:nvSpPr>
          <p:cNvPr id="3" name="Content Placeholder 2">
            <a:extLst>
              <a:ext uri="{FF2B5EF4-FFF2-40B4-BE49-F238E27FC236}">
                <a16:creationId xmlns:a16="http://schemas.microsoft.com/office/drawing/2014/main" id="{B66A0004-4621-D673-6FBA-051D0CE72CA8}"/>
              </a:ext>
            </a:extLst>
          </p:cNvPr>
          <p:cNvSpPr>
            <a:spLocks noGrp="1"/>
          </p:cNvSpPr>
          <p:nvPr>
            <p:ph idx="1"/>
          </p:nvPr>
        </p:nvSpPr>
        <p:spPr/>
        <p:txBody>
          <a:bodyPr>
            <a:normAutofit fontScale="92500" lnSpcReduction="20000"/>
          </a:bodyPr>
          <a:lstStyle/>
          <a:p>
            <a:r>
              <a:rPr lang="hr-HR" dirty="0"/>
              <a:t>Ustanova za obrazovanje odraslih sustavno održava tečajeve putem online sustava za e-učenje. U okviru sustava, prilikom prvog uspješnog prijavljivanja u sustav polaznicima se daje obavijest o obradi osobnih podataka kao i opći uvjeti korištenja usluge. </a:t>
            </a:r>
          </a:p>
          <a:p>
            <a:r>
              <a:rPr lang="hr-HR" dirty="0"/>
              <a:t>Uz identifikacijske podatke i kontakt podatke koje su dali prilikom sklapanja ugovora kao korisnici usluge, prilikom prvog prijavljivanja u sustav od ispitanika se traži da mirno sjede pred računalom i tijekom pedesetak sekundi gledaju u kameru, pročitaju nekoliko rečenica na glas i prema uputama prave grimase smijeha, ljutnje, zadovoljstva i zbunjenosti. </a:t>
            </a:r>
          </a:p>
          <a:p>
            <a:r>
              <a:rPr lang="hr-HR" dirty="0"/>
              <a:t>O svrsi takve obrade – provjeri identiteta korisnika i praćenju njegovog rada, angažiranosti u nastavnom procesu i reakcija tijekom ispitivanja znanja ispitanici su obaviješteni prilikom sklapanja ugovora kao mjeri osiguranja sigurnosti i povjerenja u identitet ispitanika prilikom pohađanja nastave.</a:t>
            </a:r>
          </a:p>
          <a:p>
            <a:endParaRPr lang="hr-HR" dirty="0"/>
          </a:p>
        </p:txBody>
      </p:sp>
    </p:spTree>
    <p:extLst>
      <p:ext uri="{BB962C8B-B14F-4D97-AF65-F5344CB8AC3E}">
        <p14:creationId xmlns:p14="http://schemas.microsoft.com/office/powerpoint/2010/main" val="10945215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50C3D36-B17E-29BD-5725-50D314D30A63}"/>
              </a:ext>
            </a:extLst>
          </p:cNvPr>
          <p:cNvGraphicFramePr>
            <a:graphicFrameLocks noChangeAspect="1"/>
          </p:cNvGraphicFramePr>
          <p:nvPr>
            <p:custDataLst>
              <p:tags r:id="rId1"/>
            </p:custDataLst>
            <p:extLst>
              <p:ext uri="{D42A27DB-BD31-4B8C-83A1-F6EECF244321}">
                <p14:modId xmlns:p14="http://schemas.microsoft.com/office/powerpoint/2010/main" val="31649362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750C3D36-B17E-29BD-5725-50D314D30A6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4632A01-3931-6E2C-8EB1-B5E42A8C0ABB}"/>
              </a:ext>
            </a:extLst>
          </p:cNvPr>
          <p:cNvSpPr>
            <a:spLocks noGrp="1"/>
          </p:cNvSpPr>
          <p:nvPr>
            <p:ph type="title"/>
          </p:nvPr>
        </p:nvSpPr>
        <p:spPr/>
        <p:txBody>
          <a:bodyPr vert="horz"/>
          <a:lstStyle/>
          <a:p>
            <a:r>
              <a:rPr lang="hr-HR" dirty="0"/>
              <a:t>Prikaz slučaja (4)</a:t>
            </a:r>
          </a:p>
        </p:txBody>
      </p:sp>
      <p:sp>
        <p:nvSpPr>
          <p:cNvPr id="3" name="Content Placeholder 2">
            <a:extLst>
              <a:ext uri="{FF2B5EF4-FFF2-40B4-BE49-F238E27FC236}">
                <a16:creationId xmlns:a16="http://schemas.microsoft.com/office/drawing/2014/main" id="{B66A0004-4621-D673-6FBA-051D0CE72CA8}"/>
              </a:ext>
            </a:extLst>
          </p:cNvPr>
          <p:cNvSpPr>
            <a:spLocks noGrp="1"/>
          </p:cNvSpPr>
          <p:nvPr>
            <p:ph idx="1"/>
          </p:nvPr>
        </p:nvSpPr>
        <p:spPr>
          <a:xfrm>
            <a:off x="838200" y="1463040"/>
            <a:ext cx="10515600" cy="5215467"/>
          </a:xfrm>
        </p:spPr>
        <p:txBody>
          <a:bodyPr>
            <a:normAutofit fontScale="92500" lnSpcReduction="10000"/>
          </a:bodyPr>
          <a:lstStyle/>
          <a:p>
            <a:r>
              <a:rPr lang="hr-HR" dirty="0"/>
              <a:t>Institut za povijest umjetnosti u svom djelovanju spaja napore istraživača zaposlenika, kao i vanjskih suradnika te studenata sa studija povijesti umjetnosti pri Filozofskom fakultetu Sveučilišta u Zagrebu. Prilikom jednog od istraživačkih projekata, jedan od studenata je u prostorije Instituta unio vlastiti laptop kojim se spojio na lokalnu mrežu. </a:t>
            </a:r>
          </a:p>
          <a:p>
            <a:r>
              <a:rPr lang="hr-HR" dirty="0"/>
              <a:t>Obzirom da student nije vodio adekvatnog računa o sigurnosti svojeg laptopa niti održavao adekvatnu „sigurnosnu higijenu“ (koristio antivirusni program, </a:t>
            </a:r>
            <a:r>
              <a:rPr lang="hr-HR" dirty="0" err="1"/>
              <a:t>vatrozid</a:t>
            </a:r>
            <a:r>
              <a:rPr lang="hr-HR" dirty="0"/>
              <a:t>, redovito skenirao sustav protiv raznih oblika </a:t>
            </a:r>
            <a:r>
              <a:rPr lang="hr-HR" dirty="0" err="1"/>
              <a:t>malwarea</a:t>
            </a:r>
            <a:r>
              <a:rPr lang="hr-HR" dirty="0"/>
              <a:t> i </a:t>
            </a:r>
            <a:r>
              <a:rPr lang="hr-HR" dirty="0" err="1"/>
              <a:t>addwarea</a:t>
            </a:r>
            <a:r>
              <a:rPr lang="hr-HR" dirty="0"/>
              <a:t>), nije pretjerano iznenađenje da je spajanje laptopa na intranet proširilo infekciju osobito štetnim oblikom malicioznog programa – tzv. </a:t>
            </a:r>
            <a:r>
              <a:rPr lang="hr-HR" dirty="0" err="1"/>
              <a:t>ransomwareom</a:t>
            </a:r>
            <a:r>
              <a:rPr lang="hr-HR" dirty="0"/>
              <a:t>. </a:t>
            </a:r>
          </a:p>
          <a:p>
            <a:r>
              <a:rPr lang="hr-HR" dirty="0"/>
              <a:t>Maliciozni softver je neovlašteno kriptirao osobne podatke koje je obrađivalo računovodstvo i time onemogućio redovite obrade podataka zaposlenika u svrhe isplate plaća, ispunjenje obveza prema HZZO, HZMO i drugim primateljima podataka. </a:t>
            </a:r>
          </a:p>
          <a:p>
            <a:endParaRPr lang="hr-HR" dirty="0"/>
          </a:p>
        </p:txBody>
      </p:sp>
    </p:spTree>
    <p:extLst>
      <p:ext uri="{BB962C8B-B14F-4D97-AF65-F5344CB8AC3E}">
        <p14:creationId xmlns:p14="http://schemas.microsoft.com/office/powerpoint/2010/main" val="795629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7CB2DDB-C31C-94CC-9C96-A95920FF3FB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67CB2DDB-C31C-94CC-9C96-A95920FF3FB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98F7079-0912-6750-69BD-A84F4999C271}"/>
              </a:ext>
            </a:extLst>
          </p:cNvPr>
          <p:cNvSpPr>
            <a:spLocks noGrp="1"/>
          </p:cNvSpPr>
          <p:nvPr>
            <p:ph type="title"/>
          </p:nvPr>
        </p:nvSpPr>
        <p:spPr/>
        <p:txBody>
          <a:bodyPr vert="horz"/>
          <a:lstStyle/>
          <a:p>
            <a:r>
              <a:rPr lang="hr-HR" dirty="0"/>
              <a:t>Općenito o zaštiti podataka u (pred)školskim ustanovama – mjere zaštite</a:t>
            </a:r>
          </a:p>
        </p:txBody>
      </p:sp>
      <p:sp>
        <p:nvSpPr>
          <p:cNvPr id="3" name="Content Placeholder 2">
            <a:extLst>
              <a:ext uri="{FF2B5EF4-FFF2-40B4-BE49-F238E27FC236}">
                <a16:creationId xmlns:a16="http://schemas.microsoft.com/office/drawing/2014/main" id="{31B23CAC-BE03-628C-6A33-7BD276DEA5AF}"/>
              </a:ext>
            </a:extLst>
          </p:cNvPr>
          <p:cNvSpPr>
            <a:spLocks noGrp="1"/>
          </p:cNvSpPr>
          <p:nvPr>
            <p:ph idx="1"/>
          </p:nvPr>
        </p:nvSpPr>
        <p:spPr>
          <a:xfrm>
            <a:off x="838200" y="1825624"/>
            <a:ext cx="10515600" cy="4806529"/>
          </a:xfrm>
        </p:spPr>
        <p:txBody>
          <a:bodyPr>
            <a:normAutofit fontScale="92500" lnSpcReduction="10000"/>
          </a:bodyPr>
          <a:lstStyle/>
          <a:p>
            <a:r>
              <a:rPr lang="hr-HR" b="1" dirty="0"/>
              <a:t>dokumentaciju u papirnatom obliku </a:t>
            </a:r>
            <a:r>
              <a:rPr lang="hr-HR" dirty="0"/>
              <a:t>koja sadrži osobne podatke pohraniti, primjerice u ormare ili ladice </a:t>
            </a:r>
            <a:r>
              <a:rPr lang="hr-HR" b="1" dirty="0"/>
              <a:t>pod ključem </a:t>
            </a:r>
            <a:r>
              <a:rPr lang="hr-HR" dirty="0"/>
              <a:t>koja će biti pod nadzorom ovlaštenih osoba,</a:t>
            </a:r>
          </a:p>
          <a:p>
            <a:r>
              <a:rPr lang="hr-HR" b="1" dirty="0"/>
              <a:t>pristup osobnim podacima pohranjenim u elektroničkom obliku </a:t>
            </a:r>
            <a:r>
              <a:rPr lang="hr-HR" dirty="0"/>
              <a:t>trebao bi biti omogućen uporabom </a:t>
            </a:r>
            <a:r>
              <a:rPr lang="hr-HR" b="1" dirty="0"/>
              <a:t>korisničkog imena i lozinke</a:t>
            </a:r>
            <a:r>
              <a:rPr lang="hr-HR" dirty="0"/>
              <a:t>,</a:t>
            </a:r>
          </a:p>
          <a:p>
            <a:r>
              <a:rPr lang="hr-HR" b="1" dirty="0"/>
              <a:t>izrada sigurnosnih kopija </a:t>
            </a:r>
            <a:r>
              <a:rPr lang="hr-HR" dirty="0"/>
              <a:t>od strane ovlaštenih osoba, bilježenje pristupa podacima</a:t>
            </a:r>
          </a:p>
          <a:p>
            <a:r>
              <a:rPr lang="hr-HR" b="1" dirty="0"/>
              <a:t>potpisivanje izjava o povjerljivosti osoba </a:t>
            </a:r>
            <a:r>
              <a:rPr lang="hr-HR" dirty="0"/>
              <a:t>koje su u obradi osobnih podataka (Izjave o povjerljivosti možete pronaći na internet stranici ove Agencije https://azop.hr/info-servis/detaljnije/izjava-o-povjerljivosti),</a:t>
            </a:r>
          </a:p>
          <a:p>
            <a:r>
              <a:rPr lang="hr-HR" b="1" dirty="0" err="1"/>
              <a:t>pseudonimizacija</a:t>
            </a:r>
            <a:r>
              <a:rPr lang="hr-HR" b="1" dirty="0"/>
              <a:t> ili enkripcija osobnih podataka </a:t>
            </a:r>
            <a:r>
              <a:rPr lang="hr-HR" dirty="0"/>
              <a:t>- osobito ako se radi o posebnim  kategorijama (primjerice: podataka o zdravlju).</a:t>
            </a:r>
          </a:p>
        </p:txBody>
      </p:sp>
    </p:spTree>
    <p:extLst>
      <p:ext uri="{BB962C8B-B14F-4D97-AF65-F5344CB8AC3E}">
        <p14:creationId xmlns:p14="http://schemas.microsoft.com/office/powerpoint/2010/main" val="3424607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80BECF5-91A8-CA27-2898-71CDA06C2419}"/>
              </a:ext>
            </a:extLst>
          </p:cNvPr>
          <p:cNvGraphicFramePr>
            <a:graphicFrameLocks noChangeAspect="1"/>
          </p:cNvGraphicFramePr>
          <p:nvPr>
            <p:custDataLst>
              <p:tags r:id="rId1"/>
            </p:custDataLst>
            <p:extLst>
              <p:ext uri="{D42A27DB-BD31-4B8C-83A1-F6EECF244321}">
                <p14:modId xmlns:p14="http://schemas.microsoft.com/office/powerpoint/2010/main" val="13989412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6" name="Google Shape;346;p38"/>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en-GB" dirty="0"/>
              <a:t>TEHNIČKE I ORGANIZACIJSKE MJERE ZAŠTITE</a:t>
            </a:r>
            <a:endParaRPr dirty="0"/>
          </a:p>
        </p:txBody>
      </p:sp>
      <p:sp>
        <p:nvSpPr>
          <p:cNvPr id="347" name="Google Shape;347;p38"/>
          <p:cNvSpPr txBox="1">
            <a:spLocks noGrp="1"/>
          </p:cNvSpPr>
          <p:nvPr>
            <p:ph type="body" idx="1"/>
          </p:nvPr>
        </p:nvSpPr>
        <p:spPr>
          <a:xfrm>
            <a:off x="1024128" y="2084832"/>
            <a:ext cx="9720071" cy="4224528"/>
          </a:xfrm>
          <a:prstGeom prst="rect">
            <a:avLst/>
          </a:prstGeom>
          <a:noFill/>
          <a:ln>
            <a:noFill/>
          </a:ln>
        </p:spPr>
        <p:txBody>
          <a:bodyPr spcFirstLastPara="1" wrap="square" lIns="45700" tIns="45700" rIns="45700" bIns="45700" anchor="t" anchorCtr="0">
            <a:normAutofit fontScale="92500" lnSpcReduction="20000"/>
          </a:bodyPr>
          <a:lstStyle/>
          <a:p>
            <a:pPr marL="91440" lvl="0" indent="-129540" algn="l" rtl="0">
              <a:lnSpc>
                <a:spcPct val="90000"/>
              </a:lnSpc>
              <a:spcBef>
                <a:spcPts val="0"/>
              </a:spcBef>
              <a:spcAft>
                <a:spcPts val="0"/>
              </a:spcAft>
              <a:buSzPct val="100000"/>
              <a:buChar char=" "/>
            </a:pPr>
            <a:r>
              <a:rPr lang="en-GB" sz="2400" dirty="0"/>
              <a:t>ORGANIZACIJSKE MJERE:</a:t>
            </a:r>
            <a:endParaRPr dirty="0"/>
          </a:p>
          <a:p>
            <a:pPr marL="91440" lvl="0" indent="-129540" algn="l" rtl="0">
              <a:lnSpc>
                <a:spcPct val="90000"/>
              </a:lnSpc>
              <a:spcBef>
                <a:spcPts val="1400"/>
              </a:spcBef>
              <a:spcAft>
                <a:spcPts val="0"/>
              </a:spcAft>
              <a:buSzPct val="100000"/>
              <a:buChar char=" "/>
            </a:pPr>
            <a:r>
              <a:rPr lang="en-GB" sz="2400" b="1" dirty="0"/>
              <a:t>Interne </a:t>
            </a:r>
            <a:r>
              <a:rPr lang="en-GB" sz="2400" b="1" dirty="0" err="1"/>
              <a:t>politike</a:t>
            </a:r>
            <a:r>
              <a:rPr lang="en-GB" sz="2400" b="1" dirty="0"/>
              <a:t> za </a:t>
            </a:r>
            <a:r>
              <a:rPr lang="en-GB" sz="2400" b="1" dirty="0" err="1"/>
              <a:t>zaštitu</a:t>
            </a:r>
            <a:r>
              <a:rPr lang="en-GB" sz="2400" b="1" dirty="0"/>
              <a:t> </a:t>
            </a:r>
            <a:r>
              <a:rPr lang="en-GB" sz="2400" b="1" dirty="0" err="1"/>
              <a:t>osobnih</a:t>
            </a:r>
            <a:r>
              <a:rPr lang="en-GB" sz="2400" b="1" dirty="0"/>
              <a:t> </a:t>
            </a:r>
            <a:r>
              <a:rPr lang="en-GB" sz="2400" b="1" dirty="0" err="1"/>
              <a:t>podataka</a:t>
            </a:r>
            <a:r>
              <a:rPr lang="en-GB" sz="2400" b="1" dirty="0"/>
              <a:t> </a:t>
            </a:r>
            <a:r>
              <a:rPr lang="en-GB" sz="2400" b="1" dirty="0" err="1"/>
              <a:t>unutar</a:t>
            </a:r>
            <a:r>
              <a:rPr lang="en-GB" sz="2400" b="1" dirty="0"/>
              <a:t> </a:t>
            </a:r>
            <a:r>
              <a:rPr lang="en-GB" sz="2400" b="1" dirty="0" err="1"/>
              <a:t>ustanove</a:t>
            </a:r>
            <a:r>
              <a:rPr lang="en-GB" sz="2400" b="1" dirty="0"/>
              <a:t>:</a:t>
            </a:r>
            <a:endParaRPr sz="2400" b="1" dirty="0"/>
          </a:p>
          <a:p>
            <a:pPr lvl="0" algn="l" rtl="0">
              <a:lnSpc>
                <a:spcPct val="90000"/>
              </a:lnSpc>
              <a:spcBef>
                <a:spcPts val="1400"/>
              </a:spcBef>
              <a:spcAft>
                <a:spcPts val="0"/>
              </a:spcAft>
              <a:buSzPct val="100000"/>
            </a:pPr>
            <a:r>
              <a:rPr lang="en-GB" sz="2400" dirty="0" err="1"/>
              <a:t>osoblje</a:t>
            </a:r>
            <a:r>
              <a:rPr lang="en-GB" sz="2400" dirty="0"/>
              <a:t> - </a:t>
            </a:r>
            <a:r>
              <a:rPr lang="en-GB" sz="2400" dirty="0" err="1"/>
              <a:t>tko</a:t>
            </a:r>
            <a:r>
              <a:rPr lang="en-GB" sz="2400" dirty="0"/>
              <a:t> </a:t>
            </a:r>
            <a:r>
              <a:rPr lang="en-GB" sz="2400" dirty="0" err="1"/>
              <a:t>ima</a:t>
            </a:r>
            <a:r>
              <a:rPr lang="en-GB" sz="2400" dirty="0"/>
              <a:t> </a:t>
            </a:r>
            <a:r>
              <a:rPr lang="en-GB" sz="2400" dirty="0" err="1"/>
              <a:t>pristup</a:t>
            </a:r>
            <a:r>
              <a:rPr lang="en-GB" sz="2400" dirty="0"/>
              <a:t> </a:t>
            </a:r>
            <a:r>
              <a:rPr lang="en-GB" sz="2400" dirty="0" err="1"/>
              <a:t>kojim</a:t>
            </a:r>
            <a:r>
              <a:rPr lang="en-GB" sz="2400" dirty="0"/>
              <a:t> </a:t>
            </a:r>
            <a:r>
              <a:rPr lang="en-GB" sz="2400" dirty="0" err="1"/>
              <a:t>podacima</a:t>
            </a:r>
            <a:r>
              <a:rPr lang="en-GB" sz="2400" dirty="0"/>
              <a:t> </a:t>
            </a:r>
            <a:endParaRPr sz="2400" dirty="0"/>
          </a:p>
          <a:p>
            <a:pPr lvl="0" algn="l" rtl="0">
              <a:lnSpc>
                <a:spcPct val="90000"/>
              </a:lnSpc>
              <a:spcBef>
                <a:spcPts val="1400"/>
              </a:spcBef>
              <a:spcAft>
                <a:spcPts val="0"/>
              </a:spcAft>
              <a:buSzPct val="100000"/>
            </a:pPr>
            <a:r>
              <a:rPr lang="en-GB" sz="2400" dirty="0" err="1"/>
              <a:t>definicija</a:t>
            </a:r>
            <a:r>
              <a:rPr lang="en-GB" sz="2400" dirty="0"/>
              <a:t> </a:t>
            </a:r>
            <a:r>
              <a:rPr lang="en-GB" sz="2400" dirty="0" err="1"/>
              <a:t>uloga</a:t>
            </a:r>
            <a:r>
              <a:rPr lang="en-GB" sz="2400" dirty="0"/>
              <a:t> </a:t>
            </a:r>
            <a:r>
              <a:rPr lang="en-GB" sz="2400" dirty="0" err="1"/>
              <a:t>i</a:t>
            </a:r>
            <a:r>
              <a:rPr lang="en-GB" sz="2400" dirty="0"/>
              <a:t> </a:t>
            </a:r>
            <a:r>
              <a:rPr lang="en-GB" sz="2400" dirty="0" err="1"/>
              <a:t>prava</a:t>
            </a:r>
            <a:r>
              <a:rPr lang="en-GB" sz="2400" dirty="0"/>
              <a:t> </a:t>
            </a:r>
            <a:r>
              <a:rPr lang="en-GB" sz="2400" dirty="0" err="1"/>
              <a:t>pristupa</a:t>
            </a:r>
            <a:r>
              <a:rPr lang="en-GB" sz="2400" dirty="0"/>
              <a:t> </a:t>
            </a:r>
            <a:r>
              <a:rPr lang="hr-HR" sz="2400" dirty="0"/>
              <a:t>informacijskim sustavima</a:t>
            </a:r>
            <a:endParaRPr sz="2400" dirty="0"/>
          </a:p>
          <a:p>
            <a:pPr lvl="0" algn="l" rtl="0">
              <a:lnSpc>
                <a:spcPct val="90000"/>
              </a:lnSpc>
              <a:spcBef>
                <a:spcPts val="1400"/>
              </a:spcBef>
              <a:spcAft>
                <a:spcPts val="0"/>
              </a:spcAft>
              <a:buSzPct val="100000"/>
            </a:pPr>
            <a:r>
              <a:rPr lang="en-GB" sz="2400" dirty="0"/>
              <a:t>koji </a:t>
            </a:r>
            <a:r>
              <a:rPr lang="en-GB" sz="2400" dirty="0" err="1"/>
              <a:t>su</a:t>
            </a:r>
            <a:r>
              <a:rPr lang="en-GB" sz="2400" dirty="0"/>
              <a:t> </a:t>
            </a:r>
            <a:r>
              <a:rPr lang="en-GB" sz="2400" dirty="0" err="1"/>
              <a:t>tokovi</a:t>
            </a:r>
            <a:r>
              <a:rPr lang="en-GB" sz="2400" dirty="0"/>
              <a:t> </a:t>
            </a:r>
            <a:r>
              <a:rPr lang="en-GB" sz="2400" dirty="0" err="1"/>
              <a:t>podataka</a:t>
            </a:r>
            <a:r>
              <a:rPr lang="en-GB" sz="2400" dirty="0"/>
              <a:t>   </a:t>
            </a:r>
            <a:endParaRPr sz="2400" dirty="0"/>
          </a:p>
          <a:p>
            <a:pPr lvl="0" algn="l" rtl="0">
              <a:lnSpc>
                <a:spcPct val="90000"/>
              </a:lnSpc>
              <a:spcBef>
                <a:spcPts val="1400"/>
              </a:spcBef>
              <a:spcAft>
                <a:spcPts val="0"/>
              </a:spcAft>
              <a:buSzPct val="100000"/>
            </a:pPr>
            <a:r>
              <a:rPr lang="en-GB" sz="2400" dirty="0" err="1"/>
              <a:t>informiranje</a:t>
            </a:r>
            <a:r>
              <a:rPr lang="en-GB" sz="2400" dirty="0"/>
              <a:t> </a:t>
            </a:r>
            <a:r>
              <a:rPr lang="en-GB" sz="2400" dirty="0" err="1"/>
              <a:t>ispitanika</a:t>
            </a:r>
            <a:endParaRPr sz="2400" dirty="0"/>
          </a:p>
          <a:p>
            <a:pPr lvl="0" algn="l" rtl="0">
              <a:lnSpc>
                <a:spcPct val="90000"/>
              </a:lnSpc>
              <a:spcBef>
                <a:spcPts val="1400"/>
              </a:spcBef>
              <a:spcAft>
                <a:spcPts val="0"/>
              </a:spcAft>
              <a:buSzPct val="100000"/>
            </a:pPr>
            <a:r>
              <a:rPr lang="en-GB" sz="2400" dirty="0" err="1"/>
              <a:t>izrada</a:t>
            </a:r>
            <a:r>
              <a:rPr lang="en-GB" sz="2400" dirty="0"/>
              <a:t> </a:t>
            </a:r>
            <a:r>
              <a:rPr lang="en-GB" sz="2400" dirty="0" err="1"/>
              <a:t>obrazaca</a:t>
            </a:r>
            <a:r>
              <a:rPr lang="en-GB" sz="2400" dirty="0"/>
              <a:t> za </a:t>
            </a:r>
            <a:r>
              <a:rPr lang="hr-HR" sz="2400" dirty="0"/>
              <a:t>ostvarivanje</a:t>
            </a:r>
            <a:r>
              <a:rPr lang="en-GB" sz="2400" dirty="0"/>
              <a:t> </a:t>
            </a:r>
            <a:r>
              <a:rPr lang="en-GB" sz="2400" dirty="0" err="1"/>
              <a:t>prava</a:t>
            </a:r>
            <a:r>
              <a:rPr lang="en-GB" sz="2400" dirty="0"/>
              <a:t> </a:t>
            </a:r>
            <a:endParaRPr lang="hr-HR" sz="2400" dirty="0"/>
          </a:p>
          <a:p>
            <a:pPr lvl="0" algn="l" rtl="0">
              <a:lnSpc>
                <a:spcPct val="90000"/>
              </a:lnSpc>
              <a:spcBef>
                <a:spcPts val="1400"/>
              </a:spcBef>
              <a:spcAft>
                <a:spcPts val="0"/>
              </a:spcAft>
              <a:buSzPct val="100000"/>
            </a:pPr>
            <a:r>
              <a:rPr lang="en-GB" sz="2400" dirty="0" err="1"/>
              <a:t>scenarij</a:t>
            </a:r>
            <a:r>
              <a:rPr lang="en-GB" sz="2400" dirty="0"/>
              <a:t> </a:t>
            </a:r>
            <a:r>
              <a:rPr lang="en-GB" sz="2400" dirty="0" err="1"/>
              <a:t>povrede</a:t>
            </a:r>
            <a:r>
              <a:rPr lang="en-GB" sz="2400" dirty="0"/>
              <a:t> </a:t>
            </a:r>
            <a:r>
              <a:rPr lang="en-GB" sz="2400" dirty="0" err="1"/>
              <a:t>sigurnosti</a:t>
            </a:r>
            <a:r>
              <a:rPr lang="en-GB" sz="2400" dirty="0"/>
              <a:t> – </a:t>
            </a:r>
            <a:r>
              <a:rPr lang="en-GB" sz="2400" dirty="0" err="1"/>
              <a:t>prijava</a:t>
            </a:r>
            <a:r>
              <a:rPr lang="en-GB" sz="2400" dirty="0"/>
              <a:t> </a:t>
            </a:r>
            <a:r>
              <a:rPr lang="en-GB" sz="2400" dirty="0" err="1"/>
              <a:t>povrede</a:t>
            </a:r>
            <a:r>
              <a:rPr lang="en-GB" sz="2400" dirty="0"/>
              <a:t> AZOP-u u </a:t>
            </a:r>
            <a:r>
              <a:rPr lang="en-GB" sz="2400" dirty="0" err="1"/>
              <a:t>roku</a:t>
            </a:r>
            <a:r>
              <a:rPr lang="en-GB" sz="2400" dirty="0"/>
              <a:t> od 72  </a:t>
            </a:r>
            <a:r>
              <a:rPr lang="en-GB" sz="2400" dirty="0" err="1"/>
              <a:t>sata</a:t>
            </a:r>
            <a:r>
              <a:rPr lang="en-GB" sz="2400" dirty="0"/>
              <a:t> od </a:t>
            </a:r>
            <a:r>
              <a:rPr lang="en-GB" sz="2400" dirty="0" err="1"/>
              <a:t>saznanja</a:t>
            </a:r>
            <a:r>
              <a:rPr lang="en-GB" sz="2400" dirty="0"/>
              <a:t> o </a:t>
            </a:r>
            <a:r>
              <a:rPr lang="en-GB" sz="2400" dirty="0" err="1"/>
              <a:t>povredi</a:t>
            </a:r>
            <a:r>
              <a:rPr lang="en-GB" sz="2400" dirty="0"/>
              <a:t> (</a:t>
            </a:r>
            <a:r>
              <a:rPr lang="en-GB" sz="2400" dirty="0" err="1"/>
              <a:t>čl</a:t>
            </a:r>
            <a:r>
              <a:rPr lang="en-GB" sz="2400" dirty="0"/>
              <a:t>. 33 </a:t>
            </a:r>
            <a:r>
              <a:rPr lang="en-GB" sz="2400" dirty="0" err="1"/>
              <a:t>i</a:t>
            </a:r>
            <a:r>
              <a:rPr lang="en-GB" sz="2400" dirty="0"/>
              <a:t> 34 </a:t>
            </a:r>
            <a:r>
              <a:rPr lang="en-GB" sz="2400" dirty="0" err="1"/>
              <a:t>Uredbe</a:t>
            </a:r>
            <a:r>
              <a:rPr lang="en-GB" sz="2400" dirty="0"/>
              <a:t>)</a:t>
            </a:r>
            <a:endParaRPr lang="hr-HR" sz="2400" dirty="0"/>
          </a:p>
          <a:p>
            <a:pPr>
              <a:spcBef>
                <a:spcPts val="1400"/>
              </a:spcBef>
              <a:buSzPct val="100000"/>
            </a:pPr>
            <a:r>
              <a:rPr lang="hr-HR" sz="2400" dirty="0"/>
              <a:t>politika „čistih stolova“ – dokumenti s osobnim podacima ne nalaze se na vidljivom mjestu poput radnog stola ili pulta; </a:t>
            </a:r>
          </a:p>
          <a:p>
            <a:pPr lvl="0" algn="l" rtl="0">
              <a:lnSpc>
                <a:spcPct val="90000"/>
              </a:lnSpc>
              <a:spcBef>
                <a:spcPts val="1400"/>
              </a:spcBef>
              <a:spcAft>
                <a:spcPts val="0"/>
              </a:spcAft>
              <a:buSzPct val="100000"/>
            </a:pPr>
            <a:endParaRPr sz="2400" dirty="0"/>
          </a:p>
          <a:p>
            <a:pPr marL="0" lvl="0" indent="0" algn="l" rtl="0">
              <a:lnSpc>
                <a:spcPct val="90000"/>
              </a:lnSpc>
              <a:spcBef>
                <a:spcPts val="1400"/>
              </a:spcBef>
              <a:spcAft>
                <a:spcPts val="0"/>
              </a:spcAft>
              <a:buSzPct val="100000"/>
              <a:buNone/>
            </a:pPr>
            <a:endParaRPr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ACEFC40F-1531-694D-1DD9-42295E481288}"/>
              </a:ext>
            </a:extLst>
          </p:cNvPr>
          <p:cNvGraphicFramePr>
            <a:graphicFrameLocks noChangeAspect="1"/>
          </p:cNvGraphicFramePr>
          <p:nvPr>
            <p:custDataLst>
              <p:tags r:id="rId1"/>
            </p:custDataLst>
            <p:extLst>
              <p:ext uri="{D42A27DB-BD31-4B8C-83A1-F6EECF244321}">
                <p14:modId xmlns:p14="http://schemas.microsoft.com/office/powerpoint/2010/main" val="31481524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53" name="Google Shape;353;p39"/>
          <p:cNvSpPr txBox="1">
            <a:spLocks noGrp="1"/>
          </p:cNvSpPr>
          <p:nvPr>
            <p:ph type="title"/>
          </p:nvPr>
        </p:nvSpPr>
        <p:spPr>
          <a:xfrm>
            <a:off x="935993" y="-108847"/>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en-GB" dirty="0"/>
              <a:t>TEHNIČKE MJERE</a:t>
            </a:r>
            <a:endParaRPr dirty="0"/>
          </a:p>
        </p:txBody>
      </p:sp>
      <p:sp>
        <p:nvSpPr>
          <p:cNvPr id="354" name="Google Shape;354;p39"/>
          <p:cNvSpPr txBox="1">
            <a:spLocks noGrp="1"/>
          </p:cNvSpPr>
          <p:nvPr>
            <p:ph type="body" idx="1"/>
          </p:nvPr>
        </p:nvSpPr>
        <p:spPr>
          <a:xfrm>
            <a:off x="1042196" y="1074552"/>
            <a:ext cx="10411548" cy="4896589"/>
          </a:xfrm>
          <a:prstGeom prst="rect">
            <a:avLst/>
          </a:prstGeom>
          <a:noFill/>
          <a:ln>
            <a:noFill/>
          </a:ln>
        </p:spPr>
        <p:txBody>
          <a:bodyPr spcFirstLastPara="1" wrap="square" lIns="45700" tIns="45700" rIns="45700" bIns="45700" numCol="1" anchor="t" anchorCtr="0">
            <a:normAutofit lnSpcReduction="10000"/>
          </a:bodyPr>
          <a:lstStyle/>
          <a:p>
            <a:pPr marL="0" lvl="0" indent="0" algn="l" rtl="0">
              <a:lnSpc>
                <a:spcPct val="90000"/>
              </a:lnSpc>
              <a:spcBef>
                <a:spcPts val="0"/>
              </a:spcBef>
              <a:spcAft>
                <a:spcPts val="0"/>
              </a:spcAft>
              <a:buSzPct val="100000"/>
              <a:buNone/>
            </a:pPr>
            <a:r>
              <a:rPr lang="en-GB" sz="2400" b="1" dirty="0" err="1">
                <a:solidFill>
                  <a:schemeClr val="dk1"/>
                </a:solidFill>
              </a:rPr>
              <a:t>Smanjuju</a:t>
            </a:r>
            <a:r>
              <a:rPr lang="en-GB" sz="2400" b="1" dirty="0">
                <a:solidFill>
                  <a:schemeClr val="dk1"/>
                </a:solidFill>
              </a:rPr>
              <a:t> </a:t>
            </a:r>
            <a:r>
              <a:rPr lang="en-GB" sz="2400" b="1" dirty="0" err="1">
                <a:solidFill>
                  <a:schemeClr val="dk1"/>
                </a:solidFill>
              </a:rPr>
              <a:t>rizike</a:t>
            </a:r>
            <a:r>
              <a:rPr lang="en-GB" sz="2400" b="1" dirty="0">
                <a:solidFill>
                  <a:schemeClr val="dk1"/>
                </a:solidFill>
              </a:rPr>
              <a:t> </a:t>
            </a:r>
            <a:r>
              <a:rPr lang="hr-HR" sz="2400" b="1" dirty="0">
                <a:solidFill>
                  <a:schemeClr val="dk1"/>
                </a:solidFill>
              </a:rPr>
              <a:t>od pojeve gubitka</a:t>
            </a:r>
            <a:r>
              <a:rPr lang="en-GB" sz="2400" b="1" dirty="0">
                <a:solidFill>
                  <a:schemeClr val="dk1"/>
                </a:solidFill>
              </a:rPr>
              <a:t> </a:t>
            </a:r>
            <a:r>
              <a:rPr lang="en-GB" sz="2400" b="1" dirty="0" err="1">
                <a:solidFill>
                  <a:schemeClr val="dk1"/>
                </a:solidFill>
              </a:rPr>
              <a:t>podataka</a:t>
            </a:r>
            <a:r>
              <a:rPr lang="en-GB" sz="2400" b="1" dirty="0">
                <a:solidFill>
                  <a:schemeClr val="dk1"/>
                </a:solidFill>
              </a:rPr>
              <a:t>, </a:t>
            </a:r>
            <a:r>
              <a:rPr lang="en-GB" sz="2400" b="1" dirty="0" err="1">
                <a:solidFill>
                  <a:schemeClr val="dk1"/>
                </a:solidFill>
              </a:rPr>
              <a:t>krađe</a:t>
            </a:r>
            <a:r>
              <a:rPr lang="en-GB" sz="2400" b="1" dirty="0">
                <a:solidFill>
                  <a:schemeClr val="dk1"/>
                </a:solidFill>
              </a:rPr>
              <a:t> </a:t>
            </a:r>
            <a:r>
              <a:rPr lang="en-GB" sz="2400" b="1" dirty="0" err="1">
                <a:solidFill>
                  <a:schemeClr val="dk1"/>
                </a:solidFill>
              </a:rPr>
              <a:t>podataka</a:t>
            </a:r>
            <a:r>
              <a:rPr lang="en-GB" sz="2400" b="1" dirty="0">
                <a:solidFill>
                  <a:schemeClr val="dk1"/>
                </a:solidFill>
              </a:rPr>
              <a:t>, </a:t>
            </a:r>
            <a:r>
              <a:rPr lang="en-GB" sz="2400" b="1" dirty="0" err="1">
                <a:solidFill>
                  <a:schemeClr val="dk1"/>
                </a:solidFill>
              </a:rPr>
              <a:t>nedostupnosti</a:t>
            </a:r>
            <a:r>
              <a:rPr lang="en-GB" sz="2400" b="1" dirty="0">
                <a:solidFill>
                  <a:schemeClr val="dk1"/>
                </a:solidFill>
              </a:rPr>
              <a:t> </a:t>
            </a:r>
            <a:r>
              <a:rPr lang="en-GB" sz="2400" b="1" dirty="0" err="1">
                <a:solidFill>
                  <a:schemeClr val="dk1"/>
                </a:solidFill>
              </a:rPr>
              <a:t>podataka</a:t>
            </a:r>
            <a:r>
              <a:rPr lang="en-GB" sz="2400" b="1" dirty="0">
                <a:solidFill>
                  <a:schemeClr val="dk1"/>
                </a:solidFill>
              </a:rPr>
              <a:t> </a:t>
            </a:r>
            <a:r>
              <a:rPr lang="en-GB" sz="2400" b="1" dirty="0" err="1">
                <a:solidFill>
                  <a:schemeClr val="dk1"/>
                </a:solidFill>
              </a:rPr>
              <a:t>itd</a:t>
            </a:r>
            <a:r>
              <a:rPr lang="en-GB" sz="2400" b="1" dirty="0">
                <a:solidFill>
                  <a:schemeClr val="dk1"/>
                </a:solidFill>
              </a:rPr>
              <a:t>.</a:t>
            </a:r>
            <a:endParaRPr dirty="0"/>
          </a:p>
          <a:p>
            <a:pPr marL="0" lvl="0" indent="0" algn="l" rtl="0">
              <a:lnSpc>
                <a:spcPct val="90000"/>
              </a:lnSpc>
              <a:spcBef>
                <a:spcPts val="1400"/>
              </a:spcBef>
              <a:spcAft>
                <a:spcPts val="0"/>
              </a:spcAft>
              <a:buSzPct val="100000"/>
              <a:buNone/>
            </a:pPr>
            <a:r>
              <a:rPr lang="en-GB" sz="2400" b="1" dirty="0" err="1">
                <a:solidFill>
                  <a:schemeClr val="dk1"/>
                </a:solidFill>
              </a:rPr>
              <a:t>Uključuju</a:t>
            </a:r>
            <a:r>
              <a:rPr lang="en-GB" sz="2400" b="1" dirty="0">
                <a:solidFill>
                  <a:schemeClr val="dk1"/>
                </a:solidFill>
              </a:rPr>
              <a:t>: </a:t>
            </a:r>
            <a:endParaRPr lang="hr-HR" sz="2400" b="1" dirty="0">
              <a:solidFill>
                <a:schemeClr val="dk1"/>
              </a:solidFill>
            </a:endParaRPr>
          </a:p>
          <a:p>
            <a:pPr marL="0" lvl="0" indent="0" algn="l" rtl="0">
              <a:lnSpc>
                <a:spcPct val="90000"/>
              </a:lnSpc>
              <a:spcBef>
                <a:spcPts val="1400"/>
              </a:spcBef>
              <a:spcAft>
                <a:spcPts val="0"/>
              </a:spcAft>
              <a:buSzPct val="100000"/>
              <a:buNone/>
            </a:pPr>
            <a:endParaRPr lang="hr-HR" sz="2000" dirty="0"/>
          </a:p>
          <a:p>
            <a:pPr marL="0" lvl="0" indent="0" algn="l" rtl="0">
              <a:lnSpc>
                <a:spcPct val="90000"/>
              </a:lnSpc>
              <a:spcBef>
                <a:spcPts val="1400"/>
              </a:spcBef>
              <a:spcAft>
                <a:spcPts val="0"/>
              </a:spcAft>
              <a:buSzPct val="100000"/>
              <a:buNone/>
            </a:pPr>
            <a:r>
              <a:rPr lang="hr-HR" sz="2000" dirty="0"/>
              <a:t>Osobni podaci na računalima djelatnika i u računalnim labosima</a:t>
            </a:r>
          </a:p>
          <a:p>
            <a:pPr marL="0" lvl="0" indent="0" algn="l" rtl="0">
              <a:lnSpc>
                <a:spcPct val="90000"/>
              </a:lnSpc>
              <a:spcBef>
                <a:spcPts val="1400"/>
              </a:spcBef>
              <a:spcAft>
                <a:spcPts val="0"/>
              </a:spcAft>
              <a:buSzPct val="100000"/>
              <a:buNone/>
            </a:pPr>
            <a:r>
              <a:rPr lang="hr-HR" sz="2000" dirty="0"/>
              <a:t>Brisanje povijesti pretraživanja interneta</a:t>
            </a:r>
          </a:p>
          <a:p>
            <a:pPr marL="0" lvl="0" indent="0" algn="l" rtl="0">
              <a:lnSpc>
                <a:spcPct val="90000"/>
              </a:lnSpc>
              <a:spcBef>
                <a:spcPts val="1400"/>
              </a:spcBef>
              <a:spcAft>
                <a:spcPts val="0"/>
              </a:spcAft>
              <a:buSzPct val="100000"/>
              <a:buNone/>
            </a:pPr>
            <a:r>
              <a:rPr lang="hr-HR" sz="2000" dirty="0" err="1"/>
              <a:t>Odlogiravanje</a:t>
            </a:r>
            <a:r>
              <a:rPr lang="hr-HR" sz="2000" dirty="0"/>
              <a:t> iz web sučelja</a:t>
            </a:r>
          </a:p>
          <a:p>
            <a:pPr marL="0" lvl="0" indent="0" algn="l" rtl="0">
              <a:lnSpc>
                <a:spcPct val="90000"/>
              </a:lnSpc>
              <a:spcBef>
                <a:spcPts val="1400"/>
              </a:spcBef>
              <a:spcAft>
                <a:spcPts val="0"/>
              </a:spcAft>
              <a:buSzPct val="100000"/>
              <a:buNone/>
            </a:pPr>
            <a:r>
              <a:rPr lang="hr-HR" sz="2000" dirty="0"/>
              <a:t>Zaključavanje ormarića/ladica s osobnim podacima korisnika; </a:t>
            </a:r>
          </a:p>
          <a:p>
            <a:pPr marL="0" lvl="0" indent="0" algn="l" rtl="0">
              <a:lnSpc>
                <a:spcPct val="90000"/>
              </a:lnSpc>
              <a:spcBef>
                <a:spcPts val="1400"/>
              </a:spcBef>
              <a:spcAft>
                <a:spcPts val="0"/>
              </a:spcAft>
              <a:buSzPct val="100000"/>
              <a:buNone/>
            </a:pPr>
            <a:r>
              <a:rPr lang="hr-HR" sz="2000" dirty="0"/>
              <a:t>Preispitivanje rokova čuvanja podataka i pažnja da ih se pridržava; </a:t>
            </a:r>
          </a:p>
          <a:p>
            <a:pPr marL="0" lvl="0" indent="0" algn="l" rtl="0">
              <a:lnSpc>
                <a:spcPct val="90000"/>
              </a:lnSpc>
              <a:spcBef>
                <a:spcPts val="1400"/>
              </a:spcBef>
              <a:spcAft>
                <a:spcPts val="0"/>
              </a:spcAft>
              <a:buSzPct val="100000"/>
              <a:buNone/>
            </a:pPr>
            <a:r>
              <a:rPr lang="hr-HR" sz="2000" dirty="0"/>
              <a:t>Skrivanje adrese ostalih primatelja prilikom slanja skupnih e-mailova</a:t>
            </a:r>
          </a:p>
          <a:p>
            <a:pPr marL="0" lvl="0" indent="0" algn="l" rtl="0">
              <a:lnSpc>
                <a:spcPct val="90000"/>
              </a:lnSpc>
              <a:spcBef>
                <a:spcPts val="1400"/>
              </a:spcBef>
              <a:spcAft>
                <a:spcPts val="0"/>
              </a:spcAft>
              <a:buSzPct val="100000"/>
              <a:buNone/>
            </a:pPr>
            <a:r>
              <a:rPr lang="hr-HR" sz="2000" dirty="0"/>
              <a:t>Postaviti radne stanice tako da se monitori ne mogu vidjeti s vrata tako da neovlaštene osobe ne mogu vidjeti rad zaposlenika.</a:t>
            </a:r>
          </a:p>
          <a:p>
            <a:pPr marL="0" lvl="0" indent="0" algn="l" rtl="0">
              <a:lnSpc>
                <a:spcPct val="90000"/>
              </a:lnSpc>
              <a:spcBef>
                <a:spcPts val="1400"/>
              </a:spcBef>
              <a:spcAft>
                <a:spcPts val="0"/>
              </a:spcAft>
              <a:buSzPct val="100000"/>
              <a:buNone/>
            </a:pPr>
            <a:endParaRPr lang="hr-HR" sz="2000" dirty="0"/>
          </a:p>
          <a:p>
            <a:pPr marL="91440" lvl="0" indent="0" algn="l" rtl="0">
              <a:lnSpc>
                <a:spcPct val="90000"/>
              </a:lnSpc>
              <a:spcBef>
                <a:spcPts val="1400"/>
              </a:spcBef>
              <a:spcAft>
                <a:spcPts val="0"/>
              </a:spcAft>
              <a:buSzPct val="100000"/>
              <a:buNone/>
            </a:pPr>
            <a:endParaRPr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1"/>
          <p:cNvSpPr txBox="1">
            <a:spLocks noGrp="1"/>
          </p:cNvSpPr>
          <p:nvPr>
            <p:ph type="title"/>
          </p:nvPr>
        </p:nvSpPr>
        <p:spPr>
          <a:xfrm>
            <a:off x="1024128" y="585216"/>
            <a:ext cx="9720072"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464132"/>
              </a:buClr>
              <a:buSzPts val="5000"/>
              <a:buFont typeface="Twentieth Century"/>
              <a:buNone/>
            </a:pPr>
            <a:r>
              <a:rPr lang="en-GB" dirty="0"/>
              <a:t>TEHNIČKE I ORGANIZACIJSKE MJERE SIGURNOSTI</a:t>
            </a:r>
            <a:endParaRPr dirty="0"/>
          </a:p>
        </p:txBody>
      </p:sp>
      <p:sp>
        <p:nvSpPr>
          <p:cNvPr id="368" name="Google Shape;368;p41"/>
          <p:cNvSpPr txBox="1">
            <a:spLocks noGrp="1"/>
          </p:cNvSpPr>
          <p:nvPr>
            <p:ph type="body" idx="1"/>
          </p:nvPr>
        </p:nvSpPr>
        <p:spPr>
          <a:xfrm>
            <a:off x="1024128" y="2286000"/>
            <a:ext cx="9720071" cy="4023360"/>
          </a:xfrm>
          <a:prstGeom prst="rect">
            <a:avLst/>
          </a:prstGeom>
          <a:noFill/>
          <a:ln>
            <a:noFill/>
          </a:ln>
        </p:spPr>
        <p:txBody>
          <a:bodyPr spcFirstLastPara="1" wrap="square" lIns="45700" tIns="45700" rIns="45700" bIns="45700" anchor="t" anchorCtr="0">
            <a:normAutofit fontScale="77500" lnSpcReduction="20000"/>
          </a:bodyPr>
          <a:lstStyle/>
          <a:p>
            <a:pPr marL="0" lvl="0" indent="0" algn="l" rtl="0">
              <a:lnSpc>
                <a:spcPct val="90000"/>
              </a:lnSpc>
              <a:spcBef>
                <a:spcPts val="1400"/>
              </a:spcBef>
              <a:spcAft>
                <a:spcPts val="0"/>
              </a:spcAft>
              <a:buSzPct val="100000"/>
              <a:buNone/>
            </a:pPr>
            <a:r>
              <a:rPr lang="hr-HR" sz="3600" dirty="0"/>
              <a:t>Ne ostavljati ispisane dokumente bez nadzora u blizini pisača. </a:t>
            </a:r>
          </a:p>
          <a:p>
            <a:pPr marL="0" lvl="0" indent="0" algn="l" rtl="0">
              <a:lnSpc>
                <a:spcPct val="90000"/>
              </a:lnSpc>
              <a:spcBef>
                <a:spcPts val="1400"/>
              </a:spcBef>
              <a:spcAft>
                <a:spcPts val="0"/>
              </a:spcAft>
              <a:buSzPct val="100000"/>
              <a:buNone/>
            </a:pPr>
            <a:r>
              <a:rPr lang="hr-HR" sz="3600" dirty="0"/>
              <a:t>Zaključavati tiskane dokumente i sve osjetljive predmete (</a:t>
            </a:r>
            <a:r>
              <a:rPr lang="hr-HR" sz="3600" dirty="0" err="1"/>
              <a:t>flash</a:t>
            </a:r>
            <a:r>
              <a:rPr lang="hr-HR" sz="3600" dirty="0"/>
              <a:t> diskove, CD-ROM-ove itd.) u ormare ili ladice koje se mogu zaključati.</a:t>
            </a:r>
          </a:p>
          <a:p>
            <a:pPr marL="0" lvl="0" indent="0" algn="l" rtl="0">
              <a:lnSpc>
                <a:spcPct val="90000"/>
              </a:lnSpc>
              <a:spcBef>
                <a:spcPts val="1400"/>
              </a:spcBef>
              <a:spcAft>
                <a:spcPts val="0"/>
              </a:spcAft>
              <a:buSzPct val="100000"/>
              <a:buNone/>
            </a:pPr>
            <a:r>
              <a:rPr lang="hr-HR" sz="3600" dirty="0"/>
              <a:t>Instalirati virusni skener na svako računalo i redovito ga ažurirati.</a:t>
            </a:r>
          </a:p>
          <a:p>
            <a:pPr marL="0" lvl="0" indent="0" algn="l" rtl="0">
              <a:lnSpc>
                <a:spcPct val="90000"/>
              </a:lnSpc>
              <a:spcBef>
                <a:spcPts val="1400"/>
              </a:spcBef>
              <a:spcAft>
                <a:spcPts val="0"/>
              </a:spcAft>
              <a:buSzPct val="100000"/>
              <a:buNone/>
            </a:pPr>
            <a:r>
              <a:rPr lang="hr-HR" sz="3600" dirty="0"/>
              <a:t>Provjeru identiteta korisnika prije pružanja usluga (autentifikacija); </a:t>
            </a:r>
          </a:p>
          <a:p>
            <a:pPr marL="0" lvl="0" indent="0" algn="l" rtl="0">
              <a:lnSpc>
                <a:spcPct val="90000"/>
              </a:lnSpc>
              <a:spcBef>
                <a:spcPts val="1400"/>
              </a:spcBef>
              <a:spcAft>
                <a:spcPts val="0"/>
              </a:spcAft>
              <a:buSzPct val="100000"/>
              <a:buNone/>
            </a:pPr>
            <a:r>
              <a:rPr lang="hr-HR" sz="3600" dirty="0"/>
              <a:t>Autorizirani pristup informacijskom sustavu i računalima (pristup pod lozinkom); </a:t>
            </a:r>
          </a:p>
          <a:p>
            <a:pPr marL="0" lvl="0" indent="0" algn="l" rtl="0">
              <a:lnSpc>
                <a:spcPct val="90000"/>
              </a:lnSpc>
              <a:spcBef>
                <a:spcPts val="1400"/>
              </a:spcBef>
              <a:spcAft>
                <a:spcPts val="0"/>
              </a:spcAft>
              <a:buSzPct val="100000"/>
              <a:buNone/>
            </a:pPr>
            <a:endParaRPr lang="hr-HR" sz="3600" dirty="0"/>
          </a:p>
          <a:p>
            <a:pPr marL="0" lvl="0" indent="0" algn="l" rtl="0">
              <a:lnSpc>
                <a:spcPct val="90000"/>
              </a:lnSpc>
              <a:spcBef>
                <a:spcPts val="1400"/>
              </a:spcBef>
              <a:spcAft>
                <a:spcPts val="0"/>
              </a:spcAft>
              <a:buSzPct val="100000"/>
              <a:buNone/>
            </a:pPr>
            <a:endParaRPr lang="hr-HR" sz="3600" dirty="0"/>
          </a:p>
          <a:p>
            <a:pPr marL="662940" lvl="0" indent="-571500" algn="l" rtl="0">
              <a:lnSpc>
                <a:spcPct val="90000"/>
              </a:lnSpc>
              <a:spcBef>
                <a:spcPts val="1400"/>
              </a:spcBef>
              <a:spcAft>
                <a:spcPts val="0"/>
              </a:spcAft>
              <a:buSzPts val="3600"/>
            </a:pPr>
            <a:endParaRPr lang="hr-HR" sz="3600" dirty="0"/>
          </a:p>
          <a:p>
            <a:pPr marL="91440" lvl="0" indent="0" algn="l" rtl="0">
              <a:lnSpc>
                <a:spcPct val="90000"/>
              </a:lnSpc>
              <a:spcBef>
                <a:spcPts val="1400"/>
              </a:spcBef>
              <a:spcAft>
                <a:spcPts val="0"/>
              </a:spcAft>
              <a:buSzPts val="3600"/>
              <a:buFont typeface="Arial"/>
              <a:buNone/>
            </a:pPr>
            <a:endParaRPr sz="36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E4E4F2A-E966-C1C4-8623-7F03B622A2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5E4E4F2A-E966-C1C4-8623-7F03B622A2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213858B-7932-FA5C-7E23-F8B89274B809}"/>
              </a:ext>
            </a:extLst>
          </p:cNvPr>
          <p:cNvSpPr>
            <a:spLocks noGrp="1"/>
          </p:cNvSpPr>
          <p:nvPr>
            <p:ph type="title"/>
          </p:nvPr>
        </p:nvSpPr>
        <p:spPr>
          <a:xfrm>
            <a:off x="709612" y="270933"/>
            <a:ext cx="10772775" cy="843492"/>
          </a:xfrm>
        </p:spPr>
        <p:txBody>
          <a:bodyPr vert="horz">
            <a:normAutofit/>
          </a:bodyPr>
          <a:lstStyle/>
          <a:p>
            <a:pPr algn="ctr"/>
            <a:r>
              <a:rPr lang="hr-HR" sz="3600" b="1" dirty="0"/>
              <a:t>Data </a:t>
            </a:r>
            <a:r>
              <a:rPr lang="hr-HR" sz="3600" b="1" dirty="0" err="1"/>
              <a:t>protection</a:t>
            </a:r>
            <a:r>
              <a:rPr lang="hr-HR" sz="3600" b="1" dirty="0"/>
              <a:t> </a:t>
            </a:r>
            <a:r>
              <a:rPr lang="hr-HR" sz="3600" b="1" dirty="0" err="1"/>
              <a:t>by</a:t>
            </a:r>
            <a:r>
              <a:rPr lang="hr-HR" sz="3600" b="1" dirty="0"/>
              <a:t> design – integrirana zaštita podataka</a:t>
            </a:r>
          </a:p>
        </p:txBody>
      </p:sp>
      <p:graphicFrame>
        <p:nvGraphicFramePr>
          <p:cNvPr id="12" name="Content Placeholder 11">
            <a:extLst>
              <a:ext uri="{FF2B5EF4-FFF2-40B4-BE49-F238E27FC236}">
                <a16:creationId xmlns:a16="http://schemas.microsoft.com/office/drawing/2014/main" id="{25A6866A-BE0C-BC78-03E7-5371F979931E}"/>
              </a:ext>
            </a:extLst>
          </p:cNvPr>
          <p:cNvGraphicFramePr>
            <a:graphicFrameLocks noGrp="1"/>
          </p:cNvGraphicFramePr>
          <p:nvPr>
            <p:ph idx="1"/>
          </p:nvPr>
        </p:nvGraphicFramePr>
        <p:xfrm>
          <a:off x="676274" y="1828800"/>
          <a:ext cx="10772775" cy="44257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15615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DE54269-8680-FEA4-4375-53FCC8A911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BDE54269-8680-FEA4-4375-53FCC8A911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3275EBE7-7274-10CA-EE39-6C4C4E3AEF76}"/>
              </a:ext>
            </a:extLst>
          </p:cNvPr>
          <p:cNvSpPr>
            <a:spLocks noGrp="1"/>
          </p:cNvSpPr>
          <p:nvPr>
            <p:ph type="title"/>
          </p:nvPr>
        </p:nvSpPr>
        <p:spPr>
          <a:xfrm>
            <a:off x="657224" y="499533"/>
            <a:ext cx="10772775" cy="501953"/>
          </a:xfrm>
        </p:spPr>
        <p:txBody>
          <a:bodyPr vert="horz">
            <a:normAutofit fontScale="90000"/>
          </a:bodyPr>
          <a:lstStyle/>
          <a:p>
            <a:r>
              <a:rPr lang="hr-HR" b="1" dirty="0"/>
              <a:t>Integrirana zaštita podataka – Data protection by default (čl. 25.2)</a:t>
            </a:r>
          </a:p>
        </p:txBody>
      </p:sp>
      <p:sp>
        <p:nvSpPr>
          <p:cNvPr id="3" name="Content Placeholder 2">
            <a:extLst>
              <a:ext uri="{FF2B5EF4-FFF2-40B4-BE49-F238E27FC236}">
                <a16:creationId xmlns:a16="http://schemas.microsoft.com/office/drawing/2014/main" id="{6577F203-1BC2-174D-C418-0F468D107BF7}"/>
              </a:ext>
            </a:extLst>
          </p:cNvPr>
          <p:cNvSpPr>
            <a:spLocks noGrp="1"/>
          </p:cNvSpPr>
          <p:nvPr>
            <p:ph idx="1"/>
          </p:nvPr>
        </p:nvSpPr>
        <p:spPr>
          <a:xfrm>
            <a:off x="1097280" y="1845733"/>
            <a:ext cx="10058400" cy="4816323"/>
          </a:xfrm>
        </p:spPr>
        <p:txBody>
          <a:bodyPr>
            <a:normAutofit/>
          </a:bodyPr>
          <a:lstStyle/>
          <a:p>
            <a:pPr>
              <a:buFont typeface="Wingdings" panose="05000000000000000000" pitchFamily="2" charset="2"/>
              <a:buChar char="§"/>
            </a:pPr>
            <a:r>
              <a:rPr lang="hr-HR" sz="2400" dirty="0"/>
              <a:t>"Zadana vrijednost”, odnosi se na već postojeću ili unaprijed odabranu vrijednost konfigurabilne postavke koja je dodijeljena softverskoj aplikaciji, računalnom programu ili uređaju. </a:t>
            </a:r>
          </a:p>
          <a:p>
            <a:pPr>
              <a:buFont typeface="Wingdings" panose="05000000000000000000" pitchFamily="2" charset="2"/>
              <a:buChar char="§"/>
            </a:pPr>
            <a:r>
              <a:rPr lang="hr-HR" sz="2400" dirty="0"/>
              <a:t>Takve se postavke također nazivaju "unaprijed postavljene" ili "tvorničke postavke", posebno za elektroničke uređaje.</a:t>
            </a:r>
          </a:p>
          <a:p>
            <a:pPr>
              <a:buFont typeface="Wingdings" panose="05000000000000000000" pitchFamily="2" charset="2"/>
              <a:buChar char="§"/>
            </a:pPr>
            <a:r>
              <a:rPr lang="hr-HR" sz="2400" dirty="0"/>
              <a:t>„Prema zadanim postavkama” pri obradi osobnih podataka, odnosi se na izbore u vezi konfiguracijskih vrijednosti ili opcija obrade koje su postavljene ili propisane u sustavu obrade, kao što je softverska aplikacija, usluga ili uređaj ili postupak ručne obrade koji utječe na količinu prikupljenih osobnih podataka, opseg njihove obrade, razdoblje njihove pohrane i njihovu dostupnost.</a:t>
            </a:r>
          </a:p>
          <a:p>
            <a:pPr>
              <a:buFont typeface="Wingdings" panose="05000000000000000000" pitchFamily="2" charset="2"/>
              <a:buChar char="§"/>
            </a:pPr>
            <a:r>
              <a:rPr lang="hr-HR" sz="2400" dirty="0"/>
              <a:t>Obveza voditelja obrade odabrati takve izbore koji će omogućiti obradu osobnih podataka u skladu s načelima obrade osobnih podata (čl. 5 Uredbe)</a:t>
            </a:r>
          </a:p>
        </p:txBody>
      </p:sp>
    </p:spTree>
    <p:extLst>
      <p:ext uri="{BB962C8B-B14F-4D97-AF65-F5344CB8AC3E}">
        <p14:creationId xmlns:p14="http://schemas.microsoft.com/office/powerpoint/2010/main" val="3766560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04E6426-E26B-0871-3BFC-C0E11BBD31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A04E6426-E26B-0871-3BFC-C0E11BBD311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EB33F56-DFC3-7C4A-4ECA-980F6744AE55}"/>
              </a:ext>
            </a:extLst>
          </p:cNvPr>
          <p:cNvSpPr>
            <a:spLocks noGrp="1"/>
          </p:cNvSpPr>
          <p:nvPr>
            <p:ph type="title"/>
          </p:nvPr>
        </p:nvSpPr>
        <p:spPr/>
        <p:txBody>
          <a:bodyPr vert="horz"/>
          <a:lstStyle/>
          <a:p>
            <a:r>
              <a:rPr lang="hr-HR" dirty="0"/>
              <a:t>Prava ispitanika</a:t>
            </a:r>
          </a:p>
        </p:txBody>
      </p:sp>
      <p:sp>
        <p:nvSpPr>
          <p:cNvPr id="3" name="Content Placeholder 2">
            <a:extLst>
              <a:ext uri="{FF2B5EF4-FFF2-40B4-BE49-F238E27FC236}">
                <a16:creationId xmlns:a16="http://schemas.microsoft.com/office/drawing/2014/main" id="{A4B4B83F-0EF3-6980-911E-157DF336955C}"/>
              </a:ext>
            </a:extLst>
          </p:cNvPr>
          <p:cNvSpPr>
            <a:spLocks noGrp="1"/>
          </p:cNvSpPr>
          <p:nvPr>
            <p:ph idx="1"/>
          </p:nvPr>
        </p:nvSpPr>
        <p:spPr>
          <a:xfrm>
            <a:off x="838200" y="1825625"/>
            <a:ext cx="10515600" cy="4667250"/>
          </a:xfrm>
        </p:spPr>
        <p:txBody>
          <a:bodyPr>
            <a:normAutofit fontScale="92500" lnSpcReduction="20000"/>
          </a:bodyPr>
          <a:lstStyle/>
          <a:p>
            <a:r>
              <a:rPr lang="hr-HR" dirty="0"/>
              <a:t>Opća uredba ispitanicima jamči prava koja mogu biti ograničena isključivo eksplicitnim zakonskim odredbama. </a:t>
            </a:r>
          </a:p>
          <a:p>
            <a:r>
              <a:rPr lang="hr-HR" dirty="0"/>
              <a:t>Neka prava poput prava na prijenos podataka će rijetko biti primjenjiva u kontekstu obrade javnih obrazovnih i znanstvenih institucija. Ispitanicima će najčešće trebati osigurati ispunjenje sljedećih prava:</a:t>
            </a:r>
          </a:p>
          <a:p>
            <a:r>
              <a:rPr lang="hr-HR" dirty="0"/>
              <a:t>Pravo na informiranje o obradi</a:t>
            </a:r>
          </a:p>
          <a:p>
            <a:pPr lvl="1"/>
            <a:r>
              <a:rPr lang="hr-HR" dirty="0"/>
              <a:t>Obavijest o obradi podataka</a:t>
            </a:r>
          </a:p>
          <a:p>
            <a:pPr lvl="1"/>
            <a:r>
              <a:rPr lang="hr-HR" dirty="0"/>
              <a:t>Može imati jednostavni i složeniji oblik (prvu i drugu razinu informacije)</a:t>
            </a:r>
          </a:p>
          <a:p>
            <a:pPr lvl="1"/>
            <a:r>
              <a:rPr lang="hr-HR" dirty="0"/>
              <a:t>Uredbom propisan sadržaj</a:t>
            </a:r>
          </a:p>
          <a:p>
            <a:r>
              <a:rPr lang="hr-HR" dirty="0"/>
              <a:t>Pravo na pristup svojim podacima</a:t>
            </a:r>
          </a:p>
          <a:p>
            <a:r>
              <a:rPr lang="hr-HR" dirty="0"/>
              <a:t>Pravo na ispravak i dopunu podataka</a:t>
            </a:r>
          </a:p>
          <a:p>
            <a:r>
              <a:rPr lang="hr-HR" dirty="0"/>
              <a:t>Pod određenim uvjetima, obrazovne ustanove mogu dobiti zahtjeve i za ispunjenje prava poput prava na brisanje podataka</a:t>
            </a:r>
          </a:p>
        </p:txBody>
      </p:sp>
    </p:spTree>
    <p:extLst>
      <p:ext uri="{BB962C8B-B14F-4D97-AF65-F5344CB8AC3E}">
        <p14:creationId xmlns:p14="http://schemas.microsoft.com/office/powerpoint/2010/main" val="22542739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898F08B-A671-2906-AE12-3BC6B3EED0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7" name="Object 6" hidden="1">
                        <a:extLst>
                          <a:ext uri="{FF2B5EF4-FFF2-40B4-BE49-F238E27FC236}">
                            <a16:creationId xmlns:a16="http://schemas.microsoft.com/office/drawing/2014/main" id="{5898F08B-A671-2906-AE12-3BC6B3EED0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5CC057E0-E08B-CBC1-E970-9E736124D019}"/>
              </a:ext>
            </a:extLst>
          </p:cNvPr>
          <p:cNvSpPr>
            <a:spLocks noGrp="1"/>
          </p:cNvSpPr>
          <p:nvPr>
            <p:ph type="title"/>
          </p:nvPr>
        </p:nvSpPr>
        <p:spPr>
          <a:xfrm>
            <a:off x="657224" y="499533"/>
            <a:ext cx="10772775" cy="798044"/>
          </a:xfrm>
        </p:spPr>
        <p:txBody>
          <a:bodyPr vert="horz">
            <a:normAutofit fontScale="90000"/>
          </a:bodyPr>
          <a:lstStyle/>
          <a:p>
            <a:r>
              <a:rPr lang="hr-HR" b="1" dirty="0"/>
              <a:t>Integrirana zaštita osobnih podataka – obveza smanjivanja količine podataka</a:t>
            </a:r>
          </a:p>
        </p:txBody>
      </p:sp>
      <p:sp>
        <p:nvSpPr>
          <p:cNvPr id="3" name="Content Placeholder 2">
            <a:extLst>
              <a:ext uri="{FF2B5EF4-FFF2-40B4-BE49-F238E27FC236}">
                <a16:creationId xmlns:a16="http://schemas.microsoft.com/office/drawing/2014/main" id="{1A1B4811-2101-F48F-B70D-969143688917}"/>
              </a:ext>
            </a:extLst>
          </p:cNvPr>
          <p:cNvSpPr>
            <a:spLocks noGrp="1"/>
          </p:cNvSpPr>
          <p:nvPr>
            <p:ph idx="1"/>
          </p:nvPr>
        </p:nvSpPr>
        <p:spPr/>
        <p:txBody>
          <a:bodyPr>
            <a:normAutofit/>
          </a:bodyPr>
          <a:lstStyle/>
          <a:p>
            <a:pPr>
              <a:buFont typeface="Wingdings" panose="05000000000000000000" pitchFamily="2" charset="2"/>
              <a:buChar char="§"/>
            </a:pPr>
            <a:r>
              <a:rPr lang="hr-HR" sz="2800" dirty="0"/>
              <a:t>U članku 25. stavku 2. navode se dimenzije obveze smanjenja količine podataka za integriranu obradu tako što se utvrđuje da se ta obveza primjenjuje na </a:t>
            </a:r>
            <a:r>
              <a:rPr lang="hr-HR" sz="2800" b="1" dirty="0"/>
              <a:t>količinu prikupljenih osobnih podataka</a:t>
            </a:r>
            <a:r>
              <a:rPr lang="hr-HR" sz="2800" dirty="0"/>
              <a:t>, </a:t>
            </a:r>
            <a:r>
              <a:rPr lang="hr-HR" sz="2800" b="1" dirty="0"/>
              <a:t>opseg njihove obrade</a:t>
            </a:r>
            <a:r>
              <a:rPr lang="hr-HR" sz="2800" dirty="0"/>
              <a:t>, </a:t>
            </a:r>
            <a:r>
              <a:rPr lang="hr-HR" sz="2800" b="1" dirty="0"/>
              <a:t>razdoblje njihove pohrane </a:t>
            </a:r>
            <a:r>
              <a:rPr lang="hr-HR" sz="2800" dirty="0"/>
              <a:t>i </a:t>
            </a:r>
            <a:r>
              <a:rPr lang="hr-HR" sz="2800" b="1" dirty="0"/>
              <a:t>njihovu dostupnost</a:t>
            </a:r>
            <a:r>
              <a:rPr lang="hr-HR" sz="2800" dirty="0"/>
              <a:t>.</a:t>
            </a:r>
          </a:p>
          <a:p>
            <a:pPr>
              <a:buFont typeface="Wingdings" panose="05000000000000000000" pitchFamily="2" charset="2"/>
              <a:buChar char="§"/>
            </a:pPr>
            <a:r>
              <a:rPr lang="hr-HR" sz="2800" b="1" dirty="0"/>
              <a:t>Elementi obveze:</a:t>
            </a:r>
          </a:p>
          <a:p>
            <a:pPr lvl="1">
              <a:buFont typeface="Wingdings" panose="05000000000000000000" pitchFamily="2" charset="2"/>
              <a:buChar char="§"/>
            </a:pPr>
            <a:r>
              <a:rPr lang="hr-HR" sz="2800" dirty="0"/>
              <a:t>Količina prikupljenih osobnih podataka</a:t>
            </a:r>
          </a:p>
          <a:p>
            <a:pPr lvl="1">
              <a:buFont typeface="Wingdings" panose="05000000000000000000" pitchFamily="2" charset="2"/>
              <a:buChar char="§"/>
            </a:pPr>
            <a:r>
              <a:rPr lang="hr-HR" sz="2800" dirty="0"/>
              <a:t>Opseg njihove obrade </a:t>
            </a:r>
          </a:p>
          <a:p>
            <a:pPr lvl="1">
              <a:buFont typeface="Wingdings" panose="05000000000000000000" pitchFamily="2" charset="2"/>
              <a:buChar char="§"/>
            </a:pPr>
            <a:r>
              <a:rPr lang="hr-HR" sz="2800" dirty="0"/>
              <a:t>Razdoblje njihove pohrane</a:t>
            </a:r>
          </a:p>
          <a:p>
            <a:pPr lvl="1">
              <a:buFont typeface="Wingdings" panose="05000000000000000000" pitchFamily="2" charset="2"/>
              <a:buChar char="§"/>
            </a:pPr>
            <a:r>
              <a:rPr lang="hr-HR" sz="2800" dirty="0"/>
              <a:t>Dostupnost podataka</a:t>
            </a:r>
          </a:p>
          <a:p>
            <a:pPr>
              <a:buFont typeface="Wingdings" panose="05000000000000000000" pitchFamily="2" charset="2"/>
              <a:buChar char="§"/>
            </a:pPr>
            <a:endParaRPr lang="hr-HR" dirty="0"/>
          </a:p>
          <a:p>
            <a:pPr>
              <a:buFont typeface="Wingdings" panose="05000000000000000000" pitchFamily="2" charset="2"/>
              <a:buChar char="§"/>
            </a:pPr>
            <a:endParaRPr lang="hr-HR" dirty="0"/>
          </a:p>
        </p:txBody>
      </p:sp>
    </p:spTree>
    <p:extLst>
      <p:ext uri="{BB962C8B-B14F-4D97-AF65-F5344CB8AC3E}">
        <p14:creationId xmlns:p14="http://schemas.microsoft.com/office/powerpoint/2010/main" val="59868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F93A70F-FCE1-E113-444B-F1BC1A7BDB7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5" name="Object 4" hidden="1">
                        <a:extLst>
                          <a:ext uri="{FF2B5EF4-FFF2-40B4-BE49-F238E27FC236}">
                            <a16:creationId xmlns:a16="http://schemas.microsoft.com/office/drawing/2014/main" id="{4F93A70F-FCE1-E113-444B-F1BC1A7BDB7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F4ACAF6-BE84-07FB-B25A-232BBB54A61A}"/>
              </a:ext>
            </a:extLst>
          </p:cNvPr>
          <p:cNvSpPr>
            <a:spLocks noGrp="1"/>
          </p:cNvSpPr>
          <p:nvPr>
            <p:ph type="title"/>
          </p:nvPr>
        </p:nvSpPr>
        <p:spPr>
          <a:xfrm>
            <a:off x="657224" y="499533"/>
            <a:ext cx="10772775" cy="580330"/>
          </a:xfrm>
        </p:spPr>
        <p:txBody>
          <a:bodyPr vert="horz">
            <a:normAutofit fontScale="90000"/>
          </a:bodyPr>
          <a:lstStyle/>
          <a:p>
            <a:r>
              <a:rPr lang="hr-HR" b="1" dirty="0"/>
              <a:t>Transparentnost</a:t>
            </a:r>
          </a:p>
        </p:txBody>
      </p:sp>
      <p:sp>
        <p:nvSpPr>
          <p:cNvPr id="3" name="Content Placeholder 2">
            <a:extLst>
              <a:ext uri="{FF2B5EF4-FFF2-40B4-BE49-F238E27FC236}">
                <a16:creationId xmlns:a16="http://schemas.microsoft.com/office/drawing/2014/main" id="{6F3E7164-A196-EEB5-A43E-ABB9310C8FE5}"/>
              </a:ext>
            </a:extLst>
          </p:cNvPr>
          <p:cNvSpPr>
            <a:spLocks noGrp="1"/>
          </p:cNvSpPr>
          <p:nvPr>
            <p:ph idx="1"/>
          </p:nvPr>
        </p:nvSpPr>
        <p:spPr>
          <a:xfrm>
            <a:off x="1097280" y="1193075"/>
            <a:ext cx="10113026" cy="5378322"/>
          </a:xfrm>
        </p:spPr>
        <p:txBody>
          <a:bodyPr>
            <a:normAutofit fontScale="70000" lnSpcReduction="20000"/>
          </a:bodyPr>
          <a:lstStyle/>
          <a:p>
            <a:pPr marL="0" indent="0">
              <a:lnSpc>
                <a:spcPct val="120000"/>
              </a:lnSpc>
              <a:spcBef>
                <a:spcPts val="0"/>
              </a:spcBef>
              <a:spcAft>
                <a:spcPts val="0"/>
              </a:spcAft>
              <a:buNone/>
            </a:pPr>
            <a:r>
              <a:rPr lang="hr-HR" b="1" dirty="0"/>
              <a:t>Ključni tehnički i integrirani elementi transparentnosti mogu biti sljedeći: </a:t>
            </a:r>
          </a:p>
          <a:p>
            <a:pPr marL="0" indent="0">
              <a:lnSpc>
                <a:spcPct val="120000"/>
              </a:lnSpc>
              <a:spcBef>
                <a:spcPts val="0"/>
              </a:spcBef>
              <a:spcAft>
                <a:spcPts val="0"/>
              </a:spcAft>
              <a:buNone/>
            </a:pPr>
            <a:endParaRPr lang="hr-HR" b="1" dirty="0"/>
          </a:p>
          <a:p>
            <a:pPr marL="0" indent="0">
              <a:lnSpc>
                <a:spcPct val="120000"/>
              </a:lnSpc>
              <a:spcBef>
                <a:spcPts val="0"/>
              </a:spcBef>
              <a:spcAft>
                <a:spcPts val="0"/>
              </a:spcAft>
              <a:buNone/>
            </a:pPr>
            <a:r>
              <a:rPr lang="hr-HR" dirty="0"/>
              <a:t>• </a:t>
            </a:r>
            <a:r>
              <a:rPr lang="hr-HR" b="1" dirty="0"/>
              <a:t>Jasnoća</a:t>
            </a:r>
            <a:r>
              <a:rPr lang="hr-HR" dirty="0"/>
              <a:t> – informacije moraju biti jasne i jednostavno sročene, kratke i razumljive. </a:t>
            </a:r>
          </a:p>
          <a:p>
            <a:pPr marL="0" indent="0">
              <a:lnSpc>
                <a:spcPct val="120000"/>
              </a:lnSpc>
              <a:spcBef>
                <a:spcPts val="0"/>
              </a:spcBef>
              <a:spcAft>
                <a:spcPts val="0"/>
              </a:spcAft>
              <a:buNone/>
            </a:pPr>
            <a:r>
              <a:rPr lang="hr-HR" dirty="0"/>
              <a:t>• </a:t>
            </a:r>
            <a:r>
              <a:rPr lang="hr-HR" b="1" dirty="0"/>
              <a:t>Semantika</a:t>
            </a:r>
            <a:r>
              <a:rPr lang="hr-HR" dirty="0"/>
              <a:t> – priopćenje bi za predmetnu publiku trebalo imati jasno značenje. </a:t>
            </a:r>
          </a:p>
          <a:p>
            <a:pPr marL="0" indent="0">
              <a:lnSpc>
                <a:spcPct val="120000"/>
              </a:lnSpc>
              <a:spcBef>
                <a:spcPts val="0"/>
              </a:spcBef>
              <a:spcAft>
                <a:spcPts val="0"/>
              </a:spcAft>
              <a:buNone/>
            </a:pPr>
            <a:r>
              <a:rPr lang="hr-HR" dirty="0"/>
              <a:t>• </a:t>
            </a:r>
            <a:r>
              <a:rPr lang="hr-HR" b="1" dirty="0"/>
              <a:t>Dostupnost</a:t>
            </a:r>
            <a:r>
              <a:rPr lang="hr-HR" dirty="0"/>
              <a:t> – informacije moraju ispitaniku biti lako dostupne. </a:t>
            </a:r>
          </a:p>
          <a:p>
            <a:pPr marL="0" indent="0">
              <a:lnSpc>
                <a:spcPct val="120000"/>
              </a:lnSpc>
              <a:spcBef>
                <a:spcPts val="0"/>
              </a:spcBef>
              <a:spcAft>
                <a:spcPts val="0"/>
              </a:spcAft>
              <a:buNone/>
            </a:pPr>
            <a:r>
              <a:rPr lang="hr-HR" dirty="0"/>
              <a:t>• </a:t>
            </a:r>
            <a:r>
              <a:rPr lang="hr-HR" b="1" dirty="0"/>
              <a:t>Kontekstualnost –</a:t>
            </a:r>
            <a:r>
              <a:rPr lang="hr-HR" dirty="0"/>
              <a:t> informacije bi se trebale dostaviti u odgovarajućem trenutku i u odgovarajućem obliku. </a:t>
            </a:r>
          </a:p>
          <a:p>
            <a:pPr marL="0" indent="0">
              <a:lnSpc>
                <a:spcPct val="120000"/>
              </a:lnSpc>
              <a:spcBef>
                <a:spcPts val="0"/>
              </a:spcBef>
              <a:spcAft>
                <a:spcPts val="0"/>
              </a:spcAft>
              <a:buNone/>
            </a:pPr>
            <a:r>
              <a:rPr lang="hr-HR" dirty="0"/>
              <a:t>• </a:t>
            </a:r>
            <a:r>
              <a:rPr lang="hr-HR" b="1" dirty="0"/>
              <a:t>Relevantnost</a:t>
            </a:r>
            <a:r>
              <a:rPr lang="hr-HR" dirty="0"/>
              <a:t> – informacije bi trebale biti relevantne i primjenjive na određenog ispitanika. </a:t>
            </a:r>
          </a:p>
          <a:p>
            <a:pPr marL="0" indent="0">
              <a:lnSpc>
                <a:spcPct val="120000"/>
              </a:lnSpc>
              <a:spcBef>
                <a:spcPts val="0"/>
              </a:spcBef>
              <a:spcAft>
                <a:spcPts val="0"/>
              </a:spcAft>
              <a:buNone/>
            </a:pPr>
            <a:r>
              <a:rPr lang="hr-HR" dirty="0"/>
              <a:t>• </a:t>
            </a:r>
            <a:r>
              <a:rPr lang="hr-HR" b="1" dirty="0"/>
              <a:t>Univerzalni dizajn </a:t>
            </a:r>
            <a:r>
              <a:rPr lang="hr-HR" dirty="0"/>
              <a:t>– informacije moraju biti dostupne svim ispitanicima, uključivati uporabu strojno čitljivih jezika kako bi se olakšale i automatizirale čitljivost i jasnoća. </a:t>
            </a:r>
          </a:p>
          <a:p>
            <a:pPr marL="0" indent="0">
              <a:lnSpc>
                <a:spcPct val="120000"/>
              </a:lnSpc>
              <a:spcBef>
                <a:spcPts val="0"/>
              </a:spcBef>
              <a:spcAft>
                <a:spcPts val="0"/>
              </a:spcAft>
              <a:buNone/>
            </a:pPr>
            <a:r>
              <a:rPr lang="hr-HR" dirty="0"/>
              <a:t>• </a:t>
            </a:r>
            <a:r>
              <a:rPr lang="hr-HR" b="1" dirty="0"/>
              <a:t>Razumljivo </a:t>
            </a:r>
            <a:r>
              <a:rPr lang="hr-HR" dirty="0"/>
              <a:t>– ispitanici bi trebali dobro razumjeti ono što mogu očekivati u vezi s obradom svojih osobnih podataka, posebno kada su ispitanici djeca ili druge ranjive skupine. </a:t>
            </a:r>
          </a:p>
          <a:p>
            <a:pPr marL="0" indent="0">
              <a:lnSpc>
                <a:spcPct val="120000"/>
              </a:lnSpc>
              <a:spcBef>
                <a:spcPts val="0"/>
              </a:spcBef>
              <a:spcAft>
                <a:spcPts val="0"/>
              </a:spcAft>
              <a:buNone/>
            </a:pPr>
            <a:r>
              <a:rPr lang="hr-HR" dirty="0"/>
              <a:t>• </a:t>
            </a:r>
            <a:r>
              <a:rPr lang="hr-HR" b="1" dirty="0"/>
              <a:t>Dostupnost putem više kanala </a:t>
            </a:r>
            <a:r>
              <a:rPr lang="hr-HR" dirty="0"/>
              <a:t>– informacije bi se trebale dostavljati različitim kanalima i u različitim medijima, a ne samo u tekstnom obliku, kako bi se povećala vjerojatnost da će informacije uspješno doći do ispitanika. </a:t>
            </a:r>
          </a:p>
          <a:p>
            <a:pPr marL="0" indent="0">
              <a:lnSpc>
                <a:spcPct val="120000"/>
              </a:lnSpc>
              <a:spcBef>
                <a:spcPts val="0"/>
              </a:spcBef>
              <a:spcAft>
                <a:spcPts val="0"/>
              </a:spcAft>
              <a:buNone/>
            </a:pPr>
            <a:r>
              <a:rPr lang="hr-HR" dirty="0"/>
              <a:t>• </a:t>
            </a:r>
            <a:r>
              <a:rPr lang="hr-HR" b="1" dirty="0"/>
              <a:t>Slojevit pristup </a:t>
            </a:r>
            <a:r>
              <a:rPr lang="hr-HR" dirty="0"/>
              <a:t>– struktura informacija trebala bi biti višeslojna kako bi one istodobno bile potpune i razumljive te ispunile razumna očekivanja ispitanika. </a:t>
            </a:r>
          </a:p>
          <a:p>
            <a:endParaRPr lang="hr-HR" dirty="0"/>
          </a:p>
        </p:txBody>
      </p:sp>
    </p:spTree>
    <p:extLst>
      <p:ext uri="{BB962C8B-B14F-4D97-AF65-F5344CB8AC3E}">
        <p14:creationId xmlns:p14="http://schemas.microsoft.com/office/powerpoint/2010/main" val="23526070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32AC5A1-2320-0D0D-8EEE-543C8D0084B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a:extLst>
                          <a:ext uri="{FF2B5EF4-FFF2-40B4-BE49-F238E27FC236}">
                            <a16:creationId xmlns:a16="http://schemas.microsoft.com/office/drawing/2014/main" id="{432AC5A1-2320-0D0D-8EEE-543C8D0084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1F4FE05-16DD-E3F1-03FD-C2CD20DAEF5A}"/>
              </a:ext>
            </a:extLst>
          </p:cNvPr>
          <p:cNvSpPr>
            <a:spLocks noGrp="1"/>
          </p:cNvSpPr>
          <p:nvPr>
            <p:ph type="title"/>
          </p:nvPr>
        </p:nvSpPr>
        <p:spPr>
          <a:xfrm>
            <a:off x="657225" y="499533"/>
            <a:ext cx="10707462" cy="632581"/>
          </a:xfrm>
        </p:spPr>
        <p:txBody>
          <a:bodyPr vert="horz">
            <a:normAutofit fontScale="90000"/>
          </a:bodyPr>
          <a:lstStyle/>
          <a:p>
            <a:r>
              <a:rPr lang="hr-HR" b="1" dirty="0"/>
              <a:t>Poštenost</a:t>
            </a:r>
            <a:endParaRPr lang="hr-HR" dirty="0"/>
          </a:p>
        </p:txBody>
      </p:sp>
      <p:sp>
        <p:nvSpPr>
          <p:cNvPr id="3" name="Content Placeholder 2">
            <a:extLst>
              <a:ext uri="{FF2B5EF4-FFF2-40B4-BE49-F238E27FC236}">
                <a16:creationId xmlns:a16="http://schemas.microsoft.com/office/drawing/2014/main" id="{A66B0DFB-4E73-D90C-68BC-DEF9A4C47612}"/>
              </a:ext>
            </a:extLst>
          </p:cNvPr>
          <p:cNvSpPr>
            <a:spLocks noGrp="1"/>
          </p:cNvSpPr>
          <p:nvPr>
            <p:ph idx="1"/>
          </p:nvPr>
        </p:nvSpPr>
        <p:spPr>
          <a:xfrm>
            <a:off x="657225" y="1306287"/>
            <a:ext cx="10498455" cy="5265110"/>
          </a:xfrm>
        </p:spPr>
        <p:txBody>
          <a:bodyPr>
            <a:noAutofit/>
          </a:bodyPr>
          <a:lstStyle/>
          <a:p>
            <a:pPr marL="0" indent="0">
              <a:lnSpc>
                <a:spcPct val="120000"/>
              </a:lnSpc>
              <a:spcBef>
                <a:spcPts val="0"/>
              </a:spcBef>
              <a:spcAft>
                <a:spcPts val="0"/>
              </a:spcAft>
              <a:buNone/>
            </a:pPr>
            <a:r>
              <a:rPr lang="hr-HR" sz="1400" b="1" dirty="0"/>
              <a:t>Poštenost je sveobuhvatno načelo kojim se zahtijeva da se osobni podaci ne obrađuju na način koji je neopravdano štetan, nezakonito diskriminirajući, neočekivan ili obmanjujući za ispitanika. </a:t>
            </a:r>
          </a:p>
          <a:p>
            <a:pPr marL="0" indent="0">
              <a:lnSpc>
                <a:spcPct val="120000"/>
              </a:lnSpc>
              <a:spcBef>
                <a:spcPts val="0"/>
              </a:spcBef>
              <a:spcAft>
                <a:spcPts val="0"/>
              </a:spcAft>
              <a:buNone/>
            </a:pPr>
            <a:r>
              <a:rPr lang="hr-HR" sz="1400" dirty="0"/>
              <a:t>Ključni tehnički i integrirani elementi poštenosti mogu biti sljedeći: </a:t>
            </a:r>
          </a:p>
          <a:p>
            <a:pPr marL="0" indent="0">
              <a:lnSpc>
                <a:spcPct val="120000"/>
              </a:lnSpc>
              <a:spcBef>
                <a:spcPts val="0"/>
              </a:spcBef>
              <a:spcAft>
                <a:spcPts val="0"/>
              </a:spcAft>
              <a:buNone/>
            </a:pPr>
            <a:r>
              <a:rPr lang="hr-HR" sz="1400" dirty="0"/>
              <a:t>• </a:t>
            </a:r>
            <a:r>
              <a:rPr lang="hr-HR" sz="1400" b="1" dirty="0"/>
              <a:t>Nediskriminacija</a:t>
            </a:r>
            <a:r>
              <a:rPr lang="hr-HR" sz="1400" dirty="0"/>
              <a:t> – voditelj obrade ne smije nepošteno diskriminirati ispitanike. </a:t>
            </a:r>
          </a:p>
          <a:p>
            <a:pPr marL="0" indent="0">
              <a:lnSpc>
                <a:spcPct val="120000"/>
              </a:lnSpc>
              <a:spcBef>
                <a:spcPts val="0"/>
              </a:spcBef>
              <a:spcAft>
                <a:spcPts val="0"/>
              </a:spcAft>
              <a:buNone/>
            </a:pPr>
            <a:r>
              <a:rPr lang="hr-HR" sz="1400" dirty="0"/>
              <a:t>• </a:t>
            </a:r>
            <a:r>
              <a:rPr lang="hr-HR" sz="1400" b="1" dirty="0"/>
              <a:t>Neiskorištavanje</a:t>
            </a:r>
            <a:r>
              <a:rPr lang="hr-HR" sz="1400" dirty="0"/>
              <a:t> – voditelj obrade ne bi smio iskorištavati potrebe ili ranjivost ispitanika. </a:t>
            </a:r>
          </a:p>
          <a:p>
            <a:pPr marL="0" indent="0">
              <a:lnSpc>
                <a:spcPct val="120000"/>
              </a:lnSpc>
              <a:spcBef>
                <a:spcPts val="0"/>
              </a:spcBef>
              <a:spcAft>
                <a:spcPts val="0"/>
              </a:spcAft>
              <a:buNone/>
            </a:pPr>
            <a:r>
              <a:rPr lang="hr-HR" sz="1400" dirty="0"/>
              <a:t>• </a:t>
            </a:r>
            <a:r>
              <a:rPr lang="hr-HR" sz="1400" b="1" dirty="0"/>
              <a:t>Odabir potrošača </a:t>
            </a:r>
            <a:r>
              <a:rPr lang="hr-HR" sz="1400" dirty="0"/>
              <a:t>– voditelj obrade ne smije nepošteno „zaključati” svoje korisnike. Ako je riječ o vlasničkoj usluzi obrade osobnih podataka, može nastati učinak zaključavanja u okviru te usluge, što može biti nepošteno ako se time ispitanicima onemogućuje da ostvaruju svoje pravo prenosivosti podataka u skladu s člankom 20. </a:t>
            </a:r>
          </a:p>
          <a:p>
            <a:pPr marL="0" indent="0">
              <a:lnSpc>
                <a:spcPct val="120000"/>
              </a:lnSpc>
              <a:spcBef>
                <a:spcPts val="0"/>
              </a:spcBef>
              <a:spcAft>
                <a:spcPts val="0"/>
              </a:spcAft>
              <a:buNone/>
            </a:pPr>
            <a:r>
              <a:rPr lang="hr-HR" sz="1400" b="1" dirty="0"/>
              <a:t>• Ravnoteža moći </a:t>
            </a:r>
            <a:r>
              <a:rPr lang="hr-HR" sz="1400" dirty="0"/>
              <a:t>– ravnoteža moći trebala bi biti ključan cilj odnosa između voditelja obrade i ispitanika. Trebalo bi izbjegavati svaki oblik neravnoteže moći. Kad to nije moguće, trebalo bi je prepoznati i poduzeti odgovarajuće protumjere. </a:t>
            </a:r>
          </a:p>
          <a:p>
            <a:pPr marL="0" indent="0">
              <a:lnSpc>
                <a:spcPct val="120000"/>
              </a:lnSpc>
              <a:spcBef>
                <a:spcPts val="0"/>
              </a:spcBef>
              <a:spcAft>
                <a:spcPts val="0"/>
              </a:spcAft>
              <a:buNone/>
            </a:pPr>
            <a:r>
              <a:rPr lang="hr-HR" sz="1400" b="1" dirty="0"/>
              <a:t>• Zabrana prijenosa rizika </a:t>
            </a:r>
            <a:r>
              <a:rPr lang="hr-HR" sz="1400" dirty="0"/>
              <a:t>– voditelji obrade ne smiju na ispitanike prenositi rizike povezane s poduzećem. </a:t>
            </a:r>
          </a:p>
          <a:p>
            <a:pPr marL="0" indent="0">
              <a:lnSpc>
                <a:spcPct val="120000"/>
              </a:lnSpc>
              <a:spcBef>
                <a:spcPts val="0"/>
              </a:spcBef>
              <a:spcAft>
                <a:spcPts val="0"/>
              </a:spcAft>
              <a:buNone/>
            </a:pPr>
            <a:r>
              <a:rPr lang="hr-HR" sz="1400" b="1" dirty="0"/>
              <a:t>• Zabrana obmanjivanja </a:t>
            </a:r>
            <a:r>
              <a:rPr lang="hr-HR" sz="1400" dirty="0"/>
              <a:t>– informacije o obradi podataka i mogućnosti za njihovu obradu trebale bi se iznositi na objektivno i neutralno, tako da se izbjegne svaka vrsta obmanjujućeg ili manipulativnog jezika ili dizajna. </a:t>
            </a:r>
          </a:p>
          <a:p>
            <a:pPr marL="0" indent="0">
              <a:lnSpc>
                <a:spcPct val="120000"/>
              </a:lnSpc>
              <a:spcBef>
                <a:spcPts val="0"/>
              </a:spcBef>
              <a:spcAft>
                <a:spcPts val="0"/>
              </a:spcAft>
              <a:buNone/>
            </a:pPr>
            <a:r>
              <a:rPr lang="hr-HR" sz="1400" dirty="0"/>
              <a:t>• </a:t>
            </a:r>
            <a:r>
              <a:rPr lang="hr-HR" sz="1400" b="1" dirty="0"/>
              <a:t>Poštovanje prava </a:t>
            </a:r>
            <a:r>
              <a:rPr lang="hr-HR" sz="1400" dirty="0"/>
              <a:t>– voditelj obrade mora poštovati temeljna prava ispitanika i provoditi odgovarajuće mjere i zaštitne mjere. U ta se prava ne smije zadirati ako to nije izričito opravdano zakonom. </a:t>
            </a:r>
          </a:p>
          <a:p>
            <a:pPr marL="0" indent="0">
              <a:lnSpc>
                <a:spcPct val="120000"/>
              </a:lnSpc>
              <a:spcBef>
                <a:spcPts val="0"/>
              </a:spcBef>
              <a:spcAft>
                <a:spcPts val="0"/>
              </a:spcAft>
              <a:buNone/>
            </a:pPr>
            <a:r>
              <a:rPr lang="hr-HR" sz="1400" dirty="0"/>
              <a:t>• </a:t>
            </a:r>
            <a:r>
              <a:rPr lang="hr-HR" sz="1400" b="1" dirty="0"/>
              <a:t>Etičnost </a:t>
            </a:r>
            <a:r>
              <a:rPr lang="hr-HR" sz="1400" dirty="0"/>
              <a:t>– voditelj obrade trebao bi sagledati širi utjecaj obrade na prava i dostojanstvo pojedinaca. </a:t>
            </a:r>
          </a:p>
          <a:p>
            <a:pPr marL="0" indent="0">
              <a:lnSpc>
                <a:spcPct val="120000"/>
              </a:lnSpc>
              <a:spcBef>
                <a:spcPts val="0"/>
              </a:spcBef>
              <a:spcAft>
                <a:spcPts val="0"/>
              </a:spcAft>
              <a:buNone/>
            </a:pPr>
            <a:r>
              <a:rPr lang="hr-HR" sz="1400" dirty="0"/>
              <a:t>• </a:t>
            </a:r>
            <a:r>
              <a:rPr lang="hr-HR" sz="1400" b="1" dirty="0"/>
              <a:t>Istinitost</a:t>
            </a:r>
            <a:r>
              <a:rPr lang="hr-HR" sz="1400" dirty="0"/>
              <a:t> – voditelj obrade mora staviti na raspolaganje informacije o načinu na koji obrađuje osobne podatke. Trebao bi postupati kako je predvidio i ne smije obmanjivati ispitanike.</a:t>
            </a:r>
          </a:p>
          <a:p>
            <a:pPr marL="0" indent="0">
              <a:lnSpc>
                <a:spcPct val="120000"/>
              </a:lnSpc>
              <a:spcBef>
                <a:spcPts val="0"/>
              </a:spcBef>
              <a:spcAft>
                <a:spcPts val="0"/>
              </a:spcAft>
              <a:buNone/>
            </a:pPr>
            <a:r>
              <a:rPr lang="hr-HR" sz="1400" dirty="0"/>
              <a:t>• </a:t>
            </a:r>
            <a:r>
              <a:rPr lang="hr-HR" sz="1400" b="1" dirty="0"/>
              <a:t>Ljudska intervencija </a:t>
            </a:r>
            <a:r>
              <a:rPr lang="hr-HR" sz="1400" dirty="0"/>
              <a:t>– voditelj obrade mora uključiti kvalificiranu ljudsku intervenciju kojom se mogu otkriti potencijalne pristranosti strojeva u skladu s pravom ispitanika na to da ne podliježu automatiziranom pojedinačnom donošenju odluka iz članka 22</a:t>
            </a:r>
          </a:p>
        </p:txBody>
      </p:sp>
    </p:spTree>
    <p:extLst>
      <p:ext uri="{BB962C8B-B14F-4D97-AF65-F5344CB8AC3E}">
        <p14:creationId xmlns:p14="http://schemas.microsoft.com/office/powerpoint/2010/main" val="1962899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45B89394-3479-8FB4-C47A-F6A660043F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45B89394-3479-8FB4-C47A-F6A660043F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7926CD2-42AC-ECE9-16AF-CAB5D9A22172}"/>
              </a:ext>
            </a:extLst>
          </p:cNvPr>
          <p:cNvSpPr>
            <a:spLocks noGrp="1"/>
          </p:cNvSpPr>
          <p:nvPr>
            <p:ph type="title"/>
          </p:nvPr>
        </p:nvSpPr>
        <p:spPr>
          <a:xfrm>
            <a:off x="709612" y="391107"/>
            <a:ext cx="10772775" cy="1050593"/>
          </a:xfrm>
        </p:spPr>
        <p:txBody>
          <a:bodyPr vert="horz">
            <a:normAutofit/>
          </a:bodyPr>
          <a:lstStyle/>
          <a:p>
            <a:r>
              <a:rPr lang="hr-HR" b="1" dirty="0"/>
              <a:t>Ograničenje svrhe</a:t>
            </a:r>
            <a:endParaRPr lang="hr-HR" dirty="0"/>
          </a:p>
        </p:txBody>
      </p:sp>
      <p:sp>
        <p:nvSpPr>
          <p:cNvPr id="3" name="Content Placeholder 2">
            <a:extLst>
              <a:ext uri="{FF2B5EF4-FFF2-40B4-BE49-F238E27FC236}">
                <a16:creationId xmlns:a16="http://schemas.microsoft.com/office/drawing/2014/main" id="{2F50DA7D-B5C2-38B9-8309-441A66213A9F}"/>
              </a:ext>
            </a:extLst>
          </p:cNvPr>
          <p:cNvSpPr>
            <a:spLocks noGrp="1"/>
          </p:cNvSpPr>
          <p:nvPr>
            <p:ph idx="1"/>
          </p:nvPr>
        </p:nvSpPr>
        <p:spPr>
          <a:xfrm>
            <a:off x="618308" y="1441700"/>
            <a:ext cx="10058400" cy="5025193"/>
          </a:xfrm>
        </p:spPr>
        <p:txBody>
          <a:bodyPr>
            <a:normAutofit fontScale="62500" lnSpcReduction="20000"/>
          </a:bodyPr>
          <a:lstStyle/>
          <a:p>
            <a:pPr marL="0" indent="0">
              <a:buNone/>
            </a:pPr>
            <a:r>
              <a:rPr lang="hr-HR" dirty="0"/>
              <a:t>Ključni tehnički i integrirani elementi ograničavanja svrhe mogu biti sljedeći: </a:t>
            </a:r>
          </a:p>
          <a:p>
            <a:endParaRPr lang="hr-HR" dirty="0"/>
          </a:p>
          <a:p>
            <a:pPr marL="0" indent="0">
              <a:lnSpc>
                <a:spcPct val="120000"/>
              </a:lnSpc>
              <a:spcBef>
                <a:spcPts val="0"/>
              </a:spcBef>
              <a:spcAft>
                <a:spcPts val="0"/>
              </a:spcAft>
              <a:buNone/>
            </a:pPr>
            <a:r>
              <a:rPr lang="hr-HR" dirty="0"/>
              <a:t>• </a:t>
            </a:r>
            <a:r>
              <a:rPr lang="hr-HR" b="1" dirty="0"/>
              <a:t>Prethodno utvrđivanje </a:t>
            </a:r>
            <a:r>
              <a:rPr lang="hr-HR" dirty="0"/>
              <a:t>– zakonite svrhe moraju se utvrditi prije osmišljavanja obrade. </a:t>
            </a:r>
          </a:p>
          <a:p>
            <a:pPr marL="0" indent="0">
              <a:lnSpc>
                <a:spcPct val="120000"/>
              </a:lnSpc>
              <a:spcBef>
                <a:spcPts val="0"/>
              </a:spcBef>
              <a:spcAft>
                <a:spcPts val="0"/>
              </a:spcAft>
              <a:buNone/>
            </a:pPr>
            <a:r>
              <a:rPr lang="hr-HR" b="1" dirty="0"/>
              <a:t>• Posebnost </a:t>
            </a:r>
            <a:r>
              <a:rPr lang="hr-HR" dirty="0"/>
              <a:t>– svrhe obrade osobnih podataka moraju biti posebno i izričito navedene. </a:t>
            </a:r>
          </a:p>
          <a:p>
            <a:pPr marL="0" indent="0">
              <a:lnSpc>
                <a:spcPct val="120000"/>
              </a:lnSpc>
              <a:spcBef>
                <a:spcPts val="0"/>
              </a:spcBef>
              <a:spcAft>
                <a:spcPts val="0"/>
              </a:spcAft>
              <a:buNone/>
            </a:pPr>
            <a:r>
              <a:rPr lang="hr-HR" dirty="0"/>
              <a:t>• </a:t>
            </a:r>
            <a:r>
              <a:rPr lang="hr-HR" b="1" dirty="0"/>
              <a:t>Usmjerenost na svrhu </a:t>
            </a:r>
            <a:r>
              <a:rPr lang="hr-HR" dirty="0"/>
              <a:t>– svrha obrade trebala bi usmjeravati strukturu obrade i na njoj bi se trebale temeljiti granice obrade. </a:t>
            </a:r>
          </a:p>
          <a:p>
            <a:pPr marL="0" indent="0">
              <a:lnSpc>
                <a:spcPct val="120000"/>
              </a:lnSpc>
              <a:spcBef>
                <a:spcPts val="0"/>
              </a:spcBef>
              <a:spcAft>
                <a:spcPts val="0"/>
              </a:spcAft>
              <a:buNone/>
            </a:pPr>
            <a:r>
              <a:rPr lang="hr-HR" dirty="0"/>
              <a:t>•</a:t>
            </a:r>
            <a:r>
              <a:rPr lang="hr-HR" b="1" dirty="0"/>
              <a:t> Nužnost</a:t>
            </a:r>
            <a:r>
              <a:rPr lang="hr-HR" dirty="0"/>
              <a:t>– na temelju svrhe određuje se koji su osobni podaci potrebni za obradu. </a:t>
            </a:r>
          </a:p>
          <a:p>
            <a:pPr marL="0" indent="0">
              <a:lnSpc>
                <a:spcPct val="120000"/>
              </a:lnSpc>
              <a:spcBef>
                <a:spcPts val="0"/>
              </a:spcBef>
              <a:spcAft>
                <a:spcPts val="0"/>
              </a:spcAft>
              <a:buNone/>
            </a:pPr>
            <a:r>
              <a:rPr lang="hr-HR" b="1" dirty="0"/>
              <a:t>• Kompatibilnost </a:t>
            </a:r>
            <a:r>
              <a:rPr lang="hr-HR" dirty="0"/>
              <a:t>– svaka nova svrha mora biti u skladu s izvornom svrhom za koju su podaci prikupljeni te se na njoj moraju temeljiti relevantne promjene u strukturi. </a:t>
            </a:r>
          </a:p>
          <a:p>
            <a:pPr marL="0" indent="0">
              <a:lnSpc>
                <a:spcPct val="120000"/>
              </a:lnSpc>
              <a:spcBef>
                <a:spcPts val="0"/>
              </a:spcBef>
              <a:spcAft>
                <a:spcPts val="0"/>
              </a:spcAft>
              <a:buNone/>
            </a:pPr>
            <a:r>
              <a:rPr lang="hr-HR" b="1" dirty="0"/>
              <a:t>• Ograničenje daljnje obrade </a:t>
            </a:r>
            <a:r>
              <a:rPr lang="hr-HR" dirty="0"/>
              <a:t>– voditelj obrade ne bi trebao povezivati skupove podataka ili obavljati daljnju obradu za nove neusklađene svrhe. </a:t>
            </a:r>
          </a:p>
          <a:p>
            <a:pPr marL="0" indent="0">
              <a:lnSpc>
                <a:spcPct val="120000"/>
              </a:lnSpc>
              <a:spcBef>
                <a:spcPts val="0"/>
              </a:spcBef>
              <a:spcAft>
                <a:spcPts val="0"/>
              </a:spcAft>
              <a:buNone/>
            </a:pPr>
            <a:r>
              <a:rPr lang="hr-HR" dirty="0"/>
              <a:t>• </a:t>
            </a:r>
            <a:r>
              <a:rPr lang="hr-HR" b="1" dirty="0"/>
              <a:t>Ograničenja ponovne uporabe </a:t>
            </a:r>
            <a:r>
              <a:rPr lang="hr-HR" dirty="0"/>
              <a:t>– voditelj obrade trebao bi upotrebljavati tehničke mjere, uključujući raspršeno adresiranje (eng. hashing) i šifriranje kako bi ograničio mogućnost prenamjene osobnih podataka. Voditelj obrade trebao bi imati uspostavljene i organizacijske mjere, kao što su politike i ugovorne obveze, kojima se ograničava ponovna uporaba osobnih podataka. </a:t>
            </a:r>
          </a:p>
          <a:p>
            <a:pPr marL="0" indent="0">
              <a:lnSpc>
                <a:spcPct val="120000"/>
              </a:lnSpc>
              <a:spcBef>
                <a:spcPts val="0"/>
              </a:spcBef>
              <a:spcAft>
                <a:spcPts val="0"/>
              </a:spcAft>
              <a:buNone/>
            </a:pPr>
            <a:r>
              <a:rPr lang="hr-HR" b="1" dirty="0"/>
              <a:t>• Preispitivanje </a:t>
            </a:r>
            <a:r>
              <a:rPr lang="hr-HR" dirty="0"/>
              <a:t>– voditelj obrade trebao bi redovito preispitivati je li neka obrada potrebna u svrhe za koje su podaci prikupljeni i ispitivati strukturu u odnosu na ograničavanje svrhe. </a:t>
            </a:r>
          </a:p>
        </p:txBody>
      </p:sp>
    </p:spTree>
    <p:extLst>
      <p:ext uri="{BB962C8B-B14F-4D97-AF65-F5344CB8AC3E}">
        <p14:creationId xmlns:p14="http://schemas.microsoft.com/office/powerpoint/2010/main" val="33111079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958081D-4A4D-F882-DBD8-C32EDE1CD66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7958081D-4A4D-F882-DBD8-C32EDE1CD66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7D83D13-AF49-B23A-606C-295A760D350D}"/>
              </a:ext>
            </a:extLst>
          </p:cNvPr>
          <p:cNvSpPr>
            <a:spLocks noGrp="1"/>
          </p:cNvSpPr>
          <p:nvPr>
            <p:ph type="title"/>
          </p:nvPr>
        </p:nvSpPr>
        <p:spPr/>
        <p:txBody>
          <a:bodyPr vert="horz"/>
          <a:lstStyle/>
          <a:p>
            <a:r>
              <a:rPr lang="hr-HR" b="1" dirty="0"/>
              <a:t>Smanjenje količine podataka</a:t>
            </a:r>
            <a:endParaRPr lang="hr-HR" dirty="0"/>
          </a:p>
        </p:txBody>
      </p:sp>
      <p:sp>
        <p:nvSpPr>
          <p:cNvPr id="3" name="Content Placeholder 2">
            <a:extLst>
              <a:ext uri="{FF2B5EF4-FFF2-40B4-BE49-F238E27FC236}">
                <a16:creationId xmlns:a16="http://schemas.microsoft.com/office/drawing/2014/main" id="{7A920253-E659-F157-A10B-FF219BFDF8CA}"/>
              </a:ext>
            </a:extLst>
          </p:cNvPr>
          <p:cNvSpPr>
            <a:spLocks noGrp="1"/>
          </p:cNvSpPr>
          <p:nvPr>
            <p:ph idx="1"/>
          </p:nvPr>
        </p:nvSpPr>
        <p:spPr>
          <a:xfrm>
            <a:off x="676656" y="1503680"/>
            <a:ext cx="10753725" cy="4931954"/>
          </a:xfrm>
        </p:spPr>
        <p:txBody>
          <a:bodyPr>
            <a:normAutofit fontScale="62500" lnSpcReduction="20000"/>
          </a:bodyPr>
          <a:lstStyle/>
          <a:p>
            <a:pPr marL="0" indent="0">
              <a:buNone/>
            </a:pPr>
            <a:r>
              <a:rPr lang="hr-HR" dirty="0"/>
              <a:t>Ključni tehnički i integrirani elementi smanjenja količine podataka mogu biti sljedeći: </a:t>
            </a:r>
          </a:p>
          <a:p>
            <a:pPr marL="0" indent="0">
              <a:lnSpc>
                <a:spcPct val="120000"/>
              </a:lnSpc>
              <a:spcBef>
                <a:spcPts val="0"/>
              </a:spcBef>
              <a:spcAft>
                <a:spcPts val="0"/>
              </a:spcAft>
              <a:buNone/>
            </a:pPr>
            <a:r>
              <a:rPr lang="hr-HR" dirty="0"/>
              <a:t>• </a:t>
            </a:r>
            <a:r>
              <a:rPr lang="hr-HR" b="1" dirty="0"/>
              <a:t>Izbjegavanje podataka </a:t>
            </a:r>
            <a:r>
              <a:rPr lang="hr-HR" dirty="0"/>
              <a:t>– izbjegavajte obradu osobnih podataka kada god je to moguće u relevantnu svrhu. </a:t>
            </a:r>
          </a:p>
          <a:p>
            <a:pPr marL="0" indent="0">
              <a:lnSpc>
                <a:spcPct val="120000"/>
              </a:lnSpc>
              <a:spcBef>
                <a:spcPts val="0"/>
              </a:spcBef>
              <a:spcAft>
                <a:spcPts val="0"/>
              </a:spcAft>
              <a:buNone/>
            </a:pPr>
            <a:r>
              <a:rPr lang="hr-HR" dirty="0"/>
              <a:t>•</a:t>
            </a:r>
            <a:r>
              <a:rPr lang="hr-HR" b="1" dirty="0"/>
              <a:t> Ograničavanje </a:t>
            </a:r>
            <a:r>
              <a:rPr lang="hr-HR" dirty="0"/>
              <a:t>– ograničite količinu prikupljenih osobnih podataka na onu koja je nužna za tu svrhu. </a:t>
            </a:r>
          </a:p>
          <a:p>
            <a:pPr marL="0" indent="0">
              <a:lnSpc>
                <a:spcPct val="120000"/>
              </a:lnSpc>
              <a:spcBef>
                <a:spcPts val="0"/>
              </a:spcBef>
              <a:spcAft>
                <a:spcPts val="0"/>
              </a:spcAft>
              <a:buNone/>
            </a:pPr>
            <a:r>
              <a:rPr lang="hr-HR" dirty="0"/>
              <a:t>• </a:t>
            </a:r>
            <a:r>
              <a:rPr lang="hr-HR" b="1" dirty="0"/>
              <a:t>Ograničenje pristupa </a:t>
            </a:r>
            <a:r>
              <a:rPr lang="hr-HR" dirty="0"/>
              <a:t>– organizirajte obradu podataka tako da minimalan broj osoba treba pristup osobnim podacima za izvršavanje svojih dužnosti te u skladu s time ograničite pristup. </a:t>
            </a:r>
          </a:p>
          <a:p>
            <a:pPr marL="0" indent="0">
              <a:lnSpc>
                <a:spcPct val="120000"/>
              </a:lnSpc>
              <a:spcBef>
                <a:spcPts val="0"/>
              </a:spcBef>
              <a:spcAft>
                <a:spcPts val="0"/>
              </a:spcAft>
              <a:buNone/>
            </a:pPr>
            <a:r>
              <a:rPr lang="hr-HR" b="1" dirty="0"/>
              <a:t>• Relevantnost </a:t>
            </a:r>
            <a:r>
              <a:rPr lang="hr-HR" dirty="0"/>
              <a:t>– osobni podaci trebali bi biti relevantni za predmetnu obradu, a voditelj obrade trebao bi moći dokazati tu relevantnost. </a:t>
            </a:r>
          </a:p>
          <a:p>
            <a:pPr marL="0" indent="0">
              <a:lnSpc>
                <a:spcPct val="120000"/>
              </a:lnSpc>
              <a:spcBef>
                <a:spcPts val="0"/>
              </a:spcBef>
              <a:spcAft>
                <a:spcPts val="0"/>
              </a:spcAft>
              <a:buNone/>
            </a:pPr>
            <a:r>
              <a:rPr lang="hr-HR" b="1" dirty="0"/>
              <a:t>• Nužnost </a:t>
            </a:r>
            <a:r>
              <a:rPr lang="hr-HR" dirty="0"/>
              <a:t>– svaka kategorija osobnih podataka potrebna je u određene svrhe i treba se obrađivati samo ako tu svrhu nije moguće ostvariti drugim sredstvima. </a:t>
            </a:r>
          </a:p>
          <a:p>
            <a:pPr marL="0" indent="0">
              <a:lnSpc>
                <a:spcPct val="120000"/>
              </a:lnSpc>
              <a:spcBef>
                <a:spcPts val="0"/>
              </a:spcBef>
              <a:spcAft>
                <a:spcPts val="0"/>
              </a:spcAft>
              <a:buNone/>
            </a:pPr>
            <a:r>
              <a:rPr lang="hr-HR" dirty="0"/>
              <a:t>•</a:t>
            </a:r>
            <a:r>
              <a:rPr lang="hr-HR" b="1" dirty="0"/>
              <a:t> Agregiranje </a:t>
            </a:r>
            <a:r>
              <a:rPr lang="hr-HR" dirty="0"/>
              <a:t>– kada je to moguće, upotrijebite agregirane podatke. </a:t>
            </a:r>
          </a:p>
          <a:p>
            <a:pPr marL="0" indent="0">
              <a:lnSpc>
                <a:spcPct val="120000"/>
              </a:lnSpc>
              <a:spcBef>
                <a:spcPts val="0"/>
              </a:spcBef>
              <a:spcAft>
                <a:spcPts val="0"/>
              </a:spcAft>
              <a:buNone/>
            </a:pPr>
            <a:r>
              <a:rPr lang="hr-HR" b="1" dirty="0"/>
              <a:t>• Pseudonimizacija </a:t>
            </a:r>
            <a:r>
              <a:rPr lang="hr-HR" dirty="0"/>
              <a:t>– pseudonimizirajte osobne podatke čim više nije potrebno imati osobne podatke kojima se omogućuje izravno utvrđivanje identiteta pojedinaca i odvojeno pohranjujte identifikacijske ključeve. </a:t>
            </a:r>
          </a:p>
          <a:p>
            <a:pPr marL="0" indent="0">
              <a:lnSpc>
                <a:spcPct val="120000"/>
              </a:lnSpc>
              <a:spcBef>
                <a:spcPts val="0"/>
              </a:spcBef>
              <a:spcAft>
                <a:spcPts val="0"/>
              </a:spcAft>
              <a:buNone/>
            </a:pPr>
            <a:r>
              <a:rPr lang="hr-HR" b="1" dirty="0"/>
              <a:t>• Anonimizacija i brisanje </a:t>
            </a:r>
            <a:r>
              <a:rPr lang="hr-HR" dirty="0"/>
              <a:t>– ako osobni podaci nisu potrebni ili nisu više potrebni u tu svrhu, osobni podaci anonimiziraju se ili brišu. </a:t>
            </a:r>
          </a:p>
          <a:p>
            <a:pPr marL="0" indent="0">
              <a:lnSpc>
                <a:spcPct val="120000"/>
              </a:lnSpc>
              <a:spcBef>
                <a:spcPts val="0"/>
              </a:spcBef>
              <a:spcAft>
                <a:spcPts val="0"/>
              </a:spcAft>
              <a:buNone/>
            </a:pPr>
            <a:r>
              <a:rPr lang="hr-HR" b="1" dirty="0"/>
              <a:t>• Najnovija dostignuća </a:t>
            </a:r>
            <a:r>
              <a:rPr lang="hr-HR" dirty="0"/>
              <a:t>– voditelj obrade trebao bi primijeniti suvremene i prikladne tehnologije za izbjegavanje podataka i smanjenje količine podataka. </a:t>
            </a:r>
          </a:p>
        </p:txBody>
      </p:sp>
    </p:spTree>
    <p:extLst>
      <p:ext uri="{BB962C8B-B14F-4D97-AF65-F5344CB8AC3E}">
        <p14:creationId xmlns:p14="http://schemas.microsoft.com/office/powerpoint/2010/main" val="11887832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D7B8EB4-D527-7B1C-0424-1B2A4E1248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FD7B8EB4-D527-7B1C-0424-1B2A4E1248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480B1F0-E271-FD2F-AD16-2D6A6BE71E30}"/>
              </a:ext>
            </a:extLst>
          </p:cNvPr>
          <p:cNvSpPr>
            <a:spLocks noGrp="1"/>
          </p:cNvSpPr>
          <p:nvPr>
            <p:ph type="title"/>
          </p:nvPr>
        </p:nvSpPr>
        <p:spPr>
          <a:xfrm>
            <a:off x="775063" y="499533"/>
            <a:ext cx="10654936" cy="937381"/>
          </a:xfrm>
        </p:spPr>
        <p:txBody>
          <a:bodyPr vert="horz">
            <a:normAutofit/>
          </a:bodyPr>
          <a:lstStyle/>
          <a:p>
            <a:r>
              <a:rPr lang="hr-HR" b="1" dirty="0"/>
              <a:t>Točnost </a:t>
            </a:r>
            <a:endParaRPr lang="hr-HR" dirty="0"/>
          </a:p>
        </p:txBody>
      </p:sp>
      <p:sp>
        <p:nvSpPr>
          <p:cNvPr id="3" name="Content Placeholder 2">
            <a:extLst>
              <a:ext uri="{FF2B5EF4-FFF2-40B4-BE49-F238E27FC236}">
                <a16:creationId xmlns:a16="http://schemas.microsoft.com/office/drawing/2014/main" id="{5DA0AC4B-1245-2FE5-3ED3-5204697A6984}"/>
              </a:ext>
            </a:extLst>
          </p:cNvPr>
          <p:cNvSpPr>
            <a:spLocks noGrp="1"/>
          </p:cNvSpPr>
          <p:nvPr>
            <p:ph idx="1"/>
          </p:nvPr>
        </p:nvSpPr>
        <p:spPr>
          <a:xfrm>
            <a:off x="679269" y="1436915"/>
            <a:ext cx="10476411" cy="5130939"/>
          </a:xfrm>
        </p:spPr>
        <p:txBody>
          <a:bodyPr>
            <a:normAutofit fontScale="70000" lnSpcReduction="20000"/>
          </a:bodyPr>
          <a:lstStyle/>
          <a:p>
            <a:pPr marL="0" indent="0">
              <a:buNone/>
            </a:pPr>
            <a:r>
              <a:rPr lang="hr-HR" sz="2600" dirty="0"/>
              <a:t>Ključni tehnički i integrirani elementi točnosti mogu biti sljedeći: </a:t>
            </a:r>
          </a:p>
          <a:p>
            <a:endParaRPr lang="hr-HR" sz="2600" dirty="0"/>
          </a:p>
          <a:p>
            <a:pPr marL="0" indent="0">
              <a:lnSpc>
                <a:spcPct val="120000"/>
              </a:lnSpc>
              <a:spcBef>
                <a:spcPts val="0"/>
              </a:spcBef>
              <a:spcAft>
                <a:spcPts val="0"/>
              </a:spcAft>
              <a:buNone/>
            </a:pPr>
            <a:r>
              <a:rPr lang="hr-HR" sz="2300" b="1" dirty="0"/>
              <a:t>• Izvor podataka </a:t>
            </a:r>
            <a:r>
              <a:rPr lang="hr-HR" sz="2300" dirty="0"/>
              <a:t>– izvori osobnih podataka trebali bi biti pouzdani u smislu točnosti podataka. </a:t>
            </a:r>
          </a:p>
          <a:p>
            <a:pPr marL="0" indent="0">
              <a:lnSpc>
                <a:spcPct val="120000"/>
              </a:lnSpc>
              <a:spcBef>
                <a:spcPts val="0"/>
              </a:spcBef>
              <a:spcAft>
                <a:spcPts val="0"/>
              </a:spcAft>
              <a:buNone/>
            </a:pPr>
            <a:r>
              <a:rPr lang="hr-HR" sz="2300" b="1" dirty="0"/>
              <a:t>• Stupanj točnosti </a:t>
            </a:r>
            <a:r>
              <a:rPr lang="hr-HR" sz="2300" dirty="0"/>
              <a:t>– svaki element osobnih podataka trebao bi biti onoliko točan koliko je potrebno za određene svrhe. </a:t>
            </a:r>
          </a:p>
          <a:p>
            <a:pPr marL="0" indent="0">
              <a:lnSpc>
                <a:spcPct val="120000"/>
              </a:lnSpc>
              <a:spcBef>
                <a:spcPts val="0"/>
              </a:spcBef>
              <a:spcAft>
                <a:spcPts val="0"/>
              </a:spcAft>
              <a:buNone/>
            </a:pPr>
            <a:r>
              <a:rPr lang="hr-HR" sz="2300" b="1" dirty="0"/>
              <a:t>• Mjerljiva točnost </a:t>
            </a:r>
            <a:r>
              <a:rPr lang="hr-HR" sz="2300" dirty="0"/>
              <a:t>– mora se smanjiti količina lažno pozitivnih/negativnih rezultata, na primjer, zbog pristranosti u sklopu automatiziranog donošenja odluka i umjetne inteligencije. </a:t>
            </a:r>
          </a:p>
          <a:p>
            <a:pPr marL="0" indent="0">
              <a:lnSpc>
                <a:spcPct val="120000"/>
              </a:lnSpc>
              <a:spcBef>
                <a:spcPts val="0"/>
              </a:spcBef>
              <a:spcAft>
                <a:spcPts val="0"/>
              </a:spcAft>
              <a:buNone/>
            </a:pPr>
            <a:r>
              <a:rPr lang="hr-HR" sz="2300" b="1" dirty="0"/>
              <a:t>• Provjera </a:t>
            </a:r>
            <a:r>
              <a:rPr lang="hr-HR" sz="2300" dirty="0"/>
              <a:t>– ovisno o prirodi podataka i o tome koliko se često ti podaci mogu promijeniti, voditelj obrade trebao bi prije obrade i u različitim fazama obrade s ispitanikom provjeriti točnost osobnih podataka (npr. zahtjevi u pogledu starosne dobi). </a:t>
            </a:r>
          </a:p>
          <a:p>
            <a:pPr marL="0" indent="0">
              <a:lnSpc>
                <a:spcPct val="120000"/>
              </a:lnSpc>
              <a:spcBef>
                <a:spcPts val="0"/>
              </a:spcBef>
              <a:spcAft>
                <a:spcPts val="0"/>
              </a:spcAft>
              <a:buNone/>
            </a:pPr>
            <a:r>
              <a:rPr lang="hr-HR" sz="2300" b="1" dirty="0"/>
              <a:t>• Brisanje/ispravak </a:t>
            </a:r>
            <a:r>
              <a:rPr lang="hr-HR" sz="2300" dirty="0"/>
              <a:t>– voditelj obrade mora bez odlaganja izbrisati ili ispraviti netočne podatke. Voditelj obrade mora taj postupak posebno olakšati ako su ispitanici djeca i ako oni naknadno žele ukloniti takve osobne podatke.</a:t>
            </a:r>
          </a:p>
          <a:p>
            <a:pPr marL="0" indent="0">
              <a:lnSpc>
                <a:spcPct val="120000"/>
              </a:lnSpc>
              <a:spcBef>
                <a:spcPts val="0"/>
              </a:spcBef>
              <a:spcAft>
                <a:spcPts val="0"/>
              </a:spcAft>
              <a:buNone/>
            </a:pPr>
            <a:r>
              <a:rPr lang="hr-HR" sz="2300" b="1" dirty="0"/>
              <a:t>• Izbjegavanje propagacije pogrešaka </a:t>
            </a:r>
            <a:r>
              <a:rPr lang="hr-HR" sz="2300" dirty="0"/>
              <a:t>– voditelji obrade trebali bi ublažiti učinak akumulirane pogreške u lancu obrade. </a:t>
            </a:r>
          </a:p>
          <a:p>
            <a:pPr marL="0" indent="0">
              <a:lnSpc>
                <a:spcPct val="120000"/>
              </a:lnSpc>
              <a:spcBef>
                <a:spcPts val="0"/>
              </a:spcBef>
              <a:spcAft>
                <a:spcPts val="0"/>
              </a:spcAft>
              <a:buNone/>
            </a:pPr>
            <a:r>
              <a:rPr lang="hr-HR" sz="2300" b="1" dirty="0"/>
              <a:t>• Pristup </a:t>
            </a:r>
            <a:r>
              <a:rPr lang="hr-HR" sz="2300" dirty="0"/>
              <a:t>– ispitanicima bi trebalo dostaviti informacije o osobnim podacima i omogućiti učinkovit pristup takvim podacima u skladu s člancima 12. i 15. Opće uredbe o zaštiti podataka kako bi mogli nadzirati njihovu točnost i ispraviti ih prema potrebi. </a:t>
            </a:r>
          </a:p>
          <a:p>
            <a:pPr marL="0" indent="0">
              <a:lnSpc>
                <a:spcPct val="120000"/>
              </a:lnSpc>
              <a:spcBef>
                <a:spcPts val="0"/>
              </a:spcBef>
              <a:spcAft>
                <a:spcPts val="0"/>
              </a:spcAft>
              <a:buNone/>
            </a:pPr>
            <a:r>
              <a:rPr lang="hr-HR" sz="2300" b="1" dirty="0"/>
              <a:t>• Kontinuirana točnost </a:t>
            </a:r>
            <a:r>
              <a:rPr lang="hr-HR" sz="2300" dirty="0"/>
              <a:t>– osobni podaci trebali bi biti točni u svim fazama obrade, a ispitivanja točnosti trebala bi se provoditi tijekom kritičnih koraka. </a:t>
            </a:r>
          </a:p>
          <a:p>
            <a:pPr marL="0" indent="0">
              <a:lnSpc>
                <a:spcPct val="120000"/>
              </a:lnSpc>
              <a:spcBef>
                <a:spcPts val="0"/>
              </a:spcBef>
              <a:spcAft>
                <a:spcPts val="0"/>
              </a:spcAft>
              <a:buNone/>
            </a:pPr>
            <a:r>
              <a:rPr lang="hr-HR" sz="2300" b="1" dirty="0"/>
              <a:t>• Ažurnost </a:t>
            </a:r>
            <a:r>
              <a:rPr lang="hr-HR" sz="2300" dirty="0"/>
              <a:t>– osobni se podaci ažuriraju ako je to potrebno za određenu svrhu.</a:t>
            </a:r>
          </a:p>
        </p:txBody>
      </p:sp>
    </p:spTree>
    <p:extLst>
      <p:ext uri="{BB962C8B-B14F-4D97-AF65-F5344CB8AC3E}">
        <p14:creationId xmlns:p14="http://schemas.microsoft.com/office/powerpoint/2010/main" val="35417012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37FC5AB-4B41-92D6-B5C4-5A5849426F3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937FC5AB-4B41-92D6-B5C4-5A5849426F3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D23CF53-DD70-E241-4A72-598316FACFB7}"/>
              </a:ext>
            </a:extLst>
          </p:cNvPr>
          <p:cNvSpPr>
            <a:spLocks noGrp="1"/>
          </p:cNvSpPr>
          <p:nvPr>
            <p:ph type="title"/>
          </p:nvPr>
        </p:nvSpPr>
        <p:spPr/>
        <p:txBody>
          <a:bodyPr vert="horz"/>
          <a:lstStyle/>
          <a:p>
            <a:r>
              <a:rPr lang="hr-HR" b="1" dirty="0"/>
              <a:t>Ograničenje pohrane</a:t>
            </a:r>
            <a:endParaRPr lang="hr-HR" dirty="0"/>
          </a:p>
        </p:txBody>
      </p:sp>
      <p:sp>
        <p:nvSpPr>
          <p:cNvPr id="3" name="Content Placeholder 2">
            <a:extLst>
              <a:ext uri="{FF2B5EF4-FFF2-40B4-BE49-F238E27FC236}">
                <a16:creationId xmlns:a16="http://schemas.microsoft.com/office/drawing/2014/main" id="{5D366DD9-7B6B-6227-C9D6-6D7F873EA7C0}"/>
              </a:ext>
            </a:extLst>
          </p:cNvPr>
          <p:cNvSpPr>
            <a:spLocks noGrp="1"/>
          </p:cNvSpPr>
          <p:nvPr>
            <p:ph idx="1"/>
          </p:nvPr>
        </p:nvSpPr>
        <p:spPr/>
        <p:txBody>
          <a:bodyPr>
            <a:normAutofit fontScale="85000" lnSpcReduction="20000"/>
          </a:bodyPr>
          <a:lstStyle/>
          <a:p>
            <a:pPr marL="0" indent="0">
              <a:buNone/>
            </a:pPr>
            <a:r>
              <a:rPr lang="hr-HR" dirty="0"/>
              <a:t>Ključni tehnički i integrirani elementi ograničenja pohrane mogu biti 	sljedeći: </a:t>
            </a:r>
          </a:p>
          <a:p>
            <a:pPr marL="0" indent="0">
              <a:buNone/>
            </a:pPr>
            <a:r>
              <a:rPr lang="hr-HR" b="1" dirty="0"/>
              <a:t>• Brisanje i anonimizacija </a:t>
            </a:r>
            <a:r>
              <a:rPr lang="hr-HR" dirty="0"/>
              <a:t>– voditelj obrade trebao bi imati uspostavljene jasne interne postupke i funkcije za brisanje i/ili anonimizaciju. </a:t>
            </a:r>
          </a:p>
          <a:p>
            <a:pPr marL="0" indent="0">
              <a:buNone/>
            </a:pPr>
            <a:r>
              <a:rPr lang="hr-HR" b="1" dirty="0"/>
              <a:t>• Učinkovitost anonimizacije/brisanja </a:t>
            </a:r>
            <a:r>
              <a:rPr lang="hr-HR" dirty="0"/>
              <a:t>– voditelj obrade mora se pobrinuti da nije moguće ponovno prepoznati anonimizirane podatke ili obnoviti izbrisane podatke te bi trebao ispitati je li to moguće </a:t>
            </a:r>
          </a:p>
          <a:p>
            <a:pPr marL="0" indent="0">
              <a:buNone/>
            </a:pPr>
            <a:r>
              <a:rPr lang="hr-HR" b="1" dirty="0"/>
              <a:t>• Automatizacija </a:t>
            </a:r>
            <a:r>
              <a:rPr lang="hr-HR" dirty="0"/>
              <a:t>– brisanje određenih osobnih podataka trebalo bi biti automatizirano. </a:t>
            </a:r>
          </a:p>
          <a:p>
            <a:pPr marL="0" indent="0">
              <a:buNone/>
            </a:pPr>
            <a:r>
              <a:rPr lang="hr-HR" b="1" dirty="0"/>
              <a:t>• Kriteriji pohrane </a:t>
            </a:r>
            <a:r>
              <a:rPr lang="hr-HR" dirty="0"/>
              <a:t>– voditelj obrade mora odrediti koji su podaci i trajanje pohrane potrebni za određenu svrhu. </a:t>
            </a:r>
          </a:p>
          <a:p>
            <a:pPr marL="0" indent="0">
              <a:buNone/>
            </a:pPr>
            <a:r>
              <a:rPr lang="hr-HR" b="1" dirty="0"/>
              <a:t>• Obrazloženje </a:t>
            </a:r>
            <a:r>
              <a:rPr lang="hr-HR" dirty="0"/>
              <a:t>– voditelj obrade trebao bi moći obrazložiti zašto je određeno razdoblje pohrane nužno za predmetnu svrhu i predmetne osobne podatke te moći iznijeti razlog i pravnu osnovu za razdoblje zadržavanja.</a:t>
            </a:r>
          </a:p>
        </p:txBody>
      </p:sp>
    </p:spTree>
    <p:extLst>
      <p:ext uri="{BB962C8B-B14F-4D97-AF65-F5344CB8AC3E}">
        <p14:creationId xmlns:p14="http://schemas.microsoft.com/office/powerpoint/2010/main" val="36592170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04C2239-FB5E-6021-E347-3C0A2DE6C98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5" name="Object 4" hidden="1">
                        <a:extLst>
                          <a:ext uri="{FF2B5EF4-FFF2-40B4-BE49-F238E27FC236}">
                            <a16:creationId xmlns:a16="http://schemas.microsoft.com/office/drawing/2014/main" id="{104C2239-FB5E-6021-E347-3C0A2DE6C98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412EF6-DC1A-FE27-E168-2DA7E6C67F18}"/>
              </a:ext>
            </a:extLst>
          </p:cNvPr>
          <p:cNvSpPr>
            <a:spLocks noGrp="1"/>
          </p:cNvSpPr>
          <p:nvPr>
            <p:ph type="title"/>
          </p:nvPr>
        </p:nvSpPr>
        <p:spPr>
          <a:xfrm>
            <a:off x="509887" y="483858"/>
            <a:ext cx="10219508" cy="406158"/>
          </a:xfrm>
        </p:spPr>
        <p:txBody>
          <a:bodyPr vert="horz">
            <a:normAutofit fontScale="90000"/>
          </a:bodyPr>
          <a:lstStyle/>
          <a:p>
            <a:r>
              <a:rPr lang="hr-HR" b="1" dirty="0"/>
              <a:t>Cjelovitost i povjerljivost</a:t>
            </a:r>
            <a:endParaRPr lang="hr-HR" dirty="0"/>
          </a:p>
        </p:txBody>
      </p:sp>
      <p:sp>
        <p:nvSpPr>
          <p:cNvPr id="3" name="Content Placeholder 2">
            <a:extLst>
              <a:ext uri="{FF2B5EF4-FFF2-40B4-BE49-F238E27FC236}">
                <a16:creationId xmlns:a16="http://schemas.microsoft.com/office/drawing/2014/main" id="{88E9185F-0AAA-DE71-97DF-FBFD9C05B7D3}"/>
              </a:ext>
            </a:extLst>
          </p:cNvPr>
          <p:cNvSpPr>
            <a:spLocks noGrp="1"/>
          </p:cNvSpPr>
          <p:nvPr>
            <p:ph idx="1"/>
          </p:nvPr>
        </p:nvSpPr>
        <p:spPr>
          <a:xfrm>
            <a:off x="509887" y="1146048"/>
            <a:ext cx="11560194" cy="6144768"/>
          </a:xfrm>
        </p:spPr>
        <p:txBody>
          <a:bodyPr>
            <a:noAutofit/>
          </a:bodyPr>
          <a:lstStyle/>
          <a:p>
            <a:pPr marL="0" indent="0">
              <a:lnSpc>
                <a:spcPct val="100000"/>
              </a:lnSpc>
              <a:spcBef>
                <a:spcPts val="0"/>
              </a:spcBef>
              <a:buNone/>
            </a:pPr>
            <a:r>
              <a:rPr lang="hr-HR" sz="1400" b="1" dirty="0"/>
              <a:t>• Sustav upravljanja informacijskom sigurnošću </a:t>
            </a:r>
            <a:r>
              <a:rPr lang="hr-HR" sz="1400" dirty="0"/>
              <a:t>– uspostavljena su operativna sredstva za upravljanje politikama i postupcima za informacijsku sigurnost. </a:t>
            </a:r>
          </a:p>
          <a:p>
            <a:pPr marL="0" indent="0">
              <a:lnSpc>
                <a:spcPct val="100000"/>
              </a:lnSpc>
              <a:spcBef>
                <a:spcPts val="0"/>
              </a:spcBef>
              <a:buNone/>
            </a:pPr>
            <a:r>
              <a:rPr lang="hr-HR" sz="1400" b="1" dirty="0"/>
              <a:t>• Analiza rizika </a:t>
            </a:r>
            <a:r>
              <a:rPr lang="hr-HR" sz="1400" dirty="0"/>
              <a:t>– procijenite rizike za sigurnost osobnih podataka tako da razmotrite učinak na prava pojedinaca i poduzmete mjere za suzbijanje utvrđenih rizika. Kad je riječ o primjeni u procjeni rizika, izradite i održavajte sveobuhvatan, sustavan i realan „model za utvrđivanje prijetnji” i analizu površine napada u okviru za to izrađenog softvera kako biste smanjili vektore napada i mogućnosti za iskorištavanje slabosti i ranjivosti. </a:t>
            </a:r>
          </a:p>
          <a:p>
            <a:pPr marL="0" indent="0">
              <a:lnSpc>
                <a:spcPct val="100000"/>
              </a:lnSpc>
              <a:spcBef>
                <a:spcPts val="0"/>
              </a:spcBef>
              <a:buNone/>
            </a:pPr>
            <a:r>
              <a:rPr lang="hr-HR" sz="1400" b="1" dirty="0"/>
              <a:t>• Tehnička sigurnost </a:t>
            </a:r>
            <a:r>
              <a:rPr lang="hr-HR" sz="1400" dirty="0"/>
              <a:t>– što prije razmotrite sigurnosne zahtjeve u pogledu dizajna i razvoja sustava te kontinuirano integrirajte i provodite odgovarajuća ispitivanja. </a:t>
            </a:r>
          </a:p>
          <a:p>
            <a:pPr marL="0" indent="0">
              <a:lnSpc>
                <a:spcPct val="100000"/>
              </a:lnSpc>
              <a:spcBef>
                <a:spcPts val="0"/>
              </a:spcBef>
              <a:buNone/>
            </a:pPr>
            <a:r>
              <a:rPr lang="hr-HR" sz="1400" b="1" dirty="0"/>
              <a:t>• Održavanje </a:t>
            </a:r>
            <a:r>
              <a:rPr lang="hr-HR" sz="1400" dirty="0"/>
              <a:t>– redovito preispitujte i ispitujte softver, hardver, sustave i usluge itd. kako biste otkrili slabosti sustava koji služe kao pomoć pri obradi. </a:t>
            </a:r>
          </a:p>
          <a:p>
            <a:pPr marL="0" indent="0">
              <a:lnSpc>
                <a:spcPct val="100000"/>
              </a:lnSpc>
              <a:spcBef>
                <a:spcPts val="0"/>
              </a:spcBef>
              <a:buNone/>
            </a:pPr>
            <a:r>
              <a:rPr lang="hr-HR" sz="1400" b="1" dirty="0"/>
              <a:t>• Upravljanje kontrolom pristupa </a:t>
            </a:r>
            <a:r>
              <a:rPr lang="hr-HR" sz="1400" dirty="0"/>
              <a:t>– pristup osobnim podacima trebalo bi imati samo ovlašteno osoblje koje tim podacima treba pristupiti radi obavljanja zadaća povezanih s obradom, a voditelj obrade trebao bi razlikovati različite vrste povlaštenog pristupa za ovlašteno osoblje. </a:t>
            </a:r>
          </a:p>
          <a:p>
            <a:pPr marL="0" indent="0">
              <a:lnSpc>
                <a:spcPct val="100000"/>
              </a:lnSpc>
              <a:spcBef>
                <a:spcPts val="0"/>
              </a:spcBef>
              <a:buNone/>
            </a:pPr>
            <a:r>
              <a:rPr lang="hr-HR" sz="1400" b="1" dirty="0"/>
              <a:t>• Sigurni prijenosi </a:t>
            </a:r>
            <a:r>
              <a:rPr lang="hr-HR" sz="1400" dirty="0"/>
              <a:t>– prijenosi se moraju zaštititi od neovlaštenog i slučajnog pristupa i promjena. </a:t>
            </a:r>
          </a:p>
          <a:p>
            <a:pPr marL="0" indent="0">
              <a:lnSpc>
                <a:spcPct val="100000"/>
              </a:lnSpc>
              <a:spcBef>
                <a:spcPts val="0"/>
              </a:spcBef>
              <a:buNone/>
            </a:pPr>
            <a:r>
              <a:rPr lang="hr-HR" sz="1400" b="1" dirty="0"/>
              <a:t>• Sigurna pohrana </a:t>
            </a:r>
            <a:r>
              <a:rPr lang="hr-HR" sz="1400" dirty="0"/>
              <a:t>– pohrana podataka mora biti sigurna od neovlaštenog pristupa i promjena. Trebali bi biti uspostavljeni postupci za procjenu rizika povezanih s centraliziranim i decentraliziranim sustavom pohrane te kategorija osobnih podataka na koje se to primjenjuje. Na neke će podatke možda trebati primijeniti dodatne sigurnosne mjere ili će se ti podaci trebati odvojiti od ostalih. Pseudonimizacija – osobni podaci i sigurnosne kopije/zapisi trebali bi se pseudonimizirati kao sigurnosna mjera za svođenje rizika od mogućih povreda podataka na najmanju moguću mjeru, na primjer upotrebom raspršivanja ili šifriranja. </a:t>
            </a:r>
          </a:p>
          <a:p>
            <a:pPr marL="0" indent="0">
              <a:lnSpc>
                <a:spcPct val="100000"/>
              </a:lnSpc>
              <a:spcBef>
                <a:spcPts val="0"/>
              </a:spcBef>
              <a:buNone/>
            </a:pPr>
            <a:r>
              <a:rPr lang="hr-HR" sz="1400" b="1" dirty="0"/>
              <a:t>• Sigurnosne kopije/zapisi </a:t>
            </a:r>
            <a:r>
              <a:rPr lang="hr-HR" sz="1400" dirty="0"/>
              <a:t>– zadržavanje sigurnosnih kopija i zapisa ako su potrebni za informacijsku sigurnost; upotreba revizijskih tragova i praćenje događaja kao rutinska sigurnosna kontrola. One se moraju zaštititi od neovlaštenog i slučajnog pristupa i promjena te redovito preispitivati, a svi bi se incidenti trebali odmah rješavati. </a:t>
            </a:r>
          </a:p>
          <a:p>
            <a:pPr marL="0" indent="0">
              <a:lnSpc>
                <a:spcPct val="100000"/>
              </a:lnSpc>
              <a:spcBef>
                <a:spcPts val="0"/>
              </a:spcBef>
              <a:buNone/>
            </a:pPr>
            <a:r>
              <a:rPr lang="hr-HR" sz="1400" b="1" dirty="0"/>
              <a:t>• Oporavak u slučaju katastrofe / kontinuitet poslovanja </a:t>
            </a:r>
            <a:r>
              <a:rPr lang="hr-HR" sz="1400" dirty="0"/>
              <a:t>– odgovorite na zahtjeve informacijskog sustava u pogledu oporavka u slučaju katastrofe / kontinuiteta poslovanja kako biste ponovno uspostavili dostupnost osobnih podataka nakon velikih incidenata. </a:t>
            </a:r>
          </a:p>
          <a:p>
            <a:pPr marL="0" indent="0">
              <a:lnSpc>
                <a:spcPct val="100000"/>
              </a:lnSpc>
              <a:spcBef>
                <a:spcPts val="0"/>
              </a:spcBef>
              <a:buNone/>
            </a:pPr>
            <a:r>
              <a:rPr lang="hr-HR" sz="1400" b="1" dirty="0"/>
              <a:t>• Zaštita u skladu s rizikom </a:t>
            </a:r>
            <a:r>
              <a:rPr lang="hr-HR" sz="1400" dirty="0"/>
              <a:t>– sve kategorije osobnih podataka trebale bi se zaštititi prikladnim mjerama s obzirom na rizik povrede sigurnosti. podaci koji su podložni posebnim rizicima trebali bi se, kad je to moguće, čuvati odvojeno od ostalih osobnih podataka. </a:t>
            </a:r>
          </a:p>
          <a:p>
            <a:pPr marL="0" indent="0">
              <a:lnSpc>
                <a:spcPct val="100000"/>
              </a:lnSpc>
              <a:spcBef>
                <a:spcPts val="0"/>
              </a:spcBef>
              <a:buNone/>
            </a:pPr>
            <a:r>
              <a:rPr lang="hr-HR" sz="1400" b="1" dirty="0"/>
              <a:t>• Upravljanje odgovorima na sigurnosne incidente </a:t>
            </a:r>
            <a:r>
              <a:rPr lang="hr-HR" sz="1400" dirty="0"/>
              <a:t>– uspostavite rutine, postupke i resurse za otkrivanje i suzbijanje povreda podataka, njihovo rješavanje, izvješćivanje o njima i učenje na temelju njih.</a:t>
            </a:r>
          </a:p>
          <a:p>
            <a:pPr marL="0" indent="0">
              <a:lnSpc>
                <a:spcPct val="100000"/>
              </a:lnSpc>
              <a:spcBef>
                <a:spcPts val="0"/>
              </a:spcBef>
              <a:buNone/>
            </a:pPr>
            <a:endParaRPr lang="hr-HR" sz="1400" dirty="0"/>
          </a:p>
        </p:txBody>
      </p:sp>
    </p:spTree>
    <p:extLst>
      <p:ext uri="{BB962C8B-B14F-4D97-AF65-F5344CB8AC3E}">
        <p14:creationId xmlns:p14="http://schemas.microsoft.com/office/powerpoint/2010/main" val="18041166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BEAB8-8D86-3B58-7663-202FA8709F82}"/>
              </a:ext>
            </a:extLst>
          </p:cNvPr>
          <p:cNvSpPr>
            <a:spLocks noGrp="1"/>
          </p:cNvSpPr>
          <p:nvPr>
            <p:ph type="title"/>
          </p:nvPr>
        </p:nvSpPr>
        <p:spPr/>
        <p:txBody>
          <a:bodyPr/>
          <a:lstStyle/>
          <a:p>
            <a:r>
              <a:rPr lang="hr-HR" b="1" dirty="0"/>
              <a:t>Primjeri mjera osiguranja načela obrade kroz integriranu zaštitu podataka</a:t>
            </a:r>
            <a:endParaRPr lang="hr-HR" dirty="0"/>
          </a:p>
        </p:txBody>
      </p:sp>
      <p:sp>
        <p:nvSpPr>
          <p:cNvPr id="3" name="Content Placeholder 2">
            <a:extLst>
              <a:ext uri="{FF2B5EF4-FFF2-40B4-BE49-F238E27FC236}">
                <a16:creationId xmlns:a16="http://schemas.microsoft.com/office/drawing/2014/main" id="{A64693A0-354C-305A-533E-B51C49E5B7D7}"/>
              </a:ext>
            </a:extLst>
          </p:cNvPr>
          <p:cNvSpPr>
            <a:spLocks noGrp="1"/>
          </p:cNvSpPr>
          <p:nvPr>
            <p:ph idx="1"/>
          </p:nvPr>
        </p:nvSpPr>
        <p:spPr/>
        <p:txBody>
          <a:bodyPr>
            <a:noAutofit/>
          </a:bodyPr>
          <a:lstStyle/>
          <a:p>
            <a:r>
              <a:rPr lang="hr-HR" sz="2800" b="1" dirty="0"/>
              <a:t>U skladu s načelom odgovornosti voditelj obrade odgovoran je za usklađenost sa svim spomenutim načelima i mora dokazati tu usklađenost.</a:t>
            </a:r>
          </a:p>
          <a:p>
            <a:pPr lvl="1"/>
            <a:r>
              <a:rPr lang="hr-HR" sz="2800" dirty="0"/>
              <a:t>Voditelj obrade treba moći dokazati usklađenost s tim načelima. </a:t>
            </a:r>
          </a:p>
          <a:p>
            <a:pPr lvl="1"/>
            <a:r>
              <a:rPr lang="hr-HR" sz="2800" dirty="0"/>
              <a:t>Pritom može dokazati da su mjere koje je poduzeo kako bi zaštitio prava ispitanika proizvele određene učinke i pokazati zašto se te mjere smatraju odgovarajućima i učinkovitima. </a:t>
            </a:r>
          </a:p>
          <a:p>
            <a:pPr lvl="1"/>
            <a:r>
              <a:rPr lang="hr-HR" sz="2800" dirty="0"/>
              <a:t>Na primjer, može pokazati zašto je određena mjera odgovarajuća za učinkovito osiguravanje provedbe načela ograničenja pohrane. </a:t>
            </a:r>
          </a:p>
        </p:txBody>
      </p:sp>
    </p:spTree>
    <p:extLst>
      <p:ext uri="{BB962C8B-B14F-4D97-AF65-F5344CB8AC3E}">
        <p14:creationId xmlns:p14="http://schemas.microsoft.com/office/powerpoint/2010/main" val="677249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3BF18-21D2-7E47-D1FB-F5F7ECF177FB}"/>
              </a:ext>
            </a:extLst>
          </p:cNvPr>
          <p:cNvSpPr>
            <a:spLocks noGrp="1"/>
          </p:cNvSpPr>
          <p:nvPr>
            <p:ph type="title"/>
          </p:nvPr>
        </p:nvSpPr>
        <p:spPr/>
        <p:txBody>
          <a:bodyPr/>
          <a:lstStyle/>
          <a:p>
            <a:r>
              <a:rPr lang="hr-HR" b="1" dirty="0"/>
              <a:t>Preporuke EDPB</a:t>
            </a:r>
          </a:p>
        </p:txBody>
      </p:sp>
      <p:sp>
        <p:nvSpPr>
          <p:cNvPr id="3" name="Content Placeholder 2">
            <a:extLst>
              <a:ext uri="{FF2B5EF4-FFF2-40B4-BE49-F238E27FC236}">
                <a16:creationId xmlns:a16="http://schemas.microsoft.com/office/drawing/2014/main" id="{849906AB-57DB-D23A-DE83-5DDBAE2D3F88}"/>
              </a:ext>
            </a:extLst>
          </p:cNvPr>
          <p:cNvSpPr>
            <a:spLocks noGrp="1"/>
          </p:cNvSpPr>
          <p:nvPr>
            <p:ph idx="1"/>
          </p:nvPr>
        </p:nvSpPr>
        <p:spPr>
          <a:xfrm>
            <a:off x="1097280" y="1845734"/>
            <a:ext cx="10572206" cy="4467980"/>
          </a:xfrm>
        </p:spPr>
        <p:txBody>
          <a:bodyPr>
            <a:normAutofit fontScale="70000" lnSpcReduction="20000"/>
          </a:bodyPr>
          <a:lstStyle/>
          <a:p>
            <a:pPr marL="0" indent="0">
              <a:buNone/>
            </a:pPr>
            <a:r>
              <a:rPr lang="hr-HR" sz="3600" dirty="0"/>
              <a:t>• Voditelji obrade trebali bi uzeti u obzir zaštitu podataka od početnih faza planiranja obrade, čak i prije utvrđivanja načina obrade. </a:t>
            </a:r>
          </a:p>
          <a:p>
            <a:pPr marL="0" indent="0">
              <a:buNone/>
            </a:pPr>
            <a:r>
              <a:rPr lang="hr-HR" sz="3600" dirty="0"/>
              <a:t>• Ako voditelj obrade ima svojeg službenika za zaštitu podataka, Europski odbor za zaštitu podataka potiče aktivno sudjelovanje tog službenika u uključivanju tehničke i integrirane zaštite podataka u postupke nabave i izrade te u cijeli životni ciklus obrade. </a:t>
            </a:r>
          </a:p>
          <a:p>
            <a:pPr marL="0" indent="0">
              <a:buNone/>
            </a:pPr>
            <a:r>
              <a:rPr lang="hr-HR" sz="3600" dirty="0"/>
              <a:t>• Postupak obrade može se certificirati (bolje rečeno, moći će se). </a:t>
            </a:r>
          </a:p>
          <a:p>
            <a:pPr marL="0" indent="0">
              <a:buNone/>
            </a:pPr>
            <a:r>
              <a:rPr lang="hr-HR" sz="3600" dirty="0"/>
              <a:t>• Proizvođači i izvršitelji obrade trebali bi nastojati olakšati provedbu načela tehničke i integrirane zaštite podataka kako bi se poduprla sposobnost voditelja obrade za ispunjavanje obveza iz članka 25. </a:t>
            </a:r>
          </a:p>
          <a:p>
            <a:pPr marL="0" indent="0">
              <a:buNone/>
            </a:pPr>
            <a:r>
              <a:rPr lang="hr-HR" sz="3600" dirty="0"/>
              <a:t>• S druge strane, voditelji obrade ne bi trebali odabrati proizvođače ili izvršitelje obrade koji ne nude sustave koji voditeljima obrade omogućuju usklađivanje s člankom 25.</a:t>
            </a:r>
          </a:p>
          <a:p>
            <a:endParaRPr lang="hr-HR" sz="3600" dirty="0"/>
          </a:p>
        </p:txBody>
      </p:sp>
    </p:spTree>
    <p:extLst>
      <p:ext uri="{BB962C8B-B14F-4D97-AF65-F5344CB8AC3E}">
        <p14:creationId xmlns:p14="http://schemas.microsoft.com/office/powerpoint/2010/main" val="6447906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34227</TotalTime>
  <Words>24425</Words>
  <Application>Microsoft Office PowerPoint</Application>
  <PresentationFormat>Widescreen</PresentationFormat>
  <Paragraphs>1793</Paragraphs>
  <Slides>127</Slides>
  <Notes>72</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127</vt:i4>
      </vt:variant>
    </vt:vector>
  </HeadingPairs>
  <TitlesOfParts>
    <vt:vector size="143" baseType="lpstr">
      <vt:lpstr>-apple-system</vt:lpstr>
      <vt:lpstr>Arial</vt:lpstr>
      <vt:lpstr>Arial Narrow</vt:lpstr>
      <vt:lpstr>Calibri</vt:lpstr>
      <vt:lpstr>Calibri Light</vt:lpstr>
      <vt:lpstr>Courier New</vt:lpstr>
      <vt:lpstr>Lucida Grande</vt:lpstr>
      <vt:lpstr>Minion Pro</vt:lpstr>
      <vt:lpstr>Noto Sans Symbols</vt:lpstr>
      <vt:lpstr>Open Sans</vt:lpstr>
      <vt:lpstr>Times New Roman</vt:lpstr>
      <vt:lpstr>Times-NewRoman</vt:lpstr>
      <vt:lpstr>Twentieth Century</vt:lpstr>
      <vt:lpstr>Wingdings</vt:lpstr>
      <vt:lpstr>Office Theme</vt:lpstr>
      <vt:lpstr>think-cell Slide</vt:lpstr>
      <vt:lpstr>ZAŠTITA PODATAKA U ODGOJU I OBRAZOVANJU</vt:lpstr>
      <vt:lpstr>SADRŽAJ 1/2</vt:lpstr>
      <vt:lpstr>SADRŽAJ 2/2</vt:lpstr>
      <vt:lpstr>Pravni izvori: propisi, smjernice, mišljenja, nadzorna praksa</vt:lpstr>
      <vt:lpstr>Pravni okvir odgojno-obrazovnih organizacija</vt:lpstr>
      <vt:lpstr>Pravilnici</vt:lpstr>
      <vt:lpstr>Vremenski rokovi čuvanja podataka</vt:lpstr>
      <vt:lpstr>Općenito o obvezama voditelja obrade</vt:lpstr>
      <vt:lpstr>Prava ispitanika</vt:lpstr>
      <vt:lpstr>Sadržaj obavijesti o obradi</vt:lpstr>
      <vt:lpstr>Voditelji, izvršitelji, ispitanici u kontekstu obrada u školskim ustanovama</vt:lpstr>
      <vt:lpstr>Izvršitelji</vt:lpstr>
      <vt:lpstr>Gdje su naši podaci i tko je odgovoran?</vt:lpstr>
      <vt:lpstr>Gdje su naši podaci</vt:lpstr>
      <vt:lpstr>Odnos voditelja obrade i izvršitelja</vt:lpstr>
      <vt:lpstr>Odnos voditelja obrade i izvršitelja</vt:lpstr>
      <vt:lpstr>Odnos voditelja obrade i izvršitelja</vt:lpstr>
      <vt:lpstr>Pravne osnove za obradu u obrazovnim ustanovama</vt:lpstr>
      <vt:lpstr>Legitimni interes kao osnova obrade</vt:lpstr>
      <vt:lpstr>Primjer testa legitimnog interesa</vt:lpstr>
      <vt:lpstr>Zabune o privoli</vt:lpstr>
      <vt:lpstr>Privola kao pravna osnova obrade podataka u obrazovanju</vt:lpstr>
      <vt:lpstr>Privola…podsjetimo se</vt:lpstr>
      <vt:lpstr>Najčešće pogreške kod privole</vt:lpstr>
      <vt:lpstr>PowerPoint Presentation</vt:lpstr>
      <vt:lpstr>Tko su ispitanici?</vt:lpstr>
      <vt:lpstr>Kategorije i vrste osobnih podataka koji se obrađuju u obrazovnim institucijama</vt:lpstr>
      <vt:lpstr>Evidencija aktivnosti obrade</vt:lpstr>
      <vt:lpstr>Sadržaj i ispunjavanje evidencije aktivnosti obrade </vt:lpstr>
      <vt:lpstr>Evidencija aktivnosti obrade</vt:lpstr>
      <vt:lpstr>Primjeri kriterija za EAO</vt:lpstr>
      <vt:lpstr>PowerPoint Presentation</vt:lpstr>
      <vt:lpstr>PowerPoint Presentation</vt:lpstr>
      <vt:lpstr>Zakonski okvir koji definira obrade u obrazovnim institucijama</vt:lpstr>
      <vt:lpstr>Obveza povjerljivog postupanja s podacima</vt:lpstr>
      <vt:lpstr>PowerPoint Presentation</vt:lpstr>
      <vt:lpstr>Obrada osobnih podataka u predškolskom odgoju i obrazovanju</vt:lpstr>
      <vt:lpstr>Pravilnik o obrascima zdravstvene dokumentacije djece predškolske dobi i evidencije u dječjem vrtiću  </vt:lpstr>
      <vt:lpstr>Pravilnik o obrascima i sadržaju pedagoške dokumentacije i evidencije o djeci u dječjem vrtiću </vt:lpstr>
      <vt:lpstr>Pravilnik o obrascima i sadržaju pedagoške dokumentacije i evidencije o djeci u dječjem vrtiću (u javnom savjetovanju)</vt:lpstr>
      <vt:lpstr>Pravilnik o obrascima i sadržaju pedagoške dokumentacije i evidencije o djeci u dječjem vrtiću (u javnom savjetovanju)</vt:lpstr>
      <vt:lpstr>Rokovi pohrane i razmjena podataka</vt:lpstr>
      <vt:lpstr>Obrada osobnih podataka u školama</vt:lpstr>
      <vt:lpstr> Pravilnik o zajedničkom upisniku školskih ustanova u elektroničkom obliku - e-Matici</vt:lpstr>
      <vt:lpstr>Pravilnik o zajedničkome upisniku školskih ustanova u elektroničkom obliku - e-Matici </vt:lpstr>
      <vt:lpstr>Pravilnik o zajedničkome upisniku školskih ustanova u elektroničkom obliku - e-Matici</vt:lpstr>
      <vt:lpstr>Prijenos podataka iz e-Matice</vt:lpstr>
      <vt:lpstr>Pravilnik o pedagoškoj dokumentaciji i evidenciji te javnim ispravama u školskim ustanovama</vt:lpstr>
      <vt:lpstr>Obrada podataka u znanosti i visokom obrazovanju</vt:lpstr>
      <vt:lpstr>Zakon o znanosti i visokom obrazovanju</vt:lpstr>
      <vt:lpstr>Pravilnik o sadržaju i korištenju informacijskih sustava u visokom obrazovanju </vt:lpstr>
      <vt:lpstr>Središnja evidencija podataka o studentima</vt:lpstr>
      <vt:lpstr>Pravilnik o sadržaju i korištenju informacijskih sustava u visokom obrazovanju </vt:lpstr>
      <vt:lpstr>ISVU – Informacijski sustav visokih učilišta</vt:lpstr>
      <vt:lpstr>Rizici upotrebe web aplikacija </vt:lpstr>
      <vt:lpstr>PowerPoint Presentation</vt:lpstr>
      <vt:lpstr>Sustav ISAK – informacijski sustav studentskih kartica</vt:lpstr>
      <vt:lpstr>Sustav ISAK – informacijski sustav studentskih kartica</vt:lpstr>
      <vt:lpstr>Pravilnik o studentskoj iskaznici</vt:lpstr>
      <vt:lpstr>Sustav ISAK – informacijski sustav studentskih kartica</vt:lpstr>
      <vt:lpstr>Pravilnik o studentskoj iskaznici</vt:lpstr>
      <vt:lpstr>Sustav ISSP – informacijski sustav studentskih prava</vt:lpstr>
      <vt:lpstr>Zakon o obrazovanju odraslih</vt:lpstr>
      <vt:lpstr>Zakon o knjižnicama</vt:lpstr>
      <vt:lpstr>Primjeri podataka koji se obrađuju u knjižnicama</vt:lpstr>
      <vt:lpstr>Druge obrade u knjižnicama</vt:lpstr>
      <vt:lpstr>Primjeri obrada</vt:lpstr>
      <vt:lpstr>Primjeri obrada i pravne osnove</vt:lpstr>
      <vt:lpstr>Primjeri obrada i pravne osnove</vt:lpstr>
      <vt:lpstr>Primjeri obrada i pravne osnove</vt:lpstr>
      <vt:lpstr>Druge obrade koje provode obrazovne ustanove</vt:lpstr>
      <vt:lpstr>Druge obrade</vt:lpstr>
      <vt:lpstr>Druge obrade</vt:lpstr>
      <vt:lpstr>Druge obrade</vt:lpstr>
      <vt:lpstr>Druge obrade</vt:lpstr>
      <vt:lpstr>Druge obrade</vt:lpstr>
      <vt:lpstr>Druge obrade</vt:lpstr>
      <vt:lpstr>Druge obrade</vt:lpstr>
      <vt:lpstr>Druge obrade</vt:lpstr>
      <vt:lpstr>Prikaz slučaja (1)</vt:lpstr>
      <vt:lpstr>Prikaz slučaja (2)</vt:lpstr>
      <vt:lpstr>Prikaz slučaja (3)</vt:lpstr>
      <vt:lpstr>Prikaz slučaja (4)</vt:lpstr>
      <vt:lpstr>Općenito o zaštiti podataka u (pred)školskim ustanovama – mjere zaštite</vt:lpstr>
      <vt:lpstr>TEHNIČKE I ORGANIZACIJSKE MJERE ZAŠTITE</vt:lpstr>
      <vt:lpstr>TEHNIČKE MJERE</vt:lpstr>
      <vt:lpstr>TEHNIČKE I ORGANIZACIJSKE MJERE SIGURNOSTI</vt:lpstr>
      <vt:lpstr>Data protection by design – integrirana zaštita podataka</vt:lpstr>
      <vt:lpstr>Integrirana zaštita podataka – Data protection by default (čl. 25.2)</vt:lpstr>
      <vt:lpstr>Integrirana zaštita osobnih podataka – obveza smanjivanja količine podataka</vt:lpstr>
      <vt:lpstr>Transparentnost</vt:lpstr>
      <vt:lpstr>Poštenost</vt:lpstr>
      <vt:lpstr>Ograničenje svrhe</vt:lpstr>
      <vt:lpstr>Smanjenje količine podataka</vt:lpstr>
      <vt:lpstr>Točnost </vt:lpstr>
      <vt:lpstr>Ograničenje pohrane</vt:lpstr>
      <vt:lpstr>Cjelovitost i povjerljivost</vt:lpstr>
      <vt:lpstr>Primjeri mjera osiguranja načela obrade kroz integriranu zaštitu podataka</vt:lpstr>
      <vt:lpstr>Preporuke EDPB</vt:lpstr>
      <vt:lpstr>Nadzorna tijela i Privacy by Design/Default </vt:lpstr>
      <vt:lpstr>Službenik za zaštitu podataka (SZOP) - odabir, kompetencije, položaj, zadaci</vt:lpstr>
      <vt:lpstr>Imenovanje službenika</vt:lpstr>
      <vt:lpstr>Koja obrazovna organizacija treba imenovati službenika</vt:lpstr>
      <vt:lpstr>Kvalifikacije?</vt:lpstr>
      <vt:lpstr>Adekvatna razina stručnosti</vt:lpstr>
      <vt:lpstr>Radno mjesto službenika</vt:lpstr>
      <vt:lpstr>PowerPoint Presentation</vt:lpstr>
      <vt:lpstr>Radno mjesto službenika</vt:lpstr>
      <vt:lpstr>„Pravodobno i primjereno uključen”</vt:lpstr>
      <vt:lpstr>„Podrška i potrebna sredstva”</vt:lpstr>
      <vt:lpstr>Upute i „...obavljanje svoje dužnosti i zadaća na neovisan način”</vt:lpstr>
      <vt:lpstr>Zadaće SZOP:</vt:lpstr>
      <vt:lpstr>Službenik i sukob interesa</vt:lpstr>
      <vt:lpstr>Prikaz slučaja (5)</vt:lpstr>
      <vt:lpstr>Kako do kompetentnog SZOP?</vt:lpstr>
      <vt:lpstr>Poznavanje regulative i prakse zaštite osobnih podataka </vt:lpstr>
      <vt:lpstr>Ponovimo:Uloge i odgovornosti</vt:lpstr>
      <vt:lpstr>Česta pitanja o obradi podataka u odgojno obrazovnim ustanovama (1)</vt:lpstr>
      <vt:lpstr>Česta pitanja o obradi podataka u odgojno obrazovnim ustanovama (2)</vt:lpstr>
      <vt:lpstr>Česta pitanja o obradi podataka u odgojno obrazovnim ustanovama (3)</vt:lpstr>
      <vt:lpstr>Česta pitanja o obradi podataka u odgojno obrazovnim ustanovama (4)</vt:lpstr>
      <vt:lpstr>Česta pitanja o obradi podataka u odgojno obrazovnim ustanovama (5)</vt:lpstr>
      <vt:lpstr>Česta pitanja o obradi podataka u odgojno obrazovnim ustanovama (6)</vt:lpstr>
      <vt:lpstr>Česta pitanja o obradi podataka u odgojno obrazovnim ustanovama (7)</vt:lpstr>
      <vt:lpstr>Česta pitanja o obradi podataka u odgojno obrazovnim ustanovama (8)</vt:lpstr>
      <vt:lpstr>Česta pitanja o obradi podataka u odgojno obrazovnim ustanovama (9)</vt:lpstr>
      <vt:lpstr>Česta pitanja o obradi podataka u odgojno obrazovnim ustanovama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ZAŠTITA PODATAKA U OBRAZOVANJU</dc:title>
  <dc:creator>AZOP</dc:creator>
  <cp:lastModifiedBy>Anamarija Mladinić | AZOP</cp:lastModifiedBy>
  <cp:revision>43</cp:revision>
  <dcterms:created xsi:type="dcterms:W3CDTF">2023-10-07T14:17:55Z</dcterms:created>
  <dcterms:modified xsi:type="dcterms:W3CDTF">2025-02-05T21:23:01Z</dcterms:modified>
</cp:coreProperties>
</file>